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80" r:id="rId2"/>
    <p:sldId id="257" r:id="rId3"/>
    <p:sldId id="258" r:id="rId4"/>
    <p:sldId id="260" r:id="rId5"/>
    <p:sldId id="544" r:id="rId6"/>
    <p:sldId id="548" r:id="rId7"/>
    <p:sldId id="545" r:id="rId8"/>
    <p:sldId id="549" r:id="rId9"/>
    <p:sldId id="285" r:id="rId10"/>
    <p:sldId id="269" r:id="rId11"/>
    <p:sldId id="284" r:id="rId12"/>
    <p:sldId id="287" r:id="rId13"/>
    <p:sldId id="266" r:id="rId14"/>
    <p:sldId id="286" r:id="rId15"/>
    <p:sldId id="272" r:id="rId16"/>
    <p:sldId id="574" r:id="rId17"/>
    <p:sldId id="261" r:id="rId18"/>
    <p:sldId id="276" r:id="rId19"/>
    <p:sldId id="277" r:id="rId20"/>
    <p:sldId id="278" r:id="rId21"/>
    <p:sldId id="289" r:id="rId22"/>
    <p:sldId id="288" r:id="rId23"/>
    <p:sldId id="557" r:id="rId24"/>
    <p:sldId id="559" r:id="rId25"/>
    <p:sldId id="571" r:id="rId26"/>
    <p:sldId id="267" r:id="rId27"/>
    <p:sldId id="268" r:id="rId28"/>
    <p:sldId id="575" r:id="rId29"/>
    <p:sldId id="576" r:id="rId30"/>
    <p:sldId id="565" r:id="rId31"/>
    <p:sldId id="564" r:id="rId32"/>
    <p:sldId id="263" r:id="rId33"/>
    <p:sldId id="264" r:id="rId34"/>
    <p:sldId id="265" r:id="rId35"/>
    <p:sldId id="573" r:id="rId36"/>
    <p:sldId id="566" r:id="rId37"/>
    <p:sldId id="568" r:id="rId38"/>
    <p:sldId id="567" r:id="rId39"/>
    <p:sldId id="569" r:id="rId40"/>
    <p:sldId id="570" r:id="rId41"/>
    <p:sldId id="577" r:id="rId4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94"/>
    <p:restoredTop sz="79313"/>
  </p:normalViewPr>
  <p:slideViewPr>
    <p:cSldViewPr snapToGrid="0" snapToObjects="1">
      <p:cViewPr varScale="1">
        <p:scale>
          <a:sx n="88" d="100"/>
          <a:sy n="88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0E1E8-90C2-0644-A68F-EA88E4FB8C2A}" type="datetimeFigureOut">
              <a:rPr lang="en-BE" smtClean="0"/>
              <a:t>3/22/22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058A5-FA37-8F43-8F13-9DB72867BE3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5965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d6667fee7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gd6667fee7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ba1bb1f2d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alegerea</a:t>
            </a:r>
            <a:r>
              <a:rPr lang="en-US" dirty="0"/>
              <a:t> </a:t>
            </a:r>
            <a:r>
              <a:rPr lang="en-US" dirty="0" err="1"/>
              <a:t>arhitecturii</a:t>
            </a:r>
            <a:r>
              <a:rPr lang="en-US" dirty="0"/>
              <a:t> optime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optimizarea</a:t>
            </a:r>
            <a:r>
              <a:rPr lang="en-US" dirty="0"/>
              <a:t> </a:t>
            </a:r>
            <a:r>
              <a:rPr lang="en-US" dirty="0" err="1"/>
              <a:t>parametrilor</a:t>
            </a:r>
            <a:r>
              <a:rPr lang="en-US" dirty="0"/>
              <a:t> </a:t>
            </a:r>
            <a:r>
              <a:rPr lang="en-US" dirty="0" err="1"/>
              <a:t>acestor</a:t>
            </a:r>
            <a:r>
              <a:rPr lang="en-US" dirty="0"/>
              <a:t> </a:t>
            </a:r>
            <a:r>
              <a:rPr lang="en-US" dirty="0" err="1"/>
              <a:t>retele</a:t>
            </a:r>
            <a:r>
              <a:rPr lang="en-US" dirty="0"/>
              <a:t> </a:t>
            </a:r>
            <a:r>
              <a:rPr lang="en-US" dirty="0" err="1"/>
              <a:t>componente</a:t>
            </a:r>
            <a:r>
              <a:rPr lang="en-US" dirty="0"/>
              <a:t> am </a:t>
            </a:r>
            <a:r>
              <a:rPr lang="en-US" dirty="0" err="1"/>
              <a:t>utilizat</a:t>
            </a:r>
            <a:r>
              <a:rPr lang="en-US" dirty="0"/>
              <a:t> </a:t>
            </a:r>
            <a:r>
              <a:rPr lang="en-US" dirty="0" err="1"/>
              <a:t>solutia</a:t>
            </a:r>
            <a:r>
              <a:rPr lang="en-US" dirty="0"/>
              <a:t> </a:t>
            </a:r>
            <a:r>
              <a:rPr lang="en-US" dirty="0" err="1"/>
              <a:t>bazata</a:t>
            </a:r>
            <a:r>
              <a:rPr lang="en-US" dirty="0"/>
              <a:t> pe automated machine learning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anume</a:t>
            </a:r>
            <a:r>
              <a:rPr lang="en-US" dirty="0"/>
              <a:t> </a:t>
            </a:r>
            <a:r>
              <a:rPr lang="en-US" dirty="0" err="1"/>
              <a:t>solutia</a:t>
            </a:r>
            <a:r>
              <a:rPr lang="en-US" dirty="0"/>
              <a:t> </a:t>
            </a:r>
            <a:r>
              <a:rPr lang="en-US" dirty="0" err="1"/>
              <a:t>oferita</a:t>
            </a:r>
            <a:r>
              <a:rPr lang="en-US" dirty="0"/>
              <a:t> de Google, Google </a:t>
            </a:r>
            <a:r>
              <a:rPr lang="en-US" dirty="0" err="1"/>
              <a:t>AutoML</a:t>
            </a:r>
            <a:r>
              <a:rPr lang="en-US" dirty="0"/>
              <a:t> 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Avantaj</a:t>
            </a:r>
            <a:r>
              <a:rPr lang="en-US" dirty="0"/>
              <a:t>: </a:t>
            </a:r>
            <a:r>
              <a:rPr lang="en-US" dirty="0" err="1"/>
              <a:t>durata</a:t>
            </a:r>
            <a:r>
              <a:rPr lang="en-US" dirty="0"/>
              <a:t> mica de </a:t>
            </a:r>
            <a:r>
              <a:rPr lang="en-US" dirty="0" err="1"/>
              <a:t>antrenare</a:t>
            </a:r>
            <a:r>
              <a:rPr lang="en-US" dirty="0"/>
              <a:t>, </a:t>
            </a:r>
            <a:r>
              <a:rPr lang="en-US" dirty="0" err="1"/>
              <a:t>dezavantaj</a:t>
            </a:r>
            <a:r>
              <a:rPr lang="en-US" dirty="0"/>
              <a:t> 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furnizat</a:t>
            </a:r>
            <a:r>
              <a:rPr lang="en-US" dirty="0"/>
              <a:t> </a:t>
            </a:r>
            <a:r>
              <a:rPr lang="en-US" dirty="0" err="1"/>
              <a:t>modelul</a:t>
            </a:r>
            <a:r>
              <a:rPr lang="en-US" dirty="0"/>
              <a:t> </a:t>
            </a:r>
            <a:r>
              <a:rPr lang="en-US" dirty="0" err="1"/>
              <a:t>retelei</a:t>
            </a:r>
            <a:r>
              <a:rPr lang="en-US" dirty="0"/>
              <a:t>,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salvat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67" name="Google Shape;167;g5ba1bb1f2d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96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ba1bb1f2d_1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ba1bb1f2d_1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Pentru</a:t>
            </a:r>
            <a:r>
              <a:rPr lang="en-US" dirty="0"/>
              <a:t> a ii </a:t>
            </a:r>
            <a:r>
              <a:rPr lang="en-US" dirty="0" err="1"/>
              <a:t>testa</a:t>
            </a:r>
            <a:r>
              <a:rPr lang="en-US" dirty="0"/>
              <a:t> </a:t>
            </a:r>
            <a:r>
              <a:rPr lang="en-US" dirty="0" err="1"/>
              <a:t>eficienta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corectitudinea</a:t>
            </a:r>
            <a:r>
              <a:rPr lang="en-US" dirty="0"/>
              <a:t>, am </a:t>
            </a:r>
            <a:r>
              <a:rPr lang="en-US" dirty="0" err="1"/>
              <a:t>folosit</a:t>
            </a:r>
            <a:r>
              <a:rPr lang="en-US" dirty="0"/>
              <a:t> 2 </a:t>
            </a:r>
            <a:r>
              <a:rPr lang="en-US" dirty="0" err="1"/>
              <a:t>seturi</a:t>
            </a:r>
            <a:r>
              <a:rPr lang="en-US" dirty="0"/>
              <a:t> de date:</a:t>
            </a:r>
          </a:p>
        </p:txBody>
      </p:sp>
      <p:sp>
        <p:nvSpPr>
          <p:cNvPr id="329" name="Google Shape;329;g5ba1bb1f2d_1_6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8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c409cbfd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c409cbfd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Dupa cum am aratat, clasificam activitati pe baza mai multor fluxuri de informatii. Totusi, nici chiar in acest caz nu putem atinge acuratete maxima.</a:t>
            </a:r>
            <a:endParaRPr/>
          </a:p>
        </p:txBody>
      </p:sp>
      <p:sp>
        <p:nvSpPr>
          <p:cNvPr id="380" name="Google Shape;380;g5c409cbfd9_0_2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110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ba1bb1f2d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ba1bb1f2d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Totusi, sistemul proiectat are o pozitie buna in raport cu sistemele din literatura de specialitate.</a:t>
            </a:r>
            <a:endParaRPr/>
          </a:p>
        </p:txBody>
      </p:sp>
      <p:sp>
        <p:nvSpPr>
          <p:cNvPr id="437" name="Google Shape;437;g5ba1bb1f2d_4_4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36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c43cabd00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 langa acuratete, am testat si alte caracteristici.</a:t>
            </a:r>
            <a:endParaRPr/>
          </a:p>
        </p:txBody>
      </p:sp>
      <p:sp>
        <p:nvSpPr>
          <p:cNvPr id="445" name="Google Shape;445;g5c43cabd00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264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c43cabd00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 langa acuratete, am testat si alte caracteristici.</a:t>
            </a:r>
            <a:endParaRPr/>
          </a:p>
        </p:txBody>
      </p:sp>
      <p:sp>
        <p:nvSpPr>
          <p:cNvPr id="445" name="Google Shape;445;g5c43cabd00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91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b69cedc1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6eb69cedc1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50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6667fee7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d6667fee7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394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6667fee7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d6667fee7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6283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1657ff77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e1657ff77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605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eb69cedc1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g6eb69cedc1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1657ff77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e1657ff77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1657ff77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1657ff77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e1657ff773_0_15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1657ff77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e1657ff77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657ff77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657ff77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1657ff773_0_1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657ff77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1657ff77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1657ff773_0_1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500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657ff77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657ff77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e1657ff773_0_2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820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657ff77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657ff77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e1657ff773_0_2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44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657ff77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657ff77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e1657ff773_0_2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367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657ff77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657ff77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e1657ff773_0_21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55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ba1bb1f2d_1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ba1bb1f2d_1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 ce m-am oprit asupra acestor obiective?</a:t>
            </a:r>
            <a:endParaRPr/>
          </a:p>
        </p:txBody>
      </p:sp>
      <p:sp>
        <p:nvSpPr>
          <p:cNvPr id="80" name="Google Shape;80;g5ba1bb1f2d_1_25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ba1bb1f2d_1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5ba1bb1f2d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ba1bb1f2d_1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5ba1bb1f2d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28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a1bb1f2d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 in majoritatea problemelor de invatare automata, dupa selectarea mecanismelor de lucru, ne-am izbit de problema gasirii unor parametri optimi pentru acestea. Citind lucrari recente si amintindu-ne contextul, am dat de urmatoarea idee:</a:t>
            </a:r>
            <a:endParaRPr/>
          </a:p>
        </p:txBody>
      </p:sp>
      <p:sp>
        <p:nvSpPr>
          <p:cNvPr id="155" name="Google Shape;155;g5ba1bb1f2d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ba1bb1f2d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 in majoritatea problemelor de invatare automata, dupa selectarea mecanismelor de lucru, ne-am izbit de problema gasirii unor parametri optimi pentru acestea. Citind lucrari recente si amintindu-ne contextul, am dat de urmatoarea idee:</a:t>
            </a:r>
            <a:endParaRPr/>
          </a:p>
        </p:txBody>
      </p:sp>
      <p:sp>
        <p:nvSpPr>
          <p:cNvPr id="155" name="Google Shape;155;g5ba1bb1f2d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03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Voi prezenta un sistem de recunoastere a activitatilor umane care se bazeaza pe fuziunea datelor se vor utiliza toate informatiilor preluate dintr-un video RGB-D. Astfel vom utiliza atat fluxul de date RGB, scheletul uman, obiectele identificate in imagini, precum si fluxul de date de adancime, proiectat pe 3 plane: fata, sus si lateral.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058A5-FA37-8F43-8F13-9DB72867BE39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410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5358b6c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Pentru a ii testa eficienta si corectitudinea, am folosit 2 seturi de date:</a:t>
            </a:r>
            <a:endParaRPr/>
          </a:p>
        </p:txBody>
      </p:sp>
      <p:sp>
        <p:nvSpPr>
          <p:cNvPr id="235" name="Google Shape;235;g65358b6c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BECB6-41EF-134B-990B-8543297B9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243D7-E791-024D-A842-A608158BA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56727-70AC-E24A-B228-358C04A5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DCD0A-D2EE-1145-9F35-C8C436DC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EB177-1511-264D-80B6-9D431B21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  <p:pic>
        <p:nvPicPr>
          <p:cNvPr id="7" name="Picture 2" descr="D:\cipsm\Catedra\Logo CS\logo_upb_small.png">
            <a:extLst>
              <a:ext uri="{FF2B5EF4-FFF2-40B4-BE49-F238E27FC236}">
                <a16:creationId xmlns:a16="http://schemas.microsoft.com/office/drawing/2014/main" id="{4F3C66A9-703E-CE4F-B33A-4D32A5B49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36525"/>
            <a:ext cx="941388" cy="94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8BF3-FF5B-D840-8E56-B71BF8FA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EF4C2-3365-F344-BF0A-25DB47D35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75F5-ABBF-C045-A7E3-0FA96FF8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06EA0-AA36-3940-8120-FAD5E35E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A8E5D-AEB7-B042-9052-635A8BF4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4385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067339-9D4E-794E-8D52-8F69BBB6C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BE397-9651-6C45-8497-74ADE5D59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C2697-A023-7349-9FE2-0144165C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314F4-1928-1E4B-BB37-6DD376A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CDC24-E3BC-F043-A46C-5AB8DD24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693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67425" y="30701"/>
            <a:ext cx="11797048" cy="97385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endParaRPr lang="en-US" sz="3200" b="0" strike="noStrike" spc="-1" dirty="0">
              <a:latin typeface="Arial"/>
            </a:endParaRPr>
          </a:p>
        </p:txBody>
      </p:sp>
      <p:sp>
        <p:nvSpPr>
          <p:cNvPr id="4" name="Google Shape;27;p12">
            <a:extLst>
              <a:ext uri="{FF2B5EF4-FFF2-40B4-BE49-F238E27FC236}">
                <a16:creationId xmlns:a16="http://schemas.microsoft.com/office/drawing/2014/main" id="{74DB95DB-38A0-9E44-AEC2-DB24C3416F50}"/>
              </a:ext>
            </a:extLst>
          </p:cNvPr>
          <p:cNvSpPr txBox="1"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0">
                <a:srgbClr val="FFFFFF"/>
              </a:gs>
              <a:gs pos="20000">
                <a:srgbClr val="4F82C3"/>
              </a:gs>
              <a:gs pos="80000">
                <a:srgbClr val="4F82C3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 descr="D:\cipsm\Catedra\Logo CS\logo_upb_small.png">
            <a:extLst>
              <a:ext uri="{FF2B5EF4-FFF2-40B4-BE49-F238E27FC236}">
                <a16:creationId xmlns:a16="http://schemas.microsoft.com/office/drawing/2014/main" id="{177816C6-043A-AE4E-ABD2-F01C8E0E7D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" y="83975"/>
            <a:ext cx="941388" cy="94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00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D6B8-7C3B-B045-B3C6-E615D306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6" y="136525"/>
            <a:ext cx="11834648" cy="1006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D6D3-3B62-514F-855B-BE673E9B4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796C3-D097-774E-BB8B-6044C0D1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15D98-487E-284C-BC6A-081B0535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6107B-E36C-C74E-939F-279053D1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  <p:sp>
        <p:nvSpPr>
          <p:cNvPr id="7" name="Google Shape;27;p12">
            <a:extLst>
              <a:ext uri="{FF2B5EF4-FFF2-40B4-BE49-F238E27FC236}">
                <a16:creationId xmlns:a16="http://schemas.microsoft.com/office/drawing/2014/main" id="{7B68CCD1-EFAC-5748-9A16-2C18EBAB3045}"/>
              </a:ext>
            </a:extLst>
          </p:cNvPr>
          <p:cNvSpPr txBox="1"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0">
                <a:srgbClr val="FFFFFF"/>
              </a:gs>
              <a:gs pos="20000">
                <a:srgbClr val="4F82C3"/>
              </a:gs>
              <a:gs pos="80000">
                <a:srgbClr val="4F82C3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D:\cipsm\Catedra\Logo CS\logo_upb_small.png">
            <a:extLst>
              <a:ext uri="{FF2B5EF4-FFF2-40B4-BE49-F238E27FC236}">
                <a16:creationId xmlns:a16="http://schemas.microsoft.com/office/drawing/2014/main" id="{BFDBB9EE-7BAD-3744-8C74-BF65784C7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7" y="67235"/>
            <a:ext cx="941388" cy="94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3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A355-7955-8E46-ADAD-DB636E5C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86A0-95F4-F145-9BBD-F3FD471BD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C7B3-6E12-FC4C-87EF-B9940023A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718F7-2007-224C-BCCA-8E61249E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9117-6004-3645-AF33-95602D02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2321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747F-3838-6742-AA4D-3C981B5C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93A06-509A-1B4F-86B1-32455DA8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5F4F1-1E4F-EF4D-970E-B58C2E575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5E2E0-EE7D-1A49-B127-2BA4868C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D2C47-4E9C-0041-8ADA-287461AB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300B3-B252-2442-BF68-A59FEA28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996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BDA0-36CC-D340-8724-2928ED39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C3F51-B0A0-3C49-8521-F1358D6EF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19E91-632F-8F48-9C54-3A147FBD5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2D3A69-FF66-A64F-A612-65D2CF8A3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98B24-9A39-B84E-A6EA-5CE1E481C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D21CE7-05EC-1C42-8233-51B0CE71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D8AFB6-1B5F-3E46-B187-9838EE89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6F0A6-B78A-A642-A160-373632DA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8641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1E3D0-657B-EF48-BC54-3F201C4B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C818B-AB0D-CF47-A2C0-B28E5D6B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DB954-EA21-D44D-9C8C-A2AD486C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23DAC-4C19-9343-AE04-A8DA7A70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028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E762C-6B41-EC44-A131-5A96BD2C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2FDE6-9A78-6B4B-B7B2-568779A6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C942-CC92-AF40-9DDA-267FA143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  <p:sp>
        <p:nvSpPr>
          <p:cNvPr id="5" name="Google Shape;27;p12">
            <a:extLst>
              <a:ext uri="{FF2B5EF4-FFF2-40B4-BE49-F238E27FC236}">
                <a16:creationId xmlns:a16="http://schemas.microsoft.com/office/drawing/2014/main" id="{5D948DE9-48C4-0C42-AFFC-36BC32DCE880}"/>
              </a:ext>
            </a:extLst>
          </p:cNvPr>
          <p:cNvSpPr txBox="1"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gradFill>
            <a:gsLst>
              <a:gs pos="0">
                <a:srgbClr val="FFFFFF"/>
              </a:gs>
              <a:gs pos="20000">
                <a:srgbClr val="4F82C3"/>
              </a:gs>
              <a:gs pos="80000">
                <a:srgbClr val="4F82C3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D:\cipsm\Catedra\Logo CS\logo_upb_small.png">
            <a:extLst>
              <a:ext uri="{FF2B5EF4-FFF2-40B4-BE49-F238E27FC236}">
                <a16:creationId xmlns:a16="http://schemas.microsoft.com/office/drawing/2014/main" id="{49C6D607-C0C7-784F-937F-CDFA4EB419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104995"/>
            <a:ext cx="941388" cy="94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1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AAC9-5257-1F40-9518-606282F3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9154-A5BA-2B48-9296-1112447A9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277AB-C660-A848-B7D3-0C9EB04C0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AA06E-9EE5-3B42-B9D9-7C1041D9B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10097-7BD5-3E40-A066-540F4FF8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E6505-4D3E-3A46-9670-92D4B751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81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8F14-3D2D-9D45-8B45-198C5D01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F39A2-9A3D-EA44-9668-C9D49F40A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C4AB1-8EBA-284E-BC21-D03B18CE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63F68-8A46-9640-A62A-E526E412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AFA9A-2BD4-5742-A2B4-447CD8B6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0F880-5F38-2049-B6D4-60A70F3A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339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B3DEB-83D1-134B-B0FD-AB419072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9882E-E3EF-CB48-8376-CD6FC71C1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972D-A729-874A-8A39-C509A0698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2A9C1-39F5-5B48-8B40-BC1E9CECF895}" type="datetimeFigureOut">
              <a:rPr lang="en-BE" smtClean="0"/>
              <a:t>3/22/22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2030-B235-B040-93E4-D95AED130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14C0-C9C7-1848-99FD-F3A79C989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B2DDB-720C-1A49-9F77-25B83A7EC86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973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gif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19" Type="http://schemas.openxmlformats.org/officeDocument/2006/relationships/image" Target="../media/image47.png"/><Relationship Id="rId4" Type="http://schemas.openxmlformats.org/officeDocument/2006/relationships/image" Target="../media/image32.gif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03B4-4431-E14F-B88A-81901FF53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Elderly Assistance and Monitoring Using a Robotic Platform</a:t>
            </a:r>
            <a:endParaRPr lang="en-B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8C143-3C4D-4342-8A6C-B64DCD685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5519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en-BE" sz="280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en-BE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BE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B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BE" sz="2800">
                <a:latin typeface="Times New Roman" panose="02020603050405020304" pitchFamily="18" charset="0"/>
                <a:cs typeface="Times New Roman" panose="02020603050405020304" pitchFamily="18" charset="0"/>
              </a:rPr>
              <a:t>Irina Mocanu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irina.mocanu@upub.ro</a:t>
            </a:r>
            <a:r>
              <a:rPr lang="de-D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http://</a:t>
            </a:r>
            <a:r>
              <a:rPr lang="de-D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aimas.cs.pub.ro</a:t>
            </a:r>
            <a:r>
              <a:rPr lang="de-D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D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de-D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DE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irina.mocanu</a:t>
            </a:r>
            <a:r>
              <a:rPr lang="de-D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B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8B9633B8-BAA2-A947-AFEA-279A3104B8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5448299"/>
            <a:ext cx="26098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cipsm\Catedra\Logo CS\A&amp;C-logo-RO-gradient.png">
            <a:extLst>
              <a:ext uri="{FF2B5EF4-FFF2-40B4-BE49-F238E27FC236}">
                <a16:creationId xmlns:a16="http://schemas.microsoft.com/office/drawing/2014/main" id="{138B31BF-EE3B-754D-9141-B09EFE5B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5522912"/>
            <a:ext cx="26003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007">
            <a:extLst>
              <a:ext uri="{FF2B5EF4-FFF2-40B4-BE49-F238E27FC236}">
                <a16:creationId xmlns:a16="http://schemas.microsoft.com/office/drawing/2014/main" id="{68C9850B-B17E-2C48-B139-591A0FD1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67900" y="5735637"/>
            <a:ext cx="1844675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pic>
        <p:nvPicPr>
          <p:cNvPr id="7" name="Picture 2" descr="D:\cipsm\Catedra\Logo CS\logo_upb_small.png">
            <a:extLst>
              <a:ext uri="{FF2B5EF4-FFF2-40B4-BE49-F238E27FC236}">
                <a16:creationId xmlns:a16="http://schemas.microsoft.com/office/drawing/2014/main" id="{12043635-D176-DC4D-8E68-285572819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0"/>
            <a:ext cx="941388" cy="94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2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65358b6c9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2029329"/>
            <a:ext cx="9144000" cy="218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65358b6c95_0_0"/>
          <p:cNvPicPr preferRelativeResize="0"/>
          <p:nvPr/>
        </p:nvPicPr>
        <p:blipFill rotWithShape="1">
          <a:blip r:embed="rId4">
            <a:alphaModFix/>
          </a:blip>
          <a:srcRect l="22300" t="20249" r="65654" b="67165"/>
          <a:stretch/>
        </p:blipFill>
        <p:spPr>
          <a:xfrm>
            <a:off x="1958250" y="2029326"/>
            <a:ext cx="900000" cy="7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65358b6c95_0_0"/>
          <p:cNvPicPr preferRelativeResize="0"/>
          <p:nvPr/>
        </p:nvPicPr>
        <p:blipFill rotWithShape="1">
          <a:blip r:embed="rId4">
            <a:alphaModFix/>
          </a:blip>
          <a:srcRect l="22225" t="59964" r="65730" b="27450"/>
          <a:stretch/>
        </p:blipFill>
        <p:spPr>
          <a:xfrm>
            <a:off x="1958250" y="4284976"/>
            <a:ext cx="900000" cy="7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65358b6c95_0_0"/>
          <p:cNvSpPr/>
          <p:nvPr/>
        </p:nvSpPr>
        <p:spPr>
          <a:xfrm>
            <a:off x="2297850" y="3777975"/>
            <a:ext cx="1454400" cy="44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41" name="Google Shape;241;g65358b6c95_0_0"/>
          <p:cNvPicPr preferRelativeResize="0"/>
          <p:nvPr/>
        </p:nvPicPr>
        <p:blipFill rotWithShape="1">
          <a:blip r:embed="rId4">
            <a:alphaModFix/>
          </a:blip>
          <a:srcRect l="51940" t="14646" r="36015" b="71638"/>
          <a:stretch/>
        </p:blipFill>
        <p:spPr>
          <a:xfrm>
            <a:off x="3058800" y="1278075"/>
            <a:ext cx="900000" cy="7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65358b6c95_0_0"/>
          <p:cNvPicPr preferRelativeResize="0"/>
          <p:nvPr/>
        </p:nvPicPr>
        <p:blipFill rotWithShape="1">
          <a:blip r:embed="rId4">
            <a:alphaModFix/>
          </a:blip>
          <a:srcRect l="52281" t="30218" r="35674" b="56981"/>
          <a:stretch/>
        </p:blipFill>
        <p:spPr>
          <a:xfrm>
            <a:off x="3058800" y="2132000"/>
            <a:ext cx="900000" cy="7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65358b6c95_0_0"/>
          <p:cNvPicPr preferRelativeResize="0"/>
          <p:nvPr/>
        </p:nvPicPr>
        <p:blipFill rotWithShape="1">
          <a:blip r:embed="rId4">
            <a:alphaModFix/>
          </a:blip>
          <a:srcRect l="52580" t="46829" r="36976" b="6749"/>
          <a:stretch/>
        </p:blipFill>
        <p:spPr>
          <a:xfrm>
            <a:off x="3118625" y="3572976"/>
            <a:ext cx="780350" cy="270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65358b6c95_0_0"/>
          <p:cNvPicPr preferRelativeResize="0"/>
          <p:nvPr/>
        </p:nvPicPr>
        <p:blipFill rotWithShape="1">
          <a:blip r:embed="rId4">
            <a:alphaModFix amt="42000"/>
          </a:blip>
          <a:srcRect l="22300" t="20249" r="65654" b="67165"/>
          <a:stretch/>
        </p:blipFill>
        <p:spPr>
          <a:xfrm>
            <a:off x="1958250" y="2024451"/>
            <a:ext cx="900000" cy="7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65358b6c95_0_0"/>
          <p:cNvPicPr preferRelativeResize="0"/>
          <p:nvPr/>
        </p:nvPicPr>
        <p:blipFill rotWithShape="1">
          <a:blip r:embed="rId4">
            <a:alphaModFix amt="42000"/>
          </a:blip>
          <a:srcRect l="22225" t="59964" r="65730" b="27450"/>
          <a:stretch/>
        </p:blipFill>
        <p:spPr>
          <a:xfrm>
            <a:off x="1958250" y="4280101"/>
            <a:ext cx="900000" cy="7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65358b6c95_0_0"/>
          <p:cNvPicPr preferRelativeResize="0"/>
          <p:nvPr/>
        </p:nvPicPr>
        <p:blipFill rotWithShape="1">
          <a:blip r:embed="rId5">
            <a:alphaModFix/>
          </a:blip>
          <a:srcRect l="30560" t="49895" r="56738" b="2715"/>
          <a:stretch/>
        </p:blipFill>
        <p:spPr>
          <a:xfrm>
            <a:off x="4699476" y="3696250"/>
            <a:ext cx="900001" cy="24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65358b6c95_0_0"/>
          <p:cNvPicPr preferRelativeResize="0"/>
          <p:nvPr/>
        </p:nvPicPr>
        <p:blipFill rotWithShape="1">
          <a:blip r:embed="rId5">
            <a:alphaModFix/>
          </a:blip>
          <a:srcRect l="30560" t="17867" r="56738" b="50736"/>
          <a:stretch/>
        </p:blipFill>
        <p:spPr>
          <a:xfrm>
            <a:off x="4699476" y="1391462"/>
            <a:ext cx="900001" cy="160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8" name="Google Shape;248;g65358b6c95_0_0"/>
          <p:cNvPicPr preferRelativeResize="0"/>
          <p:nvPr/>
        </p:nvPicPr>
        <p:blipFill rotWithShape="1">
          <a:blip r:embed="rId4">
            <a:alphaModFix amt="45000"/>
          </a:blip>
          <a:srcRect l="51940" t="14646" r="36015" b="71638"/>
          <a:stretch/>
        </p:blipFill>
        <p:spPr>
          <a:xfrm>
            <a:off x="3058800" y="1282950"/>
            <a:ext cx="900000" cy="7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65358b6c95_0_0"/>
          <p:cNvPicPr preferRelativeResize="0"/>
          <p:nvPr/>
        </p:nvPicPr>
        <p:blipFill rotWithShape="1">
          <a:blip r:embed="rId4">
            <a:alphaModFix amt="45000"/>
          </a:blip>
          <a:srcRect l="52281" t="30218" r="35674" b="56981"/>
          <a:stretch/>
        </p:blipFill>
        <p:spPr>
          <a:xfrm>
            <a:off x="3058800" y="2136875"/>
            <a:ext cx="900000" cy="7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65358b6c95_0_0"/>
          <p:cNvPicPr preferRelativeResize="0"/>
          <p:nvPr/>
        </p:nvPicPr>
        <p:blipFill rotWithShape="1">
          <a:blip r:embed="rId4">
            <a:alphaModFix amt="45000"/>
          </a:blip>
          <a:srcRect l="52580" t="46829" r="36976" b="6749"/>
          <a:stretch/>
        </p:blipFill>
        <p:spPr>
          <a:xfrm>
            <a:off x="3118625" y="3577851"/>
            <a:ext cx="780350" cy="270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65358b6c95_0_0"/>
          <p:cNvPicPr preferRelativeResize="0"/>
          <p:nvPr/>
        </p:nvPicPr>
        <p:blipFill rotWithShape="1">
          <a:blip r:embed="rId6">
            <a:alphaModFix/>
          </a:blip>
          <a:srcRect l="18354" t="18910" r="47047" b="19653"/>
          <a:stretch/>
        </p:blipFill>
        <p:spPr>
          <a:xfrm>
            <a:off x="5365200" y="2833300"/>
            <a:ext cx="868514" cy="8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65358b6c95_0_0"/>
          <p:cNvPicPr preferRelativeResize="0"/>
          <p:nvPr/>
        </p:nvPicPr>
        <p:blipFill rotWithShape="1">
          <a:blip r:embed="rId6">
            <a:alphaModFix amt="47000"/>
          </a:blip>
          <a:srcRect l="18354" t="18910" r="47047" b="19653"/>
          <a:stretch/>
        </p:blipFill>
        <p:spPr>
          <a:xfrm>
            <a:off x="5365200" y="2833300"/>
            <a:ext cx="868514" cy="86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g65358b6c95_0_0"/>
          <p:cNvCxnSpPr>
            <a:stCxn id="252" idx="3"/>
          </p:cNvCxnSpPr>
          <p:nvPr/>
        </p:nvCxnSpPr>
        <p:spPr>
          <a:xfrm rot="10800000" flipH="1">
            <a:off x="6233714" y="2470450"/>
            <a:ext cx="387000" cy="797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g65358b6c95_0_0"/>
          <p:cNvCxnSpPr>
            <a:stCxn id="252" idx="3"/>
          </p:cNvCxnSpPr>
          <p:nvPr/>
        </p:nvCxnSpPr>
        <p:spPr>
          <a:xfrm rot="10800000" flipH="1">
            <a:off x="6233714" y="2990650"/>
            <a:ext cx="387000" cy="27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g65358b6c95_0_0"/>
          <p:cNvCxnSpPr>
            <a:stCxn id="252" idx="3"/>
          </p:cNvCxnSpPr>
          <p:nvPr/>
        </p:nvCxnSpPr>
        <p:spPr>
          <a:xfrm rot="10800000" flipH="1">
            <a:off x="6233714" y="3257650"/>
            <a:ext cx="413700" cy="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g65358b6c95_0_0"/>
          <p:cNvCxnSpPr>
            <a:stCxn id="252" idx="3"/>
          </p:cNvCxnSpPr>
          <p:nvPr/>
        </p:nvCxnSpPr>
        <p:spPr>
          <a:xfrm>
            <a:off x="6233714" y="3267550"/>
            <a:ext cx="400500" cy="25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g65358b6c95_0_0"/>
          <p:cNvCxnSpPr>
            <a:stCxn id="252" idx="3"/>
          </p:cNvCxnSpPr>
          <p:nvPr/>
        </p:nvCxnSpPr>
        <p:spPr>
          <a:xfrm>
            <a:off x="6233714" y="3267550"/>
            <a:ext cx="373800" cy="60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g65358b6c95_0_0"/>
          <p:cNvCxnSpPr/>
          <p:nvPr/>
        </p:nvCxnSpPr>
        <p:spPr>
          <a:xfrm flipH="1">
            <a:off x="7590614" y="3313875"/>
            <a:ext cx="387000" cy="797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g65358b6c95_0_0"/>
          <p:cNvCxnSpPr/>
          <p:nvPr/>
        </p:nvCxnSpPr>
        <p:spPr>
          <a:xfrm flipH="1">
            <a:off x="7590614" y="3313875"/>
            <a:ext cx="387000" cy="27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g65358b6c95_0_0"/>
          <p:cNvCxnSpPr/>
          <p:nvPr/>
        </p:nvCxnSpPr>
        <p:spPr>
          <a:xfrm flipH="1">
            <a:off x="7563914" y="3313875"/>
            <a:ext cx="413700" cy="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g65358b6c95_0_0"/>
          <p:cNvCxnSpPr/>
          <p:nvPr/>
        </p:nvCxnSpPr>
        <p:spPr>
          <a:xfrm rot="10800000">
            <a:off x="7577114" y="3057075"/>
            <a:ext cx="400500" cy="25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g65358b6c95_0_0"/>
          <p:cNvCxnSpPr/>
          <p:nvPr/>
        </p:nvCxnSpPr>
        <p:spPr>
          <a:xfrm rot="10800000">
            <a:off x="7603814" y="2709975"/>
            <a:ext cx="373800" cy="60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g65358b6c95_0_0"/>
          <p:cNvCxnSpPr/>
          <p:nvPr/>
        </p:nvCxnSpPr>
        <p:spPr>
          <a:xfrm rot="10800000" flipH="1">
            <a:off x="6233714" y="2470450"/>
            <a:ext cx="387000" cy="7971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g65358b6c95_0_0"/>
          <p:cNvCxnSpPr/>
          <p:nvPr/>
        </p:nvCxnSpPr>
        <p:spPr>
          <a:xfrm rot="10800000" flipH="1">
            <a:off x="6233714" y="2990650"/>
            <a:ext cx="387000" cy="276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g65358b6c95_0_0"/>
          <p:cNvCxnSpPr/>
          <p:nvPr/>
        </p:nvCxnSpPr>
        <p:spPr>
          <a:xfrm rot="10800000" flipH="1">
            <a:off x="6233714" y="3257650"/>
            <a:ext cx="413700" cy="9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g65358b6c95_0_0"/>
          <p:cNvCxnSpPr/>
          <p:nvPr/>
        </p:nvCxnSpPr>
        <p:spPr>
          <a:xfrm>
            <a:off x="6233714" y="3267550"/>
            <a:ext cx="400500" cy="2568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g65358b6c95_0_0"/>
          <p:cNvCxnSpPr/>
          <p:nvPr/>
        </p:nvCxnSpPr>
        <p:spPr>
          <a:xfrm>
            <a:off x="6233714" y="3267550"/>
            <a:ext cx="373800" cy="603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8" name="Google Shape;268;g65358b6c95_0_0"/>
          <p:cNvPicPr preferRelativeResize="0"/>
          <p:nvPr/>
        </p:nvPicPr>
        <p:blipFill rotWithShape="1">
          <a:blip r:embed="rId5">
            <a:alphaModFix amt="31000"/>
          </a:blip>
          <a:srcRect l="30560" t="49895" r="56738" b="2715"/>
          <a:stretch/>
        </p:blipFill>
        <p:spPr>
          <a:xfrm>
            <a:off x="4699476" y="3696250"/>
            <a:ext cx="900001" cy="24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65358b6c95_0_0"/>
          <p:cNvPicPr preferRelativeResize="0"/>
          <p:nvPr/>
        </p:nvPicPr>
        <p:blipFill rotWithShape="1">
          <a:blip r:embed="rId5">
            <a:alphaModFix amt="31000"/>
          </a:blip>
          <a:srcRect l="30560" t="17867" r="56738" b="50736"/>
          <a:stretch/>
        </p:blipFill>
        <p:spPr>
          <a:xfrm>
            <a:off x="4699476" y="1391462"/>
            <a:ext cx="900001" cy="160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0" name="Google Shape;270;g65358b6c95_0_0"/>
          <p:cNvPicPr preferRelativeResize="0"/>
          <p:nvPr/>
        </p:nvPicPr>
        <p:blipFill rotWithShape="1">
          <a:blip r:embed="rId4">
            <a:alphaModFix/>
          </a:blip>
          <a:srcRect l="51940" t="14646" r="36015" b="71638"/>
          <a:stretch/>
        </p:blipFill>
        <p:spPr>
          <a:xfrm>
            <a:off x="3058800" y="1282950"/>
            <a:ext cx="900000" cy="7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65358b6c95_0_0"/>
          <p:cNvSpPr txBox="1"/>
          <p:nvPr/>
        </p:nvSpPr>
        <p:spPr>
          <a:xfrm>
            <a:off x="7167850" y="1687975"/>
            <a:ext cx="16545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/>
              <a:t>object list</a:t>
            </a:r>
            <a:endParaRPr b="1" i="1"/>
          </a:p>
        </p:txBody>
      </p:sp>
      <p:cxnSp>
        <p:nvCxnSpPr>
          <p:cNvPr id="272" name="Google Shape;272;g65358b6c95_0_0"/>
          <p:cNvCxnSpPr/>
          <p:nvPr/>
        </p:nvCxnSpPr>
        <p:spPr>
          <a:xfrm flipH="1">
            <a:off x="7590614" y="3313875"/>
            <a:ext cx="387000" cy="7971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g65358b6c95_0_0"/>
          <p:cNvCxnSpPr/>
          <p:nvPr/>
        </p:nvCxnSpPr>
        <p:spPr>
          <a:xfrm flipH="1">
            <a:off x="7590614" y="3313875"/>
            <a:ext cx="387000" cy="276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g65358b6c95_0_0"/>
          <p:cNvCxnSpPr/>
          <p:nvPr/>
        </p:nvCxnSpPr>
        <p:spPr>
          <a:xfrm flipH="1">
            <a:off x="7563914" y="3313875"/>
            <a:ext cx="413700" cy="9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g65358b6c95_0_0"/>
          <p:cNvCxnSpPr/>
          <p:nvPr/>
        </p:nvCxnSpPr>
        <p:spPr>
          <a:xfrm rot="10800000">
            <a:off x="7577114" y="3057075"/>
            <a:ext cx="400500" cy="2568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g65358b6c95_0_0"/>
          <p:cNvCxnSpPr/>
          <p:nvPr/>
        </p:nvCxnSpPr>
        <p:spPr>
          <a:xfrm rot="10800000">
            <a:off x="7603814" y="2709975"/>
            <a:ext cx="373800" cy="603900"/>
          </a:xfrm>
          <a:prstGeom prst="straightConnector1">
            <a:avLst/>
          </a:prstGeom>
          <a:noFill/>
          <a:ln w="2857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7" name="Google Shape;277;g65358b6c95_0_0"/>
          <p:cNvPicPr preferRelativeResize="0"/>
          <p:nvPr/>
        </p:nvPicPr>
        <p:blipFill rotWithShape="1">
          <a:blip r:embed="rId4">
            <a:alphaModFix amt="48000"/>
          </a:blip>
          <a:srcRect l="51940" t="14646" r="36015" b="71638"/>
          <a:stretch/>
        </p:blipFill>
        <p:spPr>
          <a:xfrm>
            <a:off x="3058800" y="1282950"/>
            <a:ext cx="900000" cy="7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65358b6c95_0_0"/>
          <p:cNvSpPr txBox="1"/>
          <p:nvPr/>
        </p:nvSpPr>
        <p:spPr>
          <a:xfrm>
            <a:off x="7167850" y="1687975"/>
            <a:ext cx="12585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i="1">
                <a:solidFill>
                  <a:srgbClr val="D9D9D9"/>
                </a:solidFill>
              </a:rPr>
              <a:t>object list</a:t>
            </a:r>
            <a:endParaRPr b="1" i="1">
              <a:solidFill>
                <a:srgbClr val="D9D9D9"/>
              </a:solidFill>
            </a:endParaRPr>
          </a:p>
        </p:txBody>
      </p:sp>
      <p:sp>
        <p:nvSpPr>
          <p:cNvPr id="279" name="Google Shape;279;g65358b6c95_0_0"/>
          <p:cNvSpPr/>
          <p:nvPr/>
        </p:nvSpPr>
        <p:spPr>
          <a:xfrm>
            <a:off x="9334525" y="2748100"/>
            <a:ext cx="1258500" cy="1038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0" name="Google Shape;280;g65358b6c95_0_0"/>
          <p:cNvSpPr txBox="1"/>
          <p:nvPr/>
        </p:nvSpPr>
        <p:spPr>
          <a:xfrm>
            <a:off x="9693025" y="2289563"/>
            <a:ext cx="900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solidFill>
                  <a:srgbClr val="FF0000"/>
                </a:solidFill>
              </a:rPr>
              <a:t>max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8" name="Google Shape;189;g5c409cbfd9_0_320">
            <a:extLst>
              <a:ext uri="{FF2B5EF4-FFF2-40B4-BE49-F238E27FC236}">
                <a16:creationId xmlns:a16="http://schemas.microsoft.com/office/drawing/2014/main" id="{F63C6671-B5FB-0E42-AE98-6418CE0D71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5607" y="147335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Activity Recognition</a:t>
            </a:r>
            <a:endParaRPr sz="3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B2ED-E129-4F45-8704-254D7E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16" y="136525"/>
            <a:ext cx="10861707" cy="10064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Fusioning</a:t>
            </a:r>
            <a:endParaRPr lang="en-B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BEEFB4-8F02-9547-9EF5-F2A4DE22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267" y="1341349"/>
            <a:ext cx="6519333" cy="5380126"/>
          </a:xfrm>
        </p:spPr>
      </p:pic>
      <p:sp>
        <p:nvSpPr>
          <p:cNvPr id="4" name="Google Shape;161;g5ba1bb1f2d_1_395">
            <a:extLst>
              <a:ext uri="{FF2B5EF4-FFF2-40B4-BE49-F238E27FC236}">
                <a16:creationId xmlns:a16="http://schemas.microsoft.com/office/drawing/2014/main" id="{7AE0E30A-3699-F949-A97E-DC9D6B7989A8}"/>
              </a:ext>
            </a:extLst>
          </p:cNvPr>
          <p:cNvSpPr txBox="1"/>
          <p:nvPr/>
        </p:nvSpPr>
        <p:spPr>
          <a:xfrm>
            <a:off x="478972" y="4625400"/>
            <a:ext cx="267063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Depth motion maps</a:t>
            </a:r>
          </a:p>
        </p:txBody>
      </p:sp>
      <p:sp>
        <p:nvSpPr>
          <p:cNvPr id="6" name="Google Shape;141;g5ba1bb1f2d_1_377">
            <a:extLst>
              <a:ext uri="{FF2B5EF4-FFF2-40B4-BE49-F238E27FC236}">
                <a16:creationId xmlns:a16="http://schemas.microsoft.com/office/drawing/2014/main" id="{4C80882F-985B-2348-8CB1-60B247D395E7}"/>
              </a:ext>
            </a:extLst>
          </p:cNvPr>
          <p:cNvSpPr txBox="1"/>
          <p:nvPr/>
        </p:nvSpPr>
        <p:spPr>
          <a:xfrm>
            <a:off x="189020" y="2090700"/>
            <a:ext cx="3821428" cy="109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Motion history images</a:t>
            </a:r>
          </a:p>
        </p:txBody>
      </p:sp>
      <p:sp>
        <p:nvSpPr>
          <p:cNvPr id="7" name="Google Shape;145;g5ba1bb1f2d_1_377">
            <a:extLst>
              <a:ext uri="{FF2B5EF4-FFF2-40B4-BE49-F238E27FC236}">
                <a16:creationId xmlns:a16="http://schemas.microsoft.com/office/drawing/2014/main" id="{318672CD-214D-0844-99DB-C5A34F25C304}"/>
              </a:ext>
            </a:extLst>
          </p:cNvPr>
          <p:cNvSpPr txBox="1"/>
          <p:nvPr/>
        </p:nvSpPr>
        <p:spPr>
          <a:xfrm>
            <a:off x="881767" y="2937000"/>
            <a:ext cx="28605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Skeleton images</a:t>
            </a:r>
            <a:endParaRPr sz="28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813A0AC-E963-F74A-8CA3-B7CA4DEB660C}"/>
              </a:ext>
            </a:extLst>
          </p:cNvPr>
          <p:cNvSpPr/>
          <p:nvPr/>
        </p:nvSpPr>
        <p:spPr>
          <a:xfrm>
            <a:off x="2946401" y="4031412"/>
            <a:ext cx="406400" cy="21846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280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B2ED-E129-4F45-8704-254D7EC4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136525"/>
            <a:ext cx="10926646" cy="1006475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Fusioning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EDBFE7-38AA-4343-8E24-91C532C0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496" y="1403065"/>
            <a:ext cx="4693266" cy="3697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0E5B7-BD06-6D45-AC27-803A1A54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357" y="5360276"/>
            <a:ext cx="9004300" cy="977900"/>
          </a:xfrm>
          <a:prstGeom prst="rect">
            <a:avLst/>
          </a:prstGeom>
        </p:spPr>
      </p:pic>
      <p:sp>
        <p:nvSpPr>
          <p:cNvPr id="16" name="Google Shape;141;g5ba1bb1f2d_1_377">
            <a:extLst>
              <a:ext uri="{FF2B5EF4-FFF2-40B4-BE49-F238E27FC236}">
                <a16:creationId xmlns:a16="http://schemas.microsoft.com/office/drawing/2014/main" id="{E23BBBE7-87D3-D049-B92A-A51CE8632976}"/>
              </a:ext>
            </a:extLst>
          </p:cNvPr>
          <p:cNvSpPr txBox="1"/>
          <p:nvPr/>
        </p:nvSpPr>
        <p:spPr>
          <a:xfrm>
            <a:off x="896924" y="1058532"/>
            <a:ext cx="306547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Motion history images</a:t>
            </a:r>
            <a:endParaRPr sz="28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7" name="Google Shape;145;g5ba1bb1f2d_1_377">
            <a:extLst>
              <a:ext uri="{FF2B5EF4-FFF2-40B4-BE49-F238E27FC236}">
                <a16:creationId xmlns:a16="http://schemas.microsoft.com/office/drawing/2014/main" id="{647CE821-199D-FA46-9807-71237DCB7BA3}"/>
              </a:ext>
            </a:extLst>
          </p:cNvPr>
          <p:cNvSpPr txBox="1"/>
          <p:nvPr/>
        </p:nvSpPr>
        <p:spPr>
          <a:xfrm>
            <a:off x="898700" y="1992690"/>
            <a:ext cx="28605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Skeleton images</a:t>
            </a:r>
            <a:endParaRPr sz="28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8" name="Google Shape;161;g5ba1bb1f2d_1_395">
            <a:extLst>
              <a:ext uri="{FF2B5EF4-FFF2-40B4-BE49-F238E27FC236}">
                <a16:creationId xmlns:a16="http://schemas.microsoft.com/office/drawing/2014/main" id="{B6823C16-4793-F04B-BC08-E0A5A88937EC}"/>
              </a:ext>
            </a:extLst>
          </p:cNvPr>
          <p:cNvSpPr txBox="1"/>
          <p:nvPr/>
        </p:nvSpPr>
        <p:spPr>
          <a:xfrm>
            <a:off x="693724" y="3490018"/>
            <a:ext cx="3065476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Depth motion maps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E0EF3837-A1CC-BD42-B30A-CDAFD3D94BA5}"/>
              </a:ext>
            </a:extLst>
          </p:cNvPr>
          <p:cNvSpPr/>
          <p:nvPr/>
        </p:nvSpPr>
        <p:spPr>
          <a:xfrm>
            <a:off x="3759200" y="2915610"/>
            <a:ext cx="406400" cy="21846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821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ba1bb1f2d_1_410"/>
          <p:cNvSpPr txBox="1">
            <a:spLocks noGrp="1"/>
          </p:cNvSpPr>
          <p:nvPr>
            <p:ph type="title"/>
          </p:nvPr>
        </p:nvSpPr>
        <p:spPr>
          <a:xfrm>
            <a:off x="940904" y="173688"/>
            <a:ext cx="10741344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Automated Machine Learning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173" name="Google Shape;173;g5ba1bb1f2d_1_410"/>
          <p:cNvPicPr preferRelativeResize="0"/>
          <p:nvPr/>
        </p:nvPicPr>
        <p:blipFill rotWithShape="1">
          <a:blip r:embed="rId3">
            <a:alphaModFix/>
          </a:blip>
          <a:srcRect l="18354" t="18910" r="47047" b="19653"/>
          <a:stretch/>
        </p:blipFill>
        <p:spPr>
          <a:xfrm>
            <a:off x="9931425" y="3550350"/>
            <a:ext cx="1610275" cy="16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5ba1bb1f2d_1_410"/>
          <p:cNvSpPr txBox="1"/>
          <p:nvPr/>
        </p:nvSpPr>
        <p:spPr>
          <a:xfrm>
            <a:off x="374400" y="1187450"/>
            <a:ext cx="11460248" cy="10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machine learning: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 optimal architecture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tuning of parameters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AutoML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lvl="1" indent="-3810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400"/>
              <a:buFont typeface="Roboto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Fast training</a:t>
            </a:r>
          </a:p>
          <a:p>
            <a:pPr marL="914400" lvl="1" indent="-3810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400"/>
              <a:buFont typeface="Roboto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Model is not provided (it can be used)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6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A938-0030-D140-8A92-2DEAD867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78" y="136525"/>
            <a:ext cx="10926646" cy="10064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BE" sz="4000">
                <a:latin typeface="Times New Roman" panose="02020603050405020304" pitchFamily="18" charset="0"/>
                <a:cs typeface="Times New Roman" panose="02020603050405020304" pitchFamily="18" charset="0"/>
              </a:rPr>
              <a:t>ontext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Fusioning</a:t>
            </a:r>
            <a:endParaRPr lang="en-B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F69E434-6455-CB45-9F12-C68E60286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285" y="1789330"/>
            <a:ext cx="7151137" cy="29512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8CD2B-0C96-9A47-8E84-715ED7863709}"/>
              </a:ext>
            </a:extLst>
          </p:cNvPr>
          <p:cNvSpPr txBox="1"/>
          <p:nvPr/>
        </p:nvSpPr>
        <p:spPr>
          <a:xfrm>
            <a:off x="178675" y="1368593"/>
            <a:ext cx="4428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recognition</a:t>
            </a:r>
            <a:r>
              <a:rPr lang="en-BE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YOLOv4</a:t>
            </a:r>
            <a:endParaRPr lang="en-B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bicycle with a dog on a leash&#10;&#10;Description automatically generated">
            <a:extLst>
              <a:ext uri="{FF2B5EF4-FFF2-40B4-BE49-F238E27FC236}">
                <a16:creationId xmlns:a16="http://schemas.microsoft.com/office/drawing/2014/main" id="{07E4DA69-FABF-F847-996C-AB2606B0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6" y="2103959"/>
            <a:ext cx="3559963" cy="30320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D1BF07-96DB-DF45-9096-0E2E1EAB1606}"/>
              </a:ext>
            </a:extLst>
          </p:cNvPr>
          <p:cNvSpPr/>
          <p:nvPr/>
        </p:nvSpPr>
        <p:spPr>
          <a:xfrm>
            <a:off x="4852612" y="5068669"/>
            <a:ext cx="7027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frames with objects are randomly selected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Objects: person, bottle, cup, sofa, laptop, cell phone, book</a:t>
            </a:r>
            <a:endParaRPr lang="en-B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5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ba1bb1f2d_1_610"/>
          <p:cNvSpPr txBox="1">
            <a:spLocks noGrp="1"/>
          </p:cNvSpPr>
          <p:nvPr>
            <p:ph type="title"/>
          </p:nvPr>
        </p:nvSpPr>
        <p:spPr>
          <a:xfrm>
            <a:off x="1033670" y="131762"/>
            <a:ext cx="10836596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Datasets</a:t>
            </a:r>
            <a:endParaRPr sz="40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34" name="Google Shape;334;g5ba1bb1f2d_1_610"/>
          <p:cNvSpPr txBox="1">
            <a:spLocks noGrp="1"/>
          </p:cNvSpPr>
          <p:nvPr>
            <p:ph type="body" idx="1"/>
          </p:nvPr>
        </p:nvSpPr>
        <p:spPr>
          <a:xfrm>
            <a:off x="160867" y="235553"/>
            <a:ext cx="11870266" cy="5756135"/>
          </a:xfrm>
          <a:prstGeom prst="rect">
            <a:avLst/>
          </a:prstGeom>
          <a:noFill/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360"/>
              </a:spcBef>
              <a:buNone/>
            </a:pPr>
            <a:r>
              <a:rPr lang="en-US" b="1" dirty="0">
                <a:ea typeface="Roboto"/>
                <a:sym typeface="Roboto"/>
              </a:rPr>
              <a:t>Public dataset: MSRDailyActivity3D</a:t>
            </a:r>
            <a:r>
              <a:rPr lang="en-US" b="1" i="1" dirty="0">
                <a:ea typeface="Roboto"/>
                <a:sym typeface="Roboto"/>
              </a:rPr>
              <a:t> </a:t>
            </a:r>
            <a:r>
              <a:rPr lang="en-US" dirty="0">
                <a:ea typeface="Roboto"/>
                <a:sym typeface="Roboto"/>
              </a:rPr>
              <a:t>(320 videos)</a:t>
            </a:r>
            <a:endParaRPr baseline="30000" dirty="0">
              <a:ea typeface="Roboto"/>
              <a:sym typeface="Roboto"/>
            </a:endParaRPr>
          </a:p>
          <a:p>
            <a:pPr marL="457200" indent="-381000">
              <a:lnSpc>
                <a:spcPct val="120000"/>
              </a:lnSpc>
              <a:spcBef>
                <a:spcPts val="360"/>
              </a:spcBef>
              <a:buSzPts val="2400"/>
              <a:buFont typeface="Roboto"/>
              <a:buChar char="•"/>
            </a:pPr>
            <a:r>
              <a:rPr lang="en-GB" dirty="0"/>
              <a:t>16 different activities: drink, eat, read book, call cell-phone, write on a paper, use laptop, use vacuum cleaner, cheer up, sit still, toss paper, play game, lay down on sofa, walk, play guitar, stand up, sit down,</a:t>
            </a:r>
          </a:p>
          <a:p>
            <a:pPr marL="457200" indent="-381000">
              <a:lnSpc>
                <a:spcPct val="120000"/>
              </a:lnSpc>
              <a:spcBef>
                <a:spcPts val="360"/>
              </a:spcBef>
              <a:buSzPts val="2400"/>
              <a:buFont typeface="Roboto"/>
              <a:buChar char="•"/>
            </a:pPr>
            <a:r>
              <a:rPr lang="en-GB" dirty="0"/>
              <a:t>Each activity is performed twice (once standing up, once sitting down) by ten subjects, in an office. </a:t>
            </a:r>
            <a:endParaRPr dirty="0"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7815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D795FE-2E60-E049-869C-CA06C323E4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73951" y="3955503"/>
            <a:ext cx="5722049" cy="877423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 HAR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360"/>
              </a:spcBef>
            </a:pPr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: </a:t>
            </a:r>
            <a:r>
              <a:rPr lang="en-US" sz="2800" b="1" i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PRECIS HAR </a:t>
            </a:r>
            <a:r>
              <a:rPr lang="en-US" sz="2800" i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(800 video)</a:t>
            </a: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50 subjects</a:t>
            </a:r>
          </a:p>
          <a:p>
            <a:pPr marL="432000" indent="-32292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16 activities: stand up, sit down, sit still, read, write, cheer up, walk, throw paper, </a:t>
            </a:r>
            <a:r>
              <a:rPr lang="en-US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drink from a bottle, drink from a mug</a:t>
            </a:r>
            <a:r>
              <a:rPr lang="en-US" sz="28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move hands in front of the body, move hands close to the body, raise one hand up, raise one leg up, fall from bed and faint</a:t>
            </a: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0CC74F6F-DC33-5146-AF19-D7234B135142}"/>
              </a:ext>
            </a:extLst>
          </p:cNvPr>
          <p:cNvSpPr/>
          <p:nvPr/>
        </p:nvSpPr>
        <p:spPr>
          <a:xfrm>
            <a:off x="1033669" y="0"/>
            <a:ext cx="10938197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ro-RO" sz="4000" spc="-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 HAR </a:t>
            </a:r>
            <a:r>
              <a:rPr lang="ro-RO" sz="4000" spc="-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</a:t>
            </a:r>
            <a:endParaRPr lang="ro-RO" sz="4000" spc="-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041D2EC0-78EC-3540-ADA8-B2F72185F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47" y="3589535"/>
            <a:ext cx="2437019" cy="1824506"/>
          </a:xfrm>
          <a:prstGeom prst="rect">
            <a:avLst/>
          </a:prstGeom>
        </p:spPr>
      </p:pic>
      <p:pic>
        <p:nvPicPr>
          <p:cNvPr id="8" name="Picture 7" descr="A person that is standing in the living room&#10;&#10;Description automatically generated">
            <a:extLst>
              <a:ext uri="{FF2B5EF4-FFF2-40B4-BE49-F238E27FC236}">
                <a16:creationId xmlns:a16="http://schemas.microsoft.com/office/drawing/2014/main" id="{22F25B4F-F3E9-AC43-920A-AE019B9AA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30" y="1360589"/>
            <a:ext cx="2437019" cy="1847418"/>
          </a:xfrm>
          <a:prstGeom prst="rect">
            <a:avLst/>
          </a:prstGeom>
        </p:spPr>
      </p:pic>
      <p:pic>
        <p:nvPicPr>
          <p:cNvPr id="10" name="Picture 9" descr="A person sitting on a sofa&#10;&#10;Description automatically generated">
            <a:extLst>
              <a:ext uri="{FF2B5EF4-FFF2-40B4-BE49-F238E27FC236}">
                <a16:creationId xmlns:a16="http://schemas.microsoft.com/office/drawing/2014/main" id="{824CE466-8ED6-DC43-9A2E-7AB80A914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30" y="3580648"/>
            <a:ext cx="2437019" cy="1824507"/>
          </a:xfrm>
          <a:prstGeom prst="rect">
            <a:avLst/>
          </a:prstGeom>
        </p:spPr>
      </p:pic>
      <p:pic>
        <p:nvPicPr>
          <p:cNvPr id="12" name="Picture 11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03851466-86D9-044D-8C60-2CF07DA27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846" y="1358673"/>
            <a:ext cx="2437019" cy="18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78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53AE08-E4F6-BC47-AF9C-224ACF02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9" y="1853517"/>
            <a:ext cx="5879788" cy="335396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E63167-E2F9-2549-A1FA-83EBD6168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30" y="1796719"/>
            <a:ext cx="5808224" cy="33095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3568157-9DB0-144C-896A-6AE3CFCB406B}"/>
              </a:ext>
            </a:extLst>
          </p:cNvPr>
          <p:cNvSpPr/>
          <p:nvPr/>
        </p:nvSpPr>
        <p:spPr>
          <a:xfrm>
            <a:off x="2466649" y="5290155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MSRDailyActivity3D</a:t>
            </a:r>
            <a:endParaRPr lang="ro-RO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74A1C3-48D9-FE44-8BCB-2BFB03F4ED8B}"/>
              </a:ext>
            </a:extLst>
          </p:cNvPr>
          <p:cNvSpPr/>
          <p:nvPr/>
        </p:nvSpPr>
        <p:spPr>
          <a:xfrm>
            <a:off x="8410315" y="5262247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PRECIS HAR</a:t>
            </a:r>
            <a:endParaRPr lang="ro-RO" b="1" dirty="0"/>
          </a:p>
        </p:txBody>
      </p:sp>
      <p:sp>
        <p:nvSpPr>
          <p:cNvPr id="10" name="Google Shape;333;g5ba1bb1f2d_1_610">
            <a:extLst>
              <a:ext uri="{FF2B5EF4-FFF2-40B4-BE49-F238E27FC236}">
                <a16:creationId xmlns:a16="http://schemas.microsoft.com/office/drawing/2014/main" id="{B357C0EC-4F41-C340-B497-9D4F049787B7}"/>
              </a:ext>
            </a:extLst>
          </p:cNvPr>
          <p:cNvSpPr txBox="1">
            <a:spLocks/>
          </p:cNvSpPr>
          <p:nvPr/>
        </p:nvSpPr>
        <p:spPr>
          <a:xfrm>
            <a:off x="1060174" y="131762"/>
            <a:ext cx="10640758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8A654-4DC6-E244-937A-529E69B824F1}"/>
              </a:ext>
            </a:extLst>
          </p:cNvPr>
          <p:cNvSpPr txBox="1"/>
          <p:nvPr/>
        </p:nvSpPr>
        <p:spPr>
          <a:xfrm rot="16200000">
            <a:off x="-866005" y="3009429"/>
            <a:ext cx="31735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RO" sz="2000" dirty="0"/>
          </a:p>
          <a:p>
            <a:pPr algn="ctr"/>
            <a:r>
              <a:rPr lang="en-RO" sz="2000" dirty="0"/>
              <a:t>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63800-8D9A-994E-9BFA-AF535418E31B}"/>
              </a:ext>
            </a:extLst>
          </p:cNvPr>
          <p:cNvSpPr txBox="1"/>
          <p:nvPr/>
        </p:nvSpPr>
        <p:spPr>
          <a:xfrm rot="16200000">
            <a:off x="4863190" y="2893068"/>
            <a:ext cx="31735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RO" sz="2000" dirty="0"/>
          </a:p>
          <a:p>
            <a:pPr algn="ctr"/>
            <a:r>
              <a:rPr lang="en-RO" sz="2000" dirty="0"/>
              <a:t>Accuracy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E2671-C800-9649-9733-77A631D96D7E}"/>
              </a:ext>
            </a:extLst>
          </p:cNvPr>
          <p:cNvSpPr txBox="1"/>
          <p:nvPr/>
        </p:nvSpPr>
        <p:spPr>
          <a:xfrm>
            <a:off x="1706970" y="4854963"/>
            <a:ext cx="39464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O" sz="2000" dirty="0"/>
              <a:t>Data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598EE-7D11-874D-BB65-7F15D6CBBC13}"/>
              </a:ext>
            </a:extLst>
          </p:cNvPr>
          <p:cNvSpPr txBox="1"/>
          <p:nvPr/>
        </p:nvSpPr>
        <p:spPr>
          <a:xfrm>
            <a:off x="7231920" y="4811359"/>
            <a:ext cx="39464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O" sz="2000" dirty="0"/>
              <a:t>Data fusion</a:t>
            </a:r>
          </a:p>
        </p:txBody>
      </p:sp>
    </p:spTree>
    <p:extLst>
      <p:ext uri="{BB962C8B-B14F-4D97-AF65-F5344CB8AC3E}">
        <p14:creationId xmlns:p14="http://schemas.microsoft.com/office/powerpoint/2010/main" val="40818239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c409cbfd9_0_210"/>
          <p:cNvSpPr/>
          <p:nvPr/>
        </p:nvSpPr>
        <p:spPr>
          <a:xfrm>
            <a:off x="8405238" y="1454913"/>
            <a:ext cx="2268600" cy="45198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3" name="Google Shape;383;g5c409cbfd9_0_210"/>
          <p:cNvSpPr/>
          <p:nvPr/>
        </p:nvSpPr>
        <p:spPr>
          <a:xfrm>
            <a:off x="8405250" y="1454913"/>
            <a:ext cx="2268600" cy="451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4" name="Google Shape;384;g5c409cbfd9_0_210"/>
          <p:cNvSpPr/>
          <p:nvPr/>
        </p:nvSpPr>
        <p:spPr>
          <a:xfrm>
            <a:off x="6102063" y="1454913"/>
            <a:ext cx="2268600" cy="45198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5" name="Google Shape;385;g5c409cbfd9_0_210"/>
          <p:cNvSpPr/>
          <p:nvPr/>
        </p:nvSpPr>
        <p:spPr>
          <a:xfrm>
            <a:off x="6144550" y="1454913"/>
            <a:ext cx="2341500" cy="451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6" name="Google Shape;386;g5c409cbfd9_0_210"/>
          <p:cNvSpPr/>
          <p:nvPr/>
        </p:nvSpPr>
        <p:spPr>
          <a:xfrm>
            <a:off x="3863013" y="1454913"/>
            <a:ext cx="2268600" cy="45198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7" name="Google Shape;387;g5c409cbfd9_0_210"/>
          <p:cNvSpPr/>
          <p:nvPr/>
        </p:nvSpPr>
        <p:spPr>
          <a:xfrm>
            <a:off x="3841350" y="1454925"/>
            <a:ext cx="2341500" cy="451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88" name="Google Shape;388;g5c409cbfd9_0_210"/>
          <p:cNvSpPr/>
          <p:nvPr/>
        </p:nvSpPr>
        <p:spPr>
          <a:xfrm>
            <a:off x="1512800" y="1454925"/>
            <a:ext cx="2341500" cy="4519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pic>
        <p:nvPicPr>
          <p:cNvPr id="390" name="Google Shape;390;g5c409cbfd9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250" y="3829596"/>
            <a:ext cx="2100324" cy="153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5c409cbfd9_0_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8200" y="3826488"/>
            <a:ext cx="2016850" cy="154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5c409cbfd9_0_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7776" y="3797905"/>
            <a:ext cx="2100325" cy="159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5c409cbfd9_0_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2026" y="1550325"/>
            <a:ext cx="2165075" cy="160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5c409cbfd9_0_2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9675" y="1583849"/>
            <a:ext cx="2113899" cy="156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5c409cbfd9_0_2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2799" y="1550325"/>
            <a:ext cx="2100350" cy="158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5c409cbfd9_0_2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05225" y="3840276"/>
            <a:ext cx="2165080" cy="15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5c409cbfd9_0_2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95651" y="1580301"/>
            <a:ext cx="2165075" cy="157605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5c409cbfd9_0_210"/>
          <p:cNvSpPr txBox="1"/>
          <p:nvPr/>
        </p:nvSpPr>
        <p:spPr>
          <a:xfrm>
            <a:off x="1644000" y="3152800"/>
            <a:ext cx="89040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fall from bed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hands close to the body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raise one hand up          drink from a bottle                  </a:t>
            </a:r>
            <a:endParaRPr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400" name="Google Shape;400;g5c409cbfd9_0_210"/>
          <p:cNvSpPr txBox="1"/>
          <p:nvPr/>
        </p:nvSpPr>
        <p:spPr>
          <a:xfrm>
            <a:off x="1650825" y="5411175"/>
            <a:ext cx="89040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    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faint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                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hands in front of the body     raise one leg up               drink from a mug</a:t>
            </a:r>
            <a:endParaRPr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401" name="Google Shape;401;g5c409cbfd9_0_210"/>
          <p:cNvSpPr txBox="1">
            <a:spLocks noGrp="1"/>
          </p:cNvSpPr>
          <p:nvPr>
            <p:ph type="title"/>
          </p:nvPr>
        </p:nvSpPr>
        <p:spPr>
          <a:xfrm>
            <a:off x="1298713" y="131762"/>
            <a:ext cx="1050382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Correct classifications</a:t>
            </a:r>
            <a:endParaRPr sz="40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402" name="Google Shape;402;g5c409cbfd9_0_2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35001" y="1543175"/>
            <a:ext cx="2190301" cy="16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5c409cbfd9_0_2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21476" y="3792875"/>
            <a:ext cx="2190299" cy="164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5c409cbfd9_0_2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53626" y="1523400"/>
            <a:ext cx="2190301" cy="164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5c409cbfd9_0_2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3626" y="3807725"/>
            <a:ext cx="2190299" cy="164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5c409cbfd9_0_210"/>
          <p:cNvPicPr preferRelativeResize="0"/>
          <p:nvPr/>
        </p:nvPicPr>
        <p:blipFill rotWithShape="1">
          <a:blip r:embed="rId15">
            <a:alphaModFix/>
          </a:blip>
          <a:srcRect l="524" r="534"/>
          <a:stretch/>
        </p:blipFill>
        <p:spPr>
          <a:xfrm>
            <a:off x="3861776" y="1523400"/>
            <a:ext cx="2190301" cy="164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5c409cbfd9_0_210"/>
          <p:cNvPicPr preferRelativeResize="0"/>
          <p:nvPr/>
        </p:nvPicPr>
        <p:blipFill rotWithShape="1">
          <a:blip r:embed="rId16">
            <a:alphaModFix/>
          </a:blip>
          <a:srcRect t="149" b="159"/>
          <a:stretch/>
        </p:blipFill>
        <p:spPr>
          <a:xfrm>
            <a:off x="3861776" y="3798357"/>
            <a:ext cx="2190301" cy="164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5c409cbfd9_0_21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198889" y="1523400"/>
            <a:ext cx="2190301" cy="164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5c409cbfd9_0_21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198889" y="3807725"/>
            <a:ext cx="2190299" cy="1642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5c409cbfd9_0_210"/>
          <p:cNvSpPr/>
          <p:nvPr/>
        </p:nvSpPr>
        <p:spPr>
          <a:xfrm>
            <a:off x="6165400" y="3797900"/>
            <a:ext cx="2268600" cy="168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411" name="Google Shape;411;g5c409cbfd9_0_210"/>
          <p:cNvSpPr/>
          <p:nvPr/>
        </p:nvSpPr>
        <p:spPr>
          <a:xfrm>
            <a:off x="6116925" y="1523375"/>
            <a:ext cx="2268600" cy="164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412" name="Google Shape;412;g5c409cbfd9_0_210"/>
          <p:cNvSpPr/>
          <p:nvPr/>
        </p:nvSpPr>
        <p:spPr>
          <a:xfrm>
            <a:off x="8039392" y="2634825"/>
            <a:ext cx="220200" cy="220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3" name="Google Shape;413;g5c409cbfd9_0_210"/>
          <p:cNvSpPr/>
          <p:nvPr/>
        </p:nvSpPr>
        <p:spPr>
          <a:xfrm>
            <a:off x="6338569" y="4975375"/>
            <a:ext cx="220200" cy="2208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g5c409cbfd9_0_210"/>
          <p:cNvSpPr/>
          <p:nvPr/>
        </p:nvSpPr>
        <p:spPr>
          <a:xfrm>
            <a:off x="7714871" y="2173850"/>
            <a:ext cx="220200" cy="220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5" name="Google Shape;415;g5c409cbfd9_0_210"/>
          <p:cNvSpPr/>
          <p:nvPr/>
        </p:nvSpPr>
        <p:spPr>
          <a:xfrm>
            <a:off x="7583066" y="2261188"/>
            <a:ext cx="220200" cy="220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6" name="Google Shape;416;g5c409cbfd9_0_210"/>
          <p:cNvSpPr/>
          <p:nvPr/>
        </p:nvSpPr>
        <p:spPr>
          <a:xfrm>
            <a:off x="7494535" y="2394650"/>
            <a:ext cx="220200" cy="220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7" name="Google Shape;417;g5c409cbfd9_0_210"/>
          <p:cNvSpPr/>
          <p:nvPr/>
        </p:nvSpPr>
        <p:spPr>
          <a:xfrm>
            <a:off x="7429496" y="2541225"/>
            <a:ext cx="220200" cy="220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g5c409cbfd9_0_210"/>
          <p:cNvSpPr/>
          <p:nvPr/>
        </p:nvSpPr>
        <p:spPr>
          <a:xfrm>
            <a:off x="7209160" y="2644700"/>
            <a:ext cx="220200" cy="2208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g5c409cbfd9_0_210"/>
          <p:cNvSpPr/>
          <p:nvPr/>
        </p:nvSpPr>
        <p:spPr>
          <a:xfrm>
            <a:off x="7362730" y="2644700"/>
            <a:ext cx="220200" cy="220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0" name="Google Shape;420;g5c409cbfd9_0_210"/>
          <p:cNvSpPr/>
          <p:nvPr/>
        </p:nvSpPr>
        <p:spPr>
          <a:xfrm>
            <a:off x="7143309" y="4324725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1" name="Google Shape;421;g5c409cbfd9_0_210"/>
          <p:cNvSpPr/>
          <p:nvPr/>
        </p:nvSpPr>
        <p:spPr>
          <a:xfrm>
            <a:off x="7209160" y="4390938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2" name="Google Shape;422;g5c409cbfd9_0_210"/>
          <p:cNvSpPr/>
          <p:nvPr/>
        </p:nvSpPr>
        <p:spPr>
          <a:xfrm>
            <a:off x="7362730" y="4498713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3" name="Google Shape;423;g5c409cbfd9_0_210"/>
          <p:cNvSpPr/>
          <p:nvPr/>
        </p:nvSpPr>
        <p:spPr>
          <a:xfrm>
            <a:off x="7429496" y="4550450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4" name="Google Shape;424;g5c409cbfd9_0_210"/>
          <p:cNvSpPr/>
          <p:nvPr/>
        </p:nvSpPr>
        <p:spPr>
          <a:xfrm>
            <a:off x="7494535" y="4628300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5" name="Google Shape;425;g5c409cbfd9_0_210"/>
          <p:cNvSpPr/>
          <p:nvPr/>
        </p:nvSpPr>
        <p:spPr>
          <a:xfrm>
            <a:off x="7583066" y="4714263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6" name="Google Shape;426;g5c409cbfd9_0_210"/>
          <p:cNvSpPr/>
          <p:nvPr/>
        </p:nvSpPr>
        <p:spPr>
          <a:xfrm>
            <a:off x="7649833" y="4771250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7" name="Google Shape;427;g5c409cbfd9_0_210"/>
          <p:cNvSpPr/>
          <p:nvPr/>
        </p:nvSpPr>
        <p:spPr>
          <a:xfrm>
            <a:off x="7714871" y="4900038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sp>
        <p:nvSpPr>
          <p:cNvPr id="428" name="Google Shape;428;g5c409cbfd9_0_210"/>
          <p:cNvSpPr/>
          <p:nvPr/>
        </p:nvSpPr>
        <p:spPr>
          <a:xfrm>
            <a:off x="7583066" y="4994225"/>
            <a:ext cx="220200" cy="2208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b="1">
              <a:highlight>
                <a:srgbClr val="FFFF00"/>
              </a:highlight>
            </a:endParaRPr>
          </a:p>
        </p:txBody>
      </p:sp>
      <p:sp>
        <p:nvSpPr>
          <p:cNvPr id="429" name="Google Shape;429;g5c409cbfd9_0_210"/>
          <p:cNvSpPr/>
          <p:nvPr/>
        </p:nvSpPr>
        <p:spPr>
          <a:xfrm>
            <a:off x="7714871" y="4975375"/>
            <a:ext cx="220200" cy="220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highlight>
                <a:srgbClr val="FFFF00"/>
              </a:highlight>
            </a:endParaRPr>
          </a:p>
        </p:txBody>
      </p:sp>
      <p:pic>
        <p:nvPicPr>
          <p:cNvPr id="430" name="Google Shape;430;g5c409cbfd9_0_21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405251" y="1550325"/>
            <a:ext cx="2190299" cy="16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5c409cbfd9_0_21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405251" y="3834650"/>
            <a:ext cx="2190299" cy="164272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5c409cbfd9_0_210"/>
          <p:cNvSpPr/>
          <p:nvPr/>
        </p:nvSpPr>
        <p:spPr>
          <a:xfrm>
            <a:off x="9589225" y="2376363"/>
            <a:ext cx="478200" cy="220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FF00"/>
              </a:solidFill>
            </a:endParaRPr>
          </a:p>
        </p:txBody>
      </p:sp>
      <p:sp>
        <p:nvSpPr>
          <p:cNvPr id="433" name="Google Shape;433;g5c409cbfd9_0_210"/>
          <p:cNvSpPr/>
          <p:nvPr/>
        </p:nvSpPr>
        <p:spPr>
          <a:xfrm>
            <a:off x="9589225" y="4601463"/>
            <a:ext cx="478200" cy="220800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9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ba1bb1f2d_4_40"/>
          <p:cNvSpPr txBox="1">
            <a:spLocks noGrp="1"/>
          </p:cNvSpPr>
          <p:nvPr>
            <p:ph type="body" idx="1"/>
          </p:nvPr>
        </p:nvSpPr>
        <p:spPr>
          <a:xfrm>
            <a:off x="254000" y="1527450"/>
            <a:ext cx="9541725" cy="46185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indent="0">
              <a:spcBef>
                <a:spcPts val="360"/>
              </a:spcBef>
              <a:buNone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MSRDailyActivity3D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r>
              <a:rPr lang="en-US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writing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vs. </a:t>
            </a:r>
            <a:r>
              <a:rPr lang="en-US" dirty="0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reading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vs. laptop</a:t>
            </a: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76200" indent="0">
              <a:spcBef>
                <a:spcPts val="360"/>
              </a:spcBef>
              <a:buSzPts val="2400"/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r>
              <a:rPr lang="en-US" b="1" dirty="0">
                <a:latin typeface="Roboto"/>
                <a:ea typeface="Roboto"/>
                <a:cs typeface="Roboto"/>
                <a:sym typeface="Roboto"/>
              </a:rPr>
              <a:t>PRECIS HAR 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SzPts val="2400"/>
              <a:buFont typeface="Roboto"/>
              <a:buChar char="•"/>
            </a:pPr>
            <a:r>
              <a:rPr lang="en-US" dirty="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writing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vs. </a:t>
            </a:r>
            <a:r>
              <a:rPr lang="en-US" dirty="0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reading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182;g6eb69cedc1_1_195">
            <a:extLst>
              <a:ext uri="{FF2B5EF4-FFF2-40B4-BE49-F238E27FC236}">
                <a16:creationId xmlns:a16="http://schemas.microsoft.com/office/drawing/2014/main" id="{4C2E3A22-1EF2-8E4A-8912-C3C3FFBC8D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372" t="40094" r="15669"/>
          <a:stretch/>
        </p:blipFill>
        <p:spPr>
          <a:xfrm>
            <a:off x="2185709" y="2686010"/>
            <a:ext cx="2454575" cy="2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3;g6eb69cedc1_1_195">
            <a:extLst>
              <a:ext uri="{FF2B5EF4-FFF2-40B4-BE49-F238E27FC236}">
                <a16:creationId xmlns:a16="http://schemas.microsoft.com/office/drawing/2014/main" id="{A77FF463-8AE9-A54A-876E-9C6D8CDF6C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697" t="40309" r="15753"/>
          <a:stretch/>
        </p:blipFill>
        <p:spPr>
          <a:xfrm>
            <a:off x="4923509" y="2686022"/>
            <a:ext cx="2344982" cy="205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4;g6eb69cedc1_1_195">
            <a:extLst>
              <a:ext uri="{FF2B5EF4-FFF2-40B4-BE49-F238E27FC236}">
                <a16:creationId xmlns:a16="http://schemas.microsoft.com/office/drawing/2014/main" id="{3E9C8BAB-E8F3-EA40-9565-2230D43344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91" t="33466" r="20719"/>
          <a:stretch/>
        </p:blipFill>
        <p:spPr>
          <a:xfrm>
            <a:off x="7551709" y="2692327"/>
            <a:ext cx="2126589" cy="20509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01;g5c409cbfd9_0_210">
            <a:extLst>
              <a:ext uri="{FF2B5EF4-FFF2-40B4-BE49-F238E27FC236}">
                <a16:creationId xmlns:a16="http://schemas.microsoft.com/office/drawing/2014/main" id="{A51CAE72-0ADA-4A42-83E0-7B816075A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490" y="118498"/>
            <a:ext cx="1050382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Difficult classifications</a:t>
            </a:r>
            <a:endParaRPr sz="40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5135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d6667fee74_0_30"/>
          <p:cNvSpPr txBox="1">
            <a:spLocks noGrp="1"/>
          </p:cNvSpPr>
          <p:nvPr>
            <p:ph type="title"/>
          </p:nvPr>
        </p:nvSpPr>
        <p:spPr>
          <a:xfrm>
            <a:off x="1075240" y="104271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Introduction</a:t>
            </a:r>
            <a:endParaRPr sz="3600" dirty="0"/>
          </a:p>
        </p:txBody>
      </p:sp>
      <p:sp>
        <p:nvSpPr>
          <p:cNvPr id="55" name="Google Shape;55;gd6667fee74_0_30"/>
          <p:cNvSpPr txBox="1">
            <a:spLocks noGrp="1"/>
          </p:cNvSpPr>
          <p:nvPr>
            <p:ph type="body" idx="1"/>
          </p:nvPr>
        </p:nvSpPr>
        <p:spPr>
          <a:xfrm>
            <a:off x="696686" y="1388825"/>
            <a:ext cx="5776685" cy="484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None/>
            </a:pPr>
            <a:r>
              <a:rPr lang="en-GB" dirty="0"/>
              <a:t>Robots are being used</a:t>
            </a:r>
            <a:br>
              <a:rPr lang="en-GB" dirty="0"/>
            </a:br>
            <a:r>
              <a:rPr lang="en-GB" dirty="0"/>
              <a:t>in a wide variety of domains: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-GB" dirty="0"/>
              <a:t>industry 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-GB" dirty="0"/>
              <a:t>social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-GB" dirty="0"/>
              <a:t>entertainment or health care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</a:pPr>
            <a:endParaRPr lang="en-GB" dirty="0"/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en-GB" dirty="0"/>
              <a:t>monitoring activities of daily living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8FA1B-3D3A-A949-A0EC-63139379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78" y="1555896"/>
            <a:ext cx="1655369" cy="450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940A4-4C29-414B-8262-6F3225714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34" y="1210497"/>
            <a:ext cx="3350266" cy="499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CC0DD-BBAD-D94C-979E-3F43E0A4D192}"/>
              </a:ext>
            </a:extLst>
          </p:cNvPr>
          <p:cNvSpPr txBox="1"/>
          <p:nvPr/>
        </p:nvSpPr>
        <p:spPr>
          <a:xfrm>
            <a:off x="7012378" y="6229358"/>
            <a:ext cx="181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O" dirty="0"/>
              <a:t>TurtleBot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43E69-FB6E-D84D-87F9-85521D8B7359}"/>
              </a:ext>
            </a:extLst>
          </p:cNvPr>
          <p:cNvSpPr txBox="1"/>
          <p:nvPr/>
        </p:nvSpPr>
        <p:spPr>
          <a:xfrm>
            <a:off x="9721791" y="6202726"/>
            <a:ext cx="181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O" dirty="0"/>
              <a:t>TIAGo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5553C-49C7-9443-AFC7-959EB23D7ADB}"/>
              </a:ext>
            </a:extLst>
          </p:cNvPr>
          <p:cNvSpPr txBox="1"/>
          <p:nvPr/>
        </p:nvSpPr>
        <p:spPr>
          <a:xfrm>
            <a:off x="212299" y="6384397"/>
            <a:ext cx="555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b="1" dirty="0"/>
              <a:t>Robots provided by IT Center for Science and Technology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c43cabd00_1_344"/>
          <p:cNvSpPr txBox="1">
            <a:spLocks noGrp="1"/>
          </p:cNvSpPr>
          <p:nvPr>
            <p:ph type="title"/>
          </p:nvPr>
        </p:nvSpPr>
        <p:spPr>
          <a:xfrm>
            <a:off x="1060173" y="131762"/>
            <a:ext cx="10860893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Evaluation</a:t>
            </a:r>
            <a:endParaRPr sz="40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8B334-DF49-C44E-BFA0-1A57A69E2354}"/>
              </a:ext>
            </a:extLst>
          </p:cNvPr>
          <p:cNvSpPr/>
          <p:nvPr/>
        </p:nvSpPr>
        <p:spPr>
          <a:xfrm>
            <a:off x="789243" y="1213595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MSRDailyActivity3D</a:t>
            </a:r>
            <a:endParaRPr lang="ro-R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57;g5c43cabd00_3_7">
            <a:extLst>
              <a:ext uri="{FF2B5EF4-FFF2-40B4-BE49-F238E27FC236}">
                <a16:creationId xmlns:a16="http://schemas.microsoft.com/office/drawing/2014/main" id="{65C95915-4E02-204E-AE54-4ED913B597C3}"/>
              </a:ext>
            </a:extLst>
          </p:cNvPr>
          <p:cNvSpPr txBox="1">
            <a:spLocks/>
          </p:cNvSpPr>
          <p:nvPr/>
        </p:nvSpPr>
        <p:spPr>
          <a:xfrm>
            <a:off x="863599" y="5225390"/>
            <a:ext cx="82296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spcBef>
                <a:spcPts val="0"/>
              </a:spcBef>
              <a:buSzPts val="2400"/>
              <a:buFont typeface="Roboto"/>
              <a:buChar char="•"/>
            </a:pPr>
            <a:r>
              <a:rPr lang="en-US" b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Time</a:t>
            </a:r>
            <a:endParaRPr lang="en-US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914400" lvl="1" indent="-381000">
              <a:spcBef>
                <a:spcPts val="0"/>
              </a:spcBef>
              <a:buSzPts val="2400"/>
              <a:buFont typeface="Roboto"/>
              <a:buChar char="–"/>
            </a:pPr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training: 10 - 15 minute</a:t>
            </a:r>
          </a:p>
          <a:p>
            <a:pPr marL="914400" lvl="1" indent="-381000">
              <a:spcBef>
                <a:spcPts val="0"/>
              </a:spcBef>
              <a:buSzPts val="2400"/>
              <a:buFont typeface="Roboto"/>
              <a:buChar char="–"/>
            </a:pPr>
            <a:r>
              <a:rPr lang="en-US" sz="28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classification: 0.1 - 1.8 sec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60A09DC-DF81-6540-A903-D518E8D5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94" y="1736815"/>
            <a:ext cx="6101630" cy="33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c43cabd00_1_344"/>
          <p:cNvSpPr txBox="1">
            <a:spLocks noGrp="1"/>
          </p:cNvSpPr>
          <p:nvPr>
            <p:ph type="title"/>
          </p:nvPr>
        </p:nvSpPr>
        <p:spPr>
          <a:xfrm>
            <a:off x="994500" y="132792"/>
            <a:ext cx="11548534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Evaluation</a:t>
            </a:r>
            <a:endParaRPr sz="4000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E8B334-DF49-C44E-BFA0-1A57A69E2354}"/>
              </a:ext>
            </a:extLst>
          </p:cNvPr>
          <p:cNvSpPr/>
          <p:nvPr/>
        </p:nvSpPr>
        <p:spPr>
          <a:xfrm>
            <a:off x="7003952" y="1550562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UTD-MHAD: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26 classes</a:t>
            </a:r>
            <a:endParaRPr lang="ro-RO" sz="2400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764EA09-91D6-7A40-BF0E-B5E874FC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52" y="2126471"/>
            <a:ext cx="4444993" cy="2605057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7BE4419-5249-754E-B170-D5620B13D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00" y="2012227"/>
            <a:ext cx="4180208" cy="26050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D71D24-9108-A14D-A218-E667D4CEA306}"/>
              </a:ext>
            </a:extLst>
          </p:cNvPr>
          <p:cNvSpPr/>
          <p:nvPr/>
        </p:nvSpPr>
        <p:spPr>
          <a:xfrm>
            <a:off x="994500" y="1550562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NTU RGB+D: 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60 classes</a:t>
            </a:r>
            <a:endParaRPr lang="ro-RO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E07E6-BF40-8B4A-BB17-C626C52FB669}"/>
              </a:ext>
            </a:extLst>
          </p:cNvPr>
          <p:cNvSpPr/>
          <p:nvPr/>
        </p:nvSpPr>
        <p:spPr>
          <a:xfrm>
            <a:off x="372533" y="5131085"/>
            <a:ext cx="11548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</a:rPr>
              <a:t>Context fusion is relevant for datasets that contains users that interacts with objects</a:t>
            </a:r>
            <a:endParaRPr lang="en-BE" sz="2800" dirty="0">
              <a:solidFill>
                <a:schemeClr val="dk1"/>
              </a:solidFill>
              <a:latin typeface="Roboto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55956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eb69cedc1_1_205"/>
          <p:cNvSpPr txBox="1"/>
          <p:nvPr/>
        </p:nvSpPr>
        <p:spPr>
          <a:xfrm>
            <a:off x="9331325" y="6429375"/>
            <a:ext cx="9000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898989"/>
              </a:buClr>
              <a:buSzPts val="12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6eb69cedc1_1_205"/>
          <p:cNvSpPr txBox="1">
            <a:spLocks noGrp="1"/>
          </p:cNvSpPr>
          <p:nvPr>
            <p:ph type="body" idx="1"/>
          </p:nvPr>
        </p:nvSpPr>
        <p:spPr>
          <a:xfrm>
            <a:off x="1888700" y="1437000"/>
            <a:ext cx="3589200" cy="121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360"/>
              </a:spcBef>
              <a:buNone/>
            </a:pPr>
            <a:r>
              <a:rPr lang="en-US" b="1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UTD-MHAD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:</a:t>
            </a:r>
            <a:endParaRPr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457200" indent="-381000">
              <a:spcBef>
                <a:spcPts val="360"/>
              </a:spcBef>
              <a:buClr>
                <a:srgbClr val="000000"/>
              </a:buClr>
              <a:buSzPts val="2400"/>
              <a:buFont typeface="Roboto"/>
              <a:buChar char="•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catch - knock</a:t>
            </a:r>
            <a:endParaRPr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360"/>
              </a:spcBef>
              <a:buNone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g6eb69cedc1_1_205"/>
          <p:cNvPicPr preferRelativeResize="0"/>
          <p:nvPr/>
        </p:nvPicPr>
        <p:blipFill rotWithShape="1">
          <a:blip r:embed="rId3">
            <a:alphaModFix/>
          </a:blip>
          <a:srcRect l="33758" t="18240" r="35067"/>
          <a:stretch/>
        </p:blipFill>
        <p:spPr>
          <a:xfrm>
            <a:off x="2133176" y="2583414"/>
            <a:ext cx="1439825" cy="2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6eb69cedc1_1_205"/>
          <p:cNvSpPr txBox="1"/>
          <p:nvPr/>
        </p:nvSpPr>
        <p:spPr>
          <a:xfrm>
            <a:off x="5989075" y="1497750"/>
            <a:ext cx="4753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360"/>
              </a:spcBef>
            </a:pPr>
            <a:r>
              <a:rPr lang="en-US" sz="2800" b="1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NTU RGB+D</a:t>
            </a:r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:</a:t>
            </a:r>
            <a:endParaRPr sz="2800" dirty="0">
              <a:solidFill>
                <a:schemeClr val="dk1"/>
              </a:solidFill>
              <a:latin typeface="Roboto"/>
              <a:ea typeface="Roboto"/>
              <a:sym typeface="Roboto"/>
            </a:endParaRPr>
          </a:p>
          <a:p>
            <a:pPr marL="457200" indent="-381000">
              <a:lnSpc>
                <a:spcPct val="90000"/>
              </a:lnSpc>
              <a:spcBef>
                <a:spcPts val="360"/>
              </a:spcBef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  <a:sym typeface="Roboto"/>
              </a:rPr>
              <a:t>salute - brush teeth</a:t>
            </a:r>
            <a:endParaRPr sz="2800" dirty="0">
              <a:solidFill>
                <a:schemeClr val="dk1"/>
              </a:solidFill>
              <a:latin typeface="Roboto"/>
              <a:ea typeface="Roboto"/>
            </a:endParaRPr>
          </a:p>
        </p:txBody>
      </p:sp>
      <p:pic>
        <p:nvPicPr>
          <p:cNvPr id="196" name="Google Shape;196;g6eb69cedc1_1_205"/>
          <p:cNvPicPr preferRelativeResize="0"/>
          <p:nvPr/>
        </p:nvPicPr>
        <p:blipFill rotWithShape="1">
          <a:blip r:embed="rId4">
            <a:alphaModFix/>
          </a:blip>
          <a:srcRect l="36024" t="21923" r="34205"/>
          <a:stretch/>
        </p:blipFill>
        <p:spPr>
          <a:xfrm>
            <a:off x="3808725" y="2585988"/>
            <a:ext cx="1439820" cy="28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6eb69cedc1_1_205"/>
          <p:cNvPicPr preferRelativeResize="0"/>
          <p:nvPr/>
        </p:nvPicPr>
        <p:blipFill rotWithShape="1">
          <a:blip r:embed="rId5">
            <a:alphaModFix/>
          </a:blip>
          <a:srcRect l="36930" t="8731" r="44295" b="23420"/>
          <a:stretch/>
        </p:blipFill>
        <p:spPr>
          <a:xfrm>
            <a:off x="8168826" y="2583370"/>
            <a:ext cx="1391149" cy="283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6eb69cedc1_1_205"/>
          <p:cNvPicPr preferRelativeResize="0"/>
          <p:nvPr/>
        </p:nvPicPr>
        <p:blipFill rotWithShape="1">
          <a:blip r:embed="rId6">
            <a:alphaModFix/>
          </a:blip>
          <a:srcRect l="42796" t="8214" r="40048" b="29789"/>
          <a:stretch/>
        </p:blipFill>
        <p:spPr>
          <a:xfrm>
            <a:off x="6581150" y="2586001"/>
            <a:ext cx="1391140" cy="2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39;g5ba1bb1f2d_4_40">
            <a:extLst>
              <a:ext uri="{FF2B5EF4-FFF2-40B4-BE49-F238E27FC236}">
                <a16:creationId xmlns:a16="http://schemas.microsoft.com/office/drawing/2014/main" id="{086FDF02-BA2F-5F40-B783-672B30B0DCE9}"/>
              </a:ext>
            </a:extLst>
          </p:cNvPr>
          <p:cNvSpPr txBox="1">
            <a:spLocks/>
          </p:cNvSpPr>
          <p:nvPr/>
        </p:nvSpPr>
        <p:spPr>
          <a:xfrm>
            <a:off x="967408" y="131762"/>
            <a:ext cx="10970591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Difficult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738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180-2B59-E349-BFEA-7282B33B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362" y="136525"/>
            <a:ext cx="10757961" cy="1006475"/>
          </a:xfrm>
        </p:spPr>
        <p:txBody>
          <a:bodyPr/>
          <a:lstStyle/>
          <a:p>
            <a:r>
              <a:rPr lang="en-US" dirty="0"/>
              <a:t>Testing with robotic platforms</a:t>
            </a:r>
            <a:endParaRPr lang="en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05FD6B-A584-214D-A201-C5B9EB1A1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69" y="2480439"/>
            <a:ext cx="3967573" cy="28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5A83047D-98D4-AA4A-A2D6-44A64659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71" y="2480438"/>
            <a:ext cx="3830944" cy="28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8242F3-CCA2-F14F-A856-FE969640C229}"/>
              </a:ext>
            </a:extLst>
          </p:cNvPr>
          <p:cNvSpPr/>
          <p:nvPr/>
        </p:nvSpPr>
        <p:spPr>
          <a:xfrm>
            <a:off x="6194852" y="5509629"/>
            <a:ext cx="2260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228600" algn="ctr"/>
            <a:r>
              <a:rPr lang="en-GB" sz="2400" dirty="0">
                <a:solidFill>
                  <a:srgbClr val="000000"/>
                </a:solidFill>
                <a:latin typeface="Roboto" panose="02000000000000000000" pitchFamily="2" charset="0"/>
              </a:rPr>
              <a:t>                                                  </a:t>
            </a:r>
            <a:r>
              <a:rPr lang="en-GB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TIAGo</a:t>
            </a:r>
            <a:endParaRPr lang="en-GB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B37626-C3B1-D044-8ED9-42B3BFEDADD4}"/>
              </a:ext>
            </a:extLst>
          </p:cNvPr>
          <p:cNvSpPr/>
          <p:nvPr/>
        </p:nvSpPr>
        <p:spPr>
          <a:xfrm>
            <a:off x="0" y="5984553"/>
            <a:ext cx="175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228600" algn="ctr"/>
            <a:r>
              <a:rPr lang="en-GB" sz="2400" dirty="0">
                <a:solidFill>
                  <a:srgbClr val="000000"/>
                </a:solidFill>
                <a:latin typeface="Roboto" panose="02000000000000000000" pitchFamily="2" charset="0"/>
              </a:rPr>
              <a:t>TurtleBot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91617-EA9E-774A-9B6D-42834A78F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335"/>
            <a:ext cx="1655369" cy="4506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BE7CC-D075-164E-80C8-878388738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40" y="1991561"/>
            <a:ext cx="2590730" cy="3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6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997DEC0D-54F0-FC40-9BA7-B29A651AE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2" y="1524001"/>
            <a:ext cx="5878126" cy="4951436"/>
          </a:xfrm>
        </p:spPr>
      </p:pic>
      <p:pic>
        <p:nvPicPr>
          <p:cNvPr id="7" name="Picture 6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8D7D8A60-8E66-FF4A-BE79-92A5216D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800" y="1524001"/>
            <a:ext cx="6011153" cy="49514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A7AD18F-4FA4-BB44-A900-7E8589D3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503" y="130136"/>
            <a:ext cx="10757961" cy="1006475"/>
          </a:xfrm>
        </p:spPr>
        <p:txBody>
          <a:bodyPr/>
          <a:lstStyle/>
          <a:p>
            <a:r>
              <a:rPr lang="en-US" dirty="0"/>
              <a:t>Activity Recognition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58347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D3AB-5CE6-D544-9E30-C4835E0F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4" y="136525"/>
            <a:ext cx="10937559" cy="1006475"/>
          </a:xfrm>
        </p:spPr>
        <p:txBody>
          <a:bodyPr/>
          <a:lstStyle/>
          <a:p>
            <a:r>
              <a:rPr lang="en-RO" dirty="0"/>
              <a:t>Object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EC976-CD0D-2948-BBF5-A243C948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36" y="1413249"/>
            <a:ext cx="11407588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3200" dirty="0"/>
              <a:t>Classical object detectors are the single-frame ones like YOLO</a:t>
            </a:r>
          </a:p>
          <a:p>
            <a:pPr>
              <a:lnSpc>
                <a:spcPct val="120000"/>
              </a:lnSpc>
            </a:pPr>
            <a:r>
              <a:rPr lang="en-GB" sz="3200" dirty="0"/>
              <a:t>Single-frame object detection has significant drawbacks:</a:t>
            </a:r>
          </a:p>
          <a:p>
            <a:pPr lvl="1">
              <a:lnSpc>
                <a:spcPct val="120000"/>
              </a:lnSpc>
            </a:pPr>
            <a:r>
              <a:rPr lang="en-GB" sz="3200" dirty="0"/>
              <a:t>it fails when objects are partially occluded/filmed from particular angles, </a:t>
            </a:r>
          </a:p>
          <a:p>
            <a:pPr lvl="1">
              <a:lnSpc>
                <a:spcPct val="120000"/>
              </a:lnSpc>
            </a:pPr>
            <a:r>
              <a:rPr lang="en-GB" sz="3200" dirty="0"/>
              <a:t>can lack either speed or accuracy when ported on real-life applications—that can lead to functional anomalies. </a:t>
            </a:r>
          </a:p>
          <a:p>
            <a:pPr>
              <a:lnSpc>
                <a:spcPct val="120000"/>
              </a:lnSpc>
            </a:pPr>
            <a:r>
              <a:rPr lang="en-GB" sz="3200" dirty="0"/>
              <a:t>Multi-frame object detection solves the previously stated drawbacks</a:t>
            </a:r>
            <a:endParaRPr lang="en-RO" sz="3200" dirty="0"/>
          </a:p>
        </p:txBody>
      </p:sp>
    </p:spTree>
    <p:extLst>
      <p:ext uri="{BB962C8B-B14F-4D97-AF65-F5344CB8AC3E}">
        <p14:creationId xmlns:p14="http://schemas.microsoft.com/office/powerpoint/2010/main" val="625257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6667fee74_0_68"/>
          <p:cNvSpPr txBox="1">
            <a:spLocks noGrp="1"/>
          </p:cNvSpPr>
          <p:nvPr>
            <p:ph type="title"/>
          </p:nvPr>
        </p:nvSpPr>
        <p:spPr>
          <a:xfrm>
            <a:off x="974976" y="50275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Object Detection</a:t>
            </a:r>
            <a:endParaRPr sz="3600" dirty="0"/>
          </a:p>
        </p:txBody>
      </p:sp>
      <p:sp>
        <p:nvSpPr>
          <p:cNvPr id="209" name="Google Shape;209;gd6667fee74_0_68"/>
          <p:cNvSpPr txBox="1">
            <a:spLocks noGrp="1"/>
          </p:cNvSpPr>
          <p:nvPr>
            <p:ph type="body" idx="1"/>
          </p:nvPr>
        </p:nvSpPr>
        <p:spPr>
          <a:xfrm>
            <a:off x="0" y="1382053"/>
            <a:ext cx="11833412" cy="36253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US" sz="3200" dirty="0"/>
              <a:t>Center-based descriptor </a:t>
            </a:r>
          </a:p>
          <a:p>
            <a:pPr marL="914400" lvl="1" indent="-3238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US" sz="3200" dirty="0"/>
              <a:t>Describe an object by using only the central point of its bounding box</a:t>
            </a:r>
            <a:endParaRPr sz="3200" dirty="0"/>
          </a:p>
          <a:p>
            <a:pPr marL="914400" lvl="1" indent="-3238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US" sz="3200" dirty="0"/>
              <a:t>Infer via regression other properties (size, location, orientation) from the </a:t>
            </a:r>
            <a:r>
              <a:rPr lang="en-US" sz="3200" dirty="0" err="1"/>
              <a:t>keypoint</a:t>
            </a:r>
            <a:r>
              <a:rPr lang="en-US" sz="3200" dirty="0"/>
              <a:t> feature in the center</a:t>
            </a:r>
            <a:endParaRPr sz="3200" dirty="0"/>
          </a:p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US" sz="3200" dirty="0"/>
              <a:t>Train a fully connected network that generates heatmaps; </a:t>
            </a:r>
          </a:p>
          <a:p>
            <a:pPr marL="914400" lvl="1" indent="-323850">
              <a:lnSpc>
                <a:spcPct val="10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GB" sz="3200" dirty="0"/>
              <a:t>The peaks in the heatmap will represent the </a:t>
            </a:r>
            <a:r>
              <a:rPr lang="en-GB" sz="3200" dirty="0" err="1"/>
              <a:t>centers</a:t>
            </a:r>
            <a:r>
              <a:rPr lang="en-GB" sz="3200" dirty="0"/>
              <a:t> of the predicted objects.</a:t>
            </a:r>
          </a:p>
        </p:txBody>
      </p:sp>
    </p:spTree>
    <p:extLst>
      <p:ext uri="{BB962C8B-B14F-4D97-AF65-F5344CB8AC3E}">
        <p14:creationId xmlns:p14="http://schemas.microsoft.com/office/powerpoint/2010/main" val="2912829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6667fee74_0_89"/>
          <p:cNvSpPr txBox="1">
            <a:spLocks noGrp="1"/>
          </p:cNvSpPr>
          <p:nvPr>
            <p:ph type="title"/>
          </p:nvPr>
        </p:nvSpPr>
        <p:spPr>
          <a:xfrm>
            <a:off x="1187741" y="106950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Object Detection</a:t>
            </a:r>
            <a:endParaRPr sz="3600" dirty="0"/>
          </a:p>
        </p:txBody>
      </p:sp>
      <p:sp>
        <p:nvSpPr>
          <p:cNvPr id="217" name="Google Shape;217;gd6667fee74_0_89"/>
          <p:cNvSpPr txBox="1"/>
          <p:nvPr/>
        </p:nvSpPr>
        <p:spPr>
          <a:xfrm>
            <a:off x="10589611" y="5018256"/>
            <a:ext cx="9000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898989"/>
              </a:buClr>
              <a:buSzPts val="1200"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d6667fee74_0_89"/>
          <p:cNvSpPr/>
          <p:nvPr/>
        </p:nvSpPr>
        <p:spPr>
          <a:xfrm>
            <a:off x="6235680" y="2344723"/>
            <a:ext cx="2121300" cy="172448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 network based on a deep layer aggregation architecture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d6667fee74_0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5739" y="1644275"/>
            <a:ext cx="1668771" cy="121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d6667fee74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059" y="3437677"/>
            <a:ext cx="1668772" cy="129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d6667fee74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9035" y="2641751"/>
            <a:ext cx="1591277" cy="11304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3" name="Google Shape;223;gd6667fee74_0_89"/>
          <p:cNvSpPr/>
          <p:nvPr/>
        </p:nvSpPr>
        <p:spPr>
          <a:xfrm>
            <a:off x="3492253" y="1545010"/>
            <a:ext cx="1978345" cy="121523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Preprocessing module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" name="Google Shape;224;gd6667fee74_0_89"/>
          <p:cNvCxnSpPr>
            <a:cxnSpLocks/>
            <a:stCxn id="221" idx="3"/>
            <a:endCxn id="219" idx="1"/>
          </p:cNvCxnSpPr>
          <p:nvPr/>
        </p:nvCxnSpPr>
        <p:spPr>
          <a:xfrm flipV="1">
            <a:off x="2974831" y="3206966"/>
            <a:ext cx="3260849" cy="87871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5" name="Google Shape;225;gd6667fee74_0_89"/>
          <p:cNvCxnSpPr>
            <a:cxnSpLocks/>
            <a:stCxn id="219" idx="3"/>
            <a:endCxn id="222" idx="1"/>
          </p:cNvCxnSpPr>
          <p:nvPr/>
        </p:nvCxnSpPr>
        <p:spPr>
          <a:xfrm>
            <a:off x="8356980" y="3206966"/>
            <a:ext cx="109205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6" name="Google Shape;226;gd6667fee74_0_89"/>
          <p:cNvCxnSpPr>
            <a:cxnSpLocks/>
            <a:stCxn id="223" idx="3"/>
            <a:endCxn id="219" idx="1"/>
          </p:cNvCxnSpPr>
          <p:nvPr/>
        </p:nvCxnSpPr>
        <p:spPr>
          <a:xfrm>
            <a:off x="5470598" y="2152628"/>
            <a:ext cx="765082" cy="10543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7" name="Google Shape;227;gd6667fee74_0_89"/>
          <p:cNvCxnSpPr>
            <a:cxnSpLocks/>
            <a:endCxn id="223" idx="1"/>
          </p:cNvCxnSpPr>
          <p:nvPr/>
        </p:nvCxnSpPr>
        <p:spPr>
          <a:xfrm>
            <a:off x="2974831" y="2152628"/>
            <a:ext cx="51742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9" name="Google Shape;229;gd6667fee74_0_89"/>
          <p:cNvSpPr txBox="1"/>
          <p:nvPr/>
        </p:nvSpPr>
        <p:spPr>
          <a:xfrm>
            <a:off x="9449073" y="4136931"/>
            <a:ext cx="159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 size and orientation 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72F035-A112-1249-BF0D-583641852FD1}"/>
              </a:ext>
            </a:extLst>
          </p:cNvPr>
          <p:cNvSpPr txBox="1"/>
          <p:nvPr/>
        </p:nvSpPr>
        <p:spPr>
          <a:xfrm>
            <a:off x="1304867" y="2716488"/>
            <a:ext cx="17700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800" b="0" i="0" dirty="0">
                <a:effectLst/>
                <a:latin typeface="Arial" panose="020B0604020202020204" pitchFamily="34" charset="0"/>
              </a:rPr>
              <a:t>current frame </a:t>
            </a:r>
            <a:endParaRPr lang="en-RO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13E2CA-56C3-364F-81D1-4EF899FAFB52}"/>
              </a:ext>
            </a:extLst>
          </p:cNvPr>
          <p:cNvSpPr txBox="1"/>
          <p:nvPr/>
        </p:nvSpPr>
        <p:spPr>
          <a:xfrm>
            <a:off x="217563" y="4416303"/>
            <a:ext cx="384576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0" i="0" dirty="0">
                <a:effectLst/>
                <a:latin typeface="Arial" panose="020B0604020202020204" pitchFamily="34" charset="0"/>
              </a:rPr>
              <a:t>motion history</a:t>
            </a:r>
            <a:br>
              <a:rPr lang="en-GB" sz="1800" dirty="0"/>
            </a:br>
            <a:r>
              <a:rPr lang="en-GB" sz="1800" b="0" i="0" dirty="0">
                <a:effectLst/>
                <a:latin typeface="Arial" panose="020B0604020202020204" pitchFamily="34" charset="0"/>
              </a:rPr>
              <a:t>map of the </a:t>
            </a:r>
            <a:r>
              <a:rPr lang="en-GB" sz="1800" b="0" i="0" dirty="0" err="1">
                <a:effectLst/>
                <a:latin typeface="Arial" panose="020B0604020202020204" pitchFamily="34" charset="0"/>
              </a:rPr>
              <a:t>center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-based descriptors from the previous n</a:t>
            </a:r>
            <a:br>
              <a:rPr lang="en-GB" sz="1800" dirty="0"/>
            </a:br>
            <a:r>
              <a:rPr lang="en-GB" sz="1800" b="0" i="0" dirty="0">
                <a:effectLst/>
                <a:latin typeface="Arial" panose="020B0604020202020204" pitchFamily="34" charset="0"/>
              </a:rPr>
              <a:t>frames</a:t>
            </a:r>
            <a:endParaRPr lang="en-RO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532FD6-A5DA-3648-854D-83CEB0FC476D}"/>
              </a:ext>
            </a:extLst>
          </p:cNvPr>
          <p:cNvSpPr txBox="1"/>
          <p:nvPr/>
        </p:nvSpPr>
        <p:spPr>
          <a:xfrm>
            <a:off x="9177282" y="4260243"/>
            <a:ext cx="2524991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effectLst/>
                <a:latin typeface="Arial" panose="020B0604020202020204" pitchFamily="34" charset="0"/>
              </a:rPr>
              <a:t>infer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centers</a:t>
            </a:r>
            <a:r>
              <a:rPr lang="en-GB" b="0" i="0" dirty="0">
                <a:effectLst/>
                <a:latin typeface="Arial" panose="020B0604020202020204" pitchFamily="34" charset="0"/>
              </a:rPr>
              <a:t> of the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objects, the sizes of the bounding boxes, as well as their orientation.</a:t>
            </a:r>
            <a:endParaRPr lang="en-R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A8C45-DFC9-7E46-B709-686A3B220ADB}"/>
              </a:ext>
            </a:extLst>
          </p:cNvPr>
          <p:cNvSpPr txBox="1"/>
          <p:nvPr/>
        </p:nvSpPr>
        <p:spPr>
          <a:xfrm>
            <a:off x="9419470" y="3585472"/>
            <a:ext cx="1825497" cy="178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O" sz="800" dirty="0"/>
          </a:p>
        </p:txBody>
      </p:sp>
      <p:cxnSp>
        <p:nvCxnSpPr>
          <p:cNvPr id="228" name="Google Shape;228;gd6667fee74_0_89"/>
          <p:cNvCxnSpPr>
            <a:cxnSpLocks/>
          </p:cNvCxnSpPr>
          <p:nvPr/>
        </p:nvCxnSpPr>
        <p:spPr>
          <a:xfrm>
            <a:off x="10244672" y="3585472"/>
            <a:ext cx="0" cy="6100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61623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C6D3-25F6-1041-A6BF-DB76335E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136525"/>
            <a:ext cx="11045136" cy="1006475"/>
          </a:xfrm>
        </p:spPr>
        <p:txBody>
          <a:bodyPr/>
          <a:lstStyle/>
          <a:p>
            <a:r>
              <a:rPr lang="en-RO" dirty="0"/>
              <a:t>Object Detection</a:t>
            </a:r>
          </a:p>
        </p:txBody>
      </p:sp>
      <p:pic>
        <p:nvPicPr>
          <p:cNvPr id="5" name="Picture 4" descr="A person standing next to a couch&#10;&#10;Description automatically generated with low confidence">
            <a:extLst>
              <a:ext uri="{FF2B5EF4-FFF2-40B4-BE49-F238E27FC236}">
                <a16:creationId xmlns:a16="http://schemas.microsoft.com/office/drawing/2014/main" id="{31AB73CE-2E91-BB4C-88A1-E2AA5A1A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20" y="1727546"/>
            <a:ext cx="4874186" cy="3661255"/>
          </a:xfrm>
          <a:prstGeom prst="rect">
            <a:avLst/>
          </a:prstGeom>
        </p:spPr>
      </p:pic>
      <p:pic>
        <p:nvPicPr>
          <p:cNvPr id="7" name="Picture 6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3C7DB31B-56FC-DD4F-A757-9C95D04FC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32" y="1727545"/>
            <a:ext cx="4934735" cy="3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5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C6D3-25F6-1041-A6BF-DB76335E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136525"/>
            <a:ext cx="11045136" cy="1006475"/>
          </a:xfrm>
        </p:spPr>
        <p:txBody>
          <a:bodyPr/>
          <a:lstStyle/>
          <a:p>
            <a:r>
              <a:rPr lang="en-RO" dirty="0"/>
              <a:t>Object Detection</a:t>
            </a:r>
          </a:p>
        </p:txBody>
      </p:sp>
      <p:pic>
        <p:nvPicPr>
          <p:cNvPr id="4" name="Picture 3" descr="A picture containing text, floor, indoor, furniture&#10;&#10;Description automatically generated">
            <a:extLst>
              <a:ext uri="{FF2B5EF4-FFF2-40B4-BE49-F238E27FC236}">
                <a16:creationId xmlns:a16="http://schemas.microsoft.com/office/drawing/2014/main" id="{1C0204AB-C8F8-FC4E-8008-3B8418BE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51" y="1891553"/>
            <a:ext cx="5239758" cy="3917576"/>
          </a:xfrm>
          <a:prstGeom prst="rect">
            <a:avLst/>
          </a:prstGeom>
        </p:spPr>
      </p:pic>
      <p:pic>
        <p:nvPicPr>
          <p:cNvPr id="8" name="Picture 7" descr="A picture containing floor, indoor, furniture&#10;&#10;Description automatically generated">
            <a:extLst>
              <a:ext uri="{FF2B5EF4-FFF2-40B4-BE49-F238E27FC236}">
                <a16:creationId xmlns:a16="http://schemas.microsoft.com/office/drawing/2014/main" id="{03EF04CD-2388-6D4B-8AD3-024880261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4" y="1891552"/>
            <a:ext cx="5223433" cy="39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eb69cedc1_1_45"/>
          <p:cNvSpPr txBox="1">
            <a:spLocks noGrp="1"/>
          </p:cNvSpPr>
          <p:nvPr>
            <p:ph type="title"/>
          </p:nvPr>
        </p:nvSpPr>
        <p:spPr>
          <a:xfrm>
            <a:off x="1260701" y="82475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Solution</a:t>
            </a:r>
            <a:endParaRPr sz="3600" dirty="0"/>
          </a:p>
        </p:txBody>
      </p:sp>
      <p:sp>
        <p:nvSpPr>
          <p:cNvPr id="70" name="Google Shape;70;g6eb69cedc1_1_45"/>
          <p:cNvSpPr txBox="1"/>
          <p:nvPr/>
        </p:nvSpPr>
        <p:spPr>
          <a:xfrm>
            <a:off x="9331325" y="6429375"/>
            <a:ext cx="9000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898989"/>
              </a:buClr>
              <a:buSzPts val="12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6eb69cedc1_1_45"/>
          <p:cNvSpPr txBox="1"/>
          <p:nvPr/>
        </p:nvSpPr>
        <p:spPr>
          <a:xfrm>
            <a:off x="9331325" y="6429375"/>
            <a:ext cx="9000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898989"/>
              </a:buClr>
              <a:buSzPts val="1200"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6eb69cedc1_1_45"/>
          <p:cNvSpPr txBox="1">
            <a:spLocks noGrp="1"/>
          </p:cNvSpPr>
          <p:nvPr>
            <p:ph type="body" idx="1"/>
          </p:nvPr>
        </p:nvSpPr>
        <p:spPr>
          <a:xfrm>
            <a:off x="551542" y="1353024"/>
            <a:ext cx="10726057" cy="4960689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 indent="-323850">
              <a:lnSpc>
                <a:spcPct val="140000"/>
              </a:lnSpc>
              <a:spcBef>
                <a:spcPts val="0"/>
              </a:spcBef>
              <a:buSzPts val="1500"/>
              <a:buFont typeface="Calibri"/>
              <a:buChar char="●"/>
            </a:pPr>
            <a:r>
              <a:rPr lang="en-US" dirty="0"/>
              <a:t>Design a robotic framework for indoor monitoring and assistance</a:t>
            </a:r>
            <a:endParaRPr dirty="0"/>
          </a:p>
          <a:p>
            <a:pPr marL="457200" indent="-323850">
              <a:lnSpc>
                <a:spcPct val="140000"/>
              </a:lnSpc>
              <a:spcBef>
                <a:spcPts val="0"/>
              </a:spcBef>
              <a:buSzPts val="1500"/>
              <a:buChar char="●"/>
            </a:pPr>
            <a:r>
              <a:rPr lang="en-US" dirty="0"/>
              <a:t>Implement modules suitable for the robotics framework:</a:t>
            </a:r>
            <a:endParaRPr dirty="0"/>
          </a:p>
          <a:p>
            <a:pPr marL="914400" lvl="1" indent="-311150">
              <a:lnSpc>
                <a:spcPct val="140000"/>
              </a:lnSpc>
              <a:spcBef>
                <a:spcPts val="0"/>
              </a:spcBef>
              <a:buSzPts val="1300"/>
              <a:buChar char="–"/>
            </a:pPr>
            <a:r>
              <a:rPr lang="en-US" dirty="0"/>
              <a:t>human activity recognition </a:t>
            </a:r>
          </a:p>
          <a:p>
            <a:pPr marL="914400" lvl="1" indent="-311150">
              <a:lnSpc>
                <a:spcPct val="140000"/>
              </a:lnSpc>
              <a:spcBef>
                <a:spcPts val="0"/>
              </a:spcBef>
              <a:buSzPts val="1300"/>
              <a:buChar char="–"/>
            </a:pPr>
            <a:r>
              <a:rPr lang="en-US" dirty="0"/>
              <a:t>object recognition</a:t>
            </a:r>
          </a:p>
          <a:p>
            <a:pPr marL="914400" lvl="1" indent="-311150">
              <a:lnSpc>
                <a:spcPct val="140000"/>
              </a:lnSpc>
              <a:spcBef>
                <a:spcPts val="0"/>
              </a:spcBef>
              <a:buSzPts val="1300"/>
              <a:buChar char="–"/>
            </a:pPr>
            <a:r>
              <a:rPr lang="en-US" dirty="0"/>
              <a:t>gesture recognition for human-robot interaction</a:t>
            </a:r>
          </a:p>
          <a:p>
            <a:pPr marL="914400" lvl="1" indent="-311150">
              <a:lnSpc>
                <a:spcPct val="140000"/>
              </a:lnSpc>
              <a:spcBef>
                <a:spcPts val="0"/>
              </a:spcBef>
              <a:buSzPts val="1300"/>
              <a:buFont typeface="Arial" panose="020B0604020202020204" pitchFamily="34" charset="0"/>
              <a:buChar char="–"/>
            </a:pPr>
            <a:r>
              <a:rPr lang="en-US" dirty="0"/>
              <a:t>abnormal object detection </a:t>
            </a:r>
          </a:p>
          <a:p>
            <a:pPr marL="914400" lvl="1" indent="-311150">
              <a:lnSpc>
                <a:spcPct val="140000"/>
              </a:lnSpc>
              <a:spcBef>
                <a:spcPts val="0"/>
              </a:spcBef>
              <a:buSzPts val="1300"/>
              <a:buChar char="–"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1657ff773_0_88"/>
          <p:cNvSpPr txBox="1">
            <a:spLocks noGrp="1"/>
          </p:cNvSpPr>
          <p:nvPr>
            <p:ph type="title"/>
          </p:nvPr>
        </p:nvSpPr>
        <p:spPr>
          <a:xfrm>
            <a:off x="1188130" y="77196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Abnormal Object Detection</a:t>
            </a:r>
            <a:endParaRPr sz="3600" dirty="0"/>
          </a:p>
        </p:txBody>
      </p:sp>
      <p:pic>
        <p:nvPicPr>
          <p:cNvPr id="148" name="Google Shape;148;ge1657ff773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6071" y="2564191"/>
            <a:ext cx="8896454" cy="300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9A2C9E-300D-394D-9084-731F3087B6D4}"/>
              </a:ext>
            </a:extLst>
          </p:cNvPr>
          <p:cNvSpPr txBox="1"/>
          <p:nvPr/>
        </p:nvSpPr>
        <p:spPr>
          <a:xfrm>
            <a:off x="263818" y="1339445"/>
            <a:ext cx="1087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wo-phase complex system for plane segmentation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7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1657ff773_0_88"/>
          <p:cNvSpPr txBox="1">
            <a:spLocks noGrp="1"/>
          </p:cNvSpPr>
          <p:nvPr>
            <p:ph type="title"/>
          </p:nvPr>
        </p:nvSpPr>
        <p:spPr>
          <a:xfrm>
            <a:off x="1188130" y="77196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Abnormal Object Detection</a:t>
            </a:r>
            <a:endParaRPr sz="3600" dirty="0"/>
          </a:p>
        </p:txBody>
      </p:sp>
      <p:pic>
        <p:nvPicPr>
          <p:cNvPr id="149" name="Google Shape;149;ge1657ff773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843" y="3740220"/>
            <a:ext cx="6677606" cy="304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EB955-9FAC-7048-830A-47B850F32CA3}"/>
              </a:ext>
            </a:extLst>
          </p:cNvPr>
          <p:cNvSpPr txBox="1"/>
          <p:nvPr/>
        </p:nvSpPr>
        <p:spPr>
          <a:xfrm>
            <a:off x="235681" y="945696"/>
            <a:ext cx="116067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lane segmentation: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Encoder-decoder architecture that is capable of distinguishing between regions that are planar and that are not.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Encoder: </a:t>
            </a: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extended version of ResNet-101 Feature Pyramid Network, pre-trained on ImageNet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in plane regions is made using the mean shift clustering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b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F7BD0-DFAA-A048-BC38-D5171E36A355}"/>
              </a:ext>
            </a:extLst>
          </p:cNvPr>
          <p:cNvSpPr txBox="1"/>
          <p:nvPr/>
        </p:nvSpPr>
        <p:spPr>
          <a:xfrm>
            <a:off x="349552" y="3740220"/>
            <a:ext cx="47014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depth data - the ground should be a plan that is lower than the other plans, on which the robot sits and that is large enough in the picture.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1657ff773_0_156"/>
          <p:cNvSpPr txBox="1">
            <a:spLocks noGrp="1"/>
          </p:cNvSpPr>
          <p:nvPr>
            <p:ph type="title"/>
          </p:nvPr>
        </p:nvSpPr>
        <p:spPr>
          <a:xfrm>
            <a:off x="1218476" y="115853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Abnormal Object Detection</a:t>
            </a:r>
            <a:endParaRPr sz="3600" dirty="0"/>
          </a:p>
        </p:txBody>
      </p:sp>
      <p:sp>
        <p:nvSpPr>
          <p:cNvPr id="158" name="Google Shape;158;ge1657ff773_0_156"/>
          <p:cNvSpPr txBox="1">
            <a:spLocks noGrp="1"/>
          </p:cNvSpPr>
          <p:nvPr>
            <p:ph type="body" idx="1"/>
          </p:nvPr>
        </p:nvSpPr>
        <p:spPr>
          <a:xfrm>
            <a:off x="304238" y="1387545"/>
            <a:ext cx="10915304" cy="1705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indent="0">
              <a:spcBef>
                <a:spcPts val="360"/>
              </a:spcBef>
              <a:buNone/>
            </a:pPr>
            <a:r>
              <a:rPr lang="en-US" dirty="0"/>
              <a:t>Improved the plane segmentation by including depth data as direct input in the encoder-decoder of the architecture.</a:t>
            </a:r>
          </a:p>
          <a:p>
            <a:pPr marL="0" indent="0">
              <a:spcBef>
                <a:spcPts val="360"/>
              </a:spcBef>
              <a:buNone/>
            </a:pPr>
            <a:endParaRPr lang="en-US" dirty="0"/>
          </a:p>
          <a:p>
            <a:pPr marL="0" indent="0">
              <a:spcBef>
                <a:spcPts val="360"/>
              </a:spcBef>
              <a:buNone/>
            </a:pPr>
            <a:r>
              <a:rPr lang="en-GB" dirty="0"/>
              <a:t>The depth information is used in an earlier stage, by encoding it in the encoder component of the plane segmentation component.</a:t>
            </a:r>
            <a:br>
              <a:rPr lang="en-GB" dirty="0"/>
            </a:br>
            <a:endParaRPr dirty="0"/>
          </a:p>
        </p:txBody>
      </p:sp>
      <p:grpSp>
        <p:nvGrpSpPr>
          <p:cNvPr id="160" name="Google Shape;160;ge1657ff773_0_156"/>
          <p:cNvGrpSpPr/>
          <p:nvPr/>
        </p:nvGrpSpPr>
        <p:grpSpPr>
          <a:xfrm>
            <a:off x="2041953" y="3200728"/>
            <a:ext cx="8189372" cy="2710814"/>
            <a:chOff x="1044275" y="3276927"/>
            <a:chExt cx="7055449" cy="1991475"/>
          </a:xfrm>
        </p:grpSpPr>
        <p:pic>
          <p:nvPicPr>
            <p:cNvPr id="161" name="Google Shape;161;ge1657ff773_0_1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4275" y="3276927"/>
              <a:ext cx="7055449" cy="19914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2" name="Google Shape;162;ge1657ff773_0_156"/>
            <p:cNvCxnSpPr/>
            <p:nvPr/>
          </p:nvCxnSpPr>
          <p:spPr>
            <a:xfrm flipH="1">
              <a:off x="3273475" y="4534425"/>
              <a:ext cx="314400" cy="1368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" name="Google Shape;163;ge1657ff773_0_156"/>
            <p:cNvSpPr/>
            <p:nvPr/>
          </p:nvSpPr>
          <p:spPr>
            <a:xfrm>
              <a:off x="1492346" y="4520750"/>
              <a:ext cx="1521475" cy="615050"/>
            </a:xfrm>
            <a:custGeom>
              <a:avLst/>
              <a:gdLst/>
              <a:ahLst/>
              <a:cxnLst/>
              <a:rect l="l" t="t" r="r" b="b"/>
              <a:pathLst>
                <a:path w="60859" h="24602" extrusionOk="0">
                  <a:moveTo>
                    <a:pt x="60859" y="24602"/>
                  </a:moveTo>
                  <a:cubicBezTo>
                    <a:pt x="45025" y="24602"/>
                    <a:pt x="29611" y="19113"/>
                    <a:pt x="14387" y="14761"/>
                  </a:cubicBezTo>
                  <a:cubicBezTo>
                    <a:pt x="9128" y="13258"/>
                    <a:pt x="1498" y="11867"/>
                    <a:pt x="173" y="6560"/>
                  </a:cubicBezTo>
                  <a:cubicBezTo>
                    <a:pt x="-1212" y="1011"/>
                    <a:pt x="10308" y="0"/>
                    <a:pt x="16028" y="0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sp>
      </p:grpSp>
      <p:sp>
        <p:nvSpPr>
          <p:cNvPr id="164" name="Google Shape;164;ge1657ff773_0_156"/>
          <p:cNvSpPr txBox="1"/>
          <p:nvPr/>
        </p:nvSpPr>
        <p:spPr>
          <a:xfrm>
            <a:off x="2620200" y="5913526"/>
            <a:ext cx="6951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 of transforming the simple architecture of the plane detection mechanism  into a more robust one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1657ff773_0_168"/>
          <p:cNvSpPr txBox="1">
            <a:spLocks noGrp="1"/>
          </p:cNvSpPr>
          <p:nvPr>
            <p:ph type="title"/>
          </p:nvPr>
        </p:nvSpPr>
        <p:spPr>
          <a:xfrm>
            <a:off x="1057502" y="131761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en-US" sz="3600" dirty="0"/>
              <a:t>Abnormal Object Detection</a:t>
            </a:r>
            <a:endParaRPr sz="3600" dirty="0"/>
          </a:p>
        </p:txBody>
      </p:sp>
      <p:pic>
        <p:nvPicPr>
          <p:cNvPr id="171" name="Google Shape;171;ge1657ff773_0_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7341" y="1204739"/>
            <a:ext cx="5543051" cy="23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e1657ff773_0_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6341" y="4138487"/>
            <a:ext cx="4203366" cy="20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e1657ff773_0_168"/>
          <p:cNvSpPr/>
          <p:nvPr/>
        </p:nvSpPr>
        <p:spPr>
          <a:xfrm>
            <a:off x="7105578" y="1097751"/>
            <a:ext cx="1736800" cy="2248550"/>
          </a:xfrm>
          <a:custGeom>
            <a:avLst/>
            <a:gdLst/>
            <a:ahLst/>
            <a:cxnLst/>
            <a:rect l="l" t="t" r="r" b="b"/>
            <a:pathLst>
              <a:path w="69472" h="89942" extrusionOk="0">
                <a:moveTo>
                  <a:pt x="29323" y="89942"/>
                </a:moveTo>
                <a:cubicBezTo>
                  <a:pt x="32090" y="88097"/>
                  <a:pt x="36077" y="89538"/>
                  <a:pt x="39164" y="88302"/>
                </a:cubicBezTo>
                <a:cubicBezTo>
                  <a:pt x="45762" y="85661"/>
                  <a:pt x="52753" y="83760"/>
                  <a:pt x="58846" y="80101"/>
                </a:cubicBezTo>
                <a:cubicBezTo>
                  <a:pt x="66564" y="75467"/>
                  <a:pt x="66733" y="63739"/>
                  <a:pt x="68687" y="54951"/>
                </a:cubicBezTo>
                <a:cubicBezTo>
                  <a:pt x="70553" y="46560"/>
                  <a:pt x="68586" y="37594"/>
                  <a:pt x="66500" y="29255"/>
                </a:cubicBezTo>
                <a:cubicBezTo>
                  <a:pt x="65143" y="23832"/>
                  <a:pt x="64986" y="17353"/>
                  <a:pt x="61033" y="13400"/>
                </a:cubicBezTo>
                <a:cubicBezTo>
                  <a:pt x="55838" y="8205"/>
                  <a:pt x="47708" y="7164"/>
                  <a:pt x="40804" y="4653"/>
                </a:cubicBezTo>
                <a:cubicBezTo>
                  <a:pt x="36471" y="3077"/>
                  <a:pt x="32155" y="-839"/>
                  <a:pt x="27682" y="279"/>
                </a:cubicBezTo>
                <a:cubicBezTo>
                  <a:pt x="9941" y="4712"/>
                  <a:pt x="-1923" y="29698"/>
                  <a:pt x="346" y="47844"/>
                </a:cubicBezTo>
                <a:cubicBezTo>
                  <a:pt x="1627" y="58088"/>
                  <a:pt x="4832" y="68758"/>
                  <a:pt x="11281" y="76820"/>
                </a:cubicBezTo>
                <a:cubicBezTo>
                  <a:pt x="16947" y="83903"/>
                  <a:pt x="27360" y="87208"/>
                  <a:pt x="36430" y="8720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Google Shape;174;ge1657ff773_0_168"/>
          <p:cNvSpPr/>
          <p:nvPr/>
        </p:nvSpPr>
        <p:spPr>
          <a:xfrm>
            <a:off x="7539047" y="3272161"/>
            <a:ext cx="45719" cy="866325"/>
          </a:xfrm>
          <a:custGeom>
            <a:avLst/>
            <a:gdLst/>
            <a:ahLst/>
            <a:cxnLst/>
            <a:rect l="l" t="t" r="r" b="b"/>
            <a:pathLst>
              <a:path w="35537" h="27336" extrusionOk="0">
                <a:moveTo>
                  <a:pt x="35537" y="0"/>
                </a:moveTo>
                <a:cubicBezTo>
                  <a:pt x="32901" y="3954"/>
                  <a:pt x="27759" y="5528"/>
                  <a:pt x="23509" y="7654"/>
                </a:cubicBezTo>
                <a:cubicBezTo>
                  <a:pt x="14369" y="12227"/>
                  <a:pt x="4574" y="18197"/>
                  <a:pt x="0" y="27336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75B41-967C-B945-817A-842942E5F608}"/>
              </a:ext>
            </a:extLst>
          </p:cNvPr>
          <p:cNvSpPr txBox="1"/>
          <p:nvPr/>
        </p:nvSpPr>
        <p:spPr>
          <a:xfrm>
            <a:off x="284684" y="1258499"/>
            <a:ext cx="5563282" cy="49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FuseNet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the depth encoded information is progressively merged in the RGB encoded one.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network has two branches, each of them being specialized in extracting features from a type of information stream—RGB or depth data.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feature maps extracted from the depth stream are progressively merged into the ones extracted from the RGB data.</a:t>
            </a:r>
            <a:endParaRPr lang="en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1657ff773_0_180"/>
          <p:cNvSpPr txBox="1">
            <a:spLocks noGrp="1"/>
          </p:cNvSpPr>
          <p:nvPr>
            <p:ph type="title"/>
          </p:nvPr>
        </p:nvSpPr>
        <p:spPr>
          <a:xfrm>
            <a:off x="488245" y="131256"/>
            <a:ext cx="930464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sz="3600" dirty="0"/>
              <a:t>Abnormal Object Detection- Qualitative Results</a:t>
            </a:r>
            <a:endParaRPr sz="3600" dirty="0"/>
          </a:p>
        </p:txBody>
      </p:sp>
      <p:sp>
        <p:nvSpPr>
          <p:cNvPr id="184" name="Google Shape;184;ge1657ff773_0_180"/>
          <p:cNvSpPr txBox="1">
            <a:spLocks noGrp="1"/>
          </p:cNvSpPr>
          <p:nvPr>
            <p:ph type="sldNum" idx="12"/>
          </p:nvPr>
        </p:nvSpPr>
        <p:spPr>
          <a:xfrm>
            <a:off x="9331325" y="6429375"/>
            <a:ext cx="900000" cy="2208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898989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898989"/>
                </a:buClr>
                <a:buSzPts val="1200"/>
              </a:pPr>
              <a:t>34</a:t>
            </a:fld>
            <a:endParaRPr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F7D680-2C93-C54A-BE69-8B407E01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738" y="3962855"/>
            <a:ext cx="7147716" cy="268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11C57-0B79-0A47-9AAC-15B25F6B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738" y="951983"/>
            <a:ext cx="7147716" cy="2645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DCBC9-4606-EE4C-8AA6-6D4BF3211C12}"/>
              </a:ext>
            </a:extLst>
          </p:cNvPr>
          <p:cNvSpPr txBox="1"/>
          <p:nvPr/>
        </p:nvSpPr>
        <p:spPr>
          <a:xfrm>
            <a:off x="488245" y="2571979"/>
            <a:ext cx="2685261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 every plane is fully identified, but the floor plan is correctly marked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1657ff773_0_180"/>
          <p:cNvSpPr txBox="1">
            <a:spLocks noGrp="1"/>
          </p:cNvSpPr>
          <p:nvPr>
            <p:ph type="title"/>
          </p:nvPr>
        </p:nvSpPr>
        <p:spPr>
          <a:xfrm>
            <a:off x="488245" y="131256"/>
            <a:ext cx="930464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sz="3600" dirty="0"/>
              <a:t>Abnormal Object Detection- Qualitative Results</a:t>
            </a:r>
            <a:endParaRPr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DCBC9-4606-EE4C-8AA6-6D4BF3211C12}"/>
              </a:ext>
            </a:extLst>
          </p:cNvPr>
          <p:cNvSpPr txBox="1"/>
          <p:nvPr/>
        </p:nvSpPr>
        <p:spPr>
          <a:xfrm>
            <a:off x="294436" y="1321936"/>
            <a:ext cx="3778955" cy="5217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qualitative experiments were successful, proving the fact that the proposed ground segmentation and object detection mechanism are suitable for being used in abnormal object</a:t>
            </a:r>
            <a:b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0FD5440F-0C16-224B-9B9C-36BE6EFB7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44" y="1487506"/>
            <a:ext cx="7308103" cy="49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657ff773_0_212"/>
          <p:cNvSpPr txBox="1">
            <a:spLocks noGrp="1"/>
          </p:cNvSpPr>
          <p:nvPr>
            <p:ph type="title"/>
          </p:nvPr>
        </p:nvSpPr>
        <p:spPr>
          <a:xfrm>
            <a:off x="1103650" y="158025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Gesture Recognition</a:t>
            </a:r>
            <a:endParaRPr sz="3600" dirty="0"/>
          </a:p>
        </p:txBody>
      </p:sp>
      <p:sp>
        <p:nvSpPr>
          <p:cNvPr id="196" name="Google Shape;196;ge1657ff773_0_212"/>
          <p:cNvSpPr txBox="1">
            <a:spLocks noGrp="1"/>
          </p:cNvSpPr>
          <p:nvPr>
            <p:ph type="body" idx="1"/>
          </p:nvPr>
        </p:nvSpPr>
        <p:spPr>
          <a:xfrm>
            <a:off x="491029" y="1026225"/>
            <a:ext cx="10597321" cy="2552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 indent="-323850">
              <a:spcBef>
                <a:spcPts val="360"/>
              </a:spcBef>
              <a:buSzPts val="1500"/>
              <a:buChar char="●"/>
            </a:pPr>
            <a:r>
              <a:rPr lang="en-US" dirty="0"/>
              <a:t>Aimed to be an accessible interface between the robot and the human </a:t>
            </a:r>
            <a:endParaRPr dirty="0"/>
          </a:p>
          <a:p>
            <a:pPr marL="457200" indent="-323850">
              <a:spcBef>
                <a:spcPts val="0"/>
              </a:spcBef>
              <a:buSzPts val="1500"/>
              <a:buChar char="●"/>
            </a:pPr>
            <a:r>
              <a:rPr lang="en-US" dirty="0"/>
              <a:t>Hand area detection based on skeleton and depth information</a:t>
            </a:r>
          </a:p>
          <a:p>
            <a:pPr marL="457200" indent="-323850">
              <a:spcBef>
                <a:spcPts val="0"/>
              </a:spcBef>
              <a:buSzPts val="1500"/>
              <a:buFont typeface="Arial" panose="020B0604020202020204" pitchFamily="34" charset="0"/>
              <a:buChar char="●"/>
            </a:pPr>
            <a:r>
              <a:rPr lang="en-US" dirty="0"/>
              <a:t>Simple CNN architecture, operating on binary images</a:t>
            </a:r>
          </a:p>
          <a:p>
            <a:pPr marL="457200" indent="-323850">
              <a:spcBef>
                <a:spcPts val="0"/>
              </a:spcBef>
              <a:buSzPts val="1500"/>
              <a:buChar char="●"/>
            </a:pP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17FDD-951C-9748-8EE3-B12679117753}"/>
              </a:ext>
            </a:extLst>
          </p:cNvPr>
          <p:cNvSpPr txBox="1"/>
          <p:nvPr/>
        </p:nvSpPr>
        <p:spPr>
          <a:xfrm>
            <a:off x="735687" y="3285495"/>
            <a:ext cx="109652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CNN architecture contains: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hidden layers (2D convolutions followed by 2D max pooling) with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activation function, and dropout and one fully connected layer with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activation in the end.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optimizer is Adam and the loss functions is cross-entropy.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40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657ff773_0_212"/>
          <p:cNvSpPr txBox="1">
            <a:spLocks noGrp="1"/>
          </p:cNvSpPr>
          <p:nvPr>
            <p:ph type="title"/>
          </p:nvPr>
        </p:nvSpPr>
        <p:spPr>
          <a:xfrm>
            <a:off x="1103650" y="158025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Gesture Recognition</a:t>
            </a:r>
            <a:endParaRPr sz="3600" dirty="0"/>
          </a:p>
        </p:txBody>
      </p:sp>
      <p:pic>
        <p:nvPicPr>
          <p:cNvPr id="200" name="Google Shape;200;ge1657ff773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71" y="3264702"/>
            <a:ext cx="7313954" cy="19769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263F68-F2AB-A245-A29C-27EC837E5F56}"/>
              </a:ext>
            </a:extLst>
          </p:cNvPr>
          <p:cNvSpPr txBox="1"/>
          <p:nvPr/>
        </p:nvSpPr>
        <p:spPr>
          <a:xfrm>
            <a:off x="605060" y="1404499"/>
            <a:ext cx="10570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CNN gets as input binary images of reduced size (e.g. 100×100 pixels) representing shapes of the hand. </a:t>
            </a:r>
            <a:endParaRPr lang="en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52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657ff773_0_212"/>
          <p:cNvSpPr txBox="1">
            <a:spLocks noGrp="1"/>
          </p:cNvSpPr>
          <p:nvPr>
            <p:ph type="title"/>
          </p:nvPr>
        </p:nvSpPr>
        <p:spPr>
          <a:xfrm>
            <a:off x="1103650" y="158025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Gesture Recognition</a:t>
            </a:r>
            <a:endParaRPr sz="3600" dirty="0"/>
          </a:p>
        </p:txBody>
      </p:sp>
      <p:sp>
        <p:nvSpPr>
          <p:cNvPr id="196" name="Google Shape;196;ge1657ff773_0_212"/>
          <p:cNvSpPr txBox="1">
            <a:spLocks noGrp="1"/>
          </p:cNvSpPr>
          <p:nvPr>
            <p:ph type="body" idx="1"/>
          </p:nvPr>
        </p:nvSpPr>
        <p:spPr>
          <a:xfrm>
            <a:off x="64367" y="1386783"/>
            <a:ext cx="12127633" cy="2552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 indent="-323850">
              <a:spcBef>
                <a:spcPts val="360"/>
              </a:spcBef>
              <a:buSzPts val="1500"/>
              <a:buChar char="●"/>
            </a:pPr>
            <a:r>
              <a:rPr lang="en-GB" dirty="0"/>
              <a:t>The detection of the hand area currently is based on the depth information and skeleton. </a:t>
            </a:r>
          </a:p>
          <a:p>
            <a:pPr marL="457200" indent="-323850">
              <a:spcBef>
                <a:spcPts val="360"/>
              </a:spcBef>
              <a:buSzPts val="1500"/>
              <a:buChar char="●"/>
            </a:pPr>
            <a:r>
              <a:rPr lang="en-GB" dirty="0"/>
              <a:t>The person points towards the robot when performing an interaction gesture:</a:t>
            </a:r>
          </a:p>
          <a:p>
            <a:pPr marL="914400" lvl="1" indent="-323850">
              <a:spcBef>
                <a:spcPts val="360"/>
              </a:spcBef>
              <a:buSzPts val="1500"/>
              <a:buChar char="●"/>
            </a:pPr>
            <a:r>
              <a:rPr lang="en-GB" dirty="0"/>
              <a:t>they are facing the robot</a:t>
            </a:r>
          </a:p>
          <a:p>
            <a:pPr marL="914400" lvl="1" indent="-323850">
              <a:spcBef>
                <a:spcPts val="360"/>
              </a:spcBef>
              <a:buSzPts val="1500"/>
              <a:buChar char="●"/>
            </a:pPr>
            <a:r>
              <a:rPr lang="en-GB" dirty="0"/>
              <a:t>the closest points in the point cloud to the robot correspond to the hand. </a:t>
            </a:r>
          </a:p>
          <a:p>
            <a:pPr marL="133350" indent="0">
              <a:spcBef>
                <a:spcPts val="360"/>
              </a:spcBef>
              <a:buSzPts val="1500"/>
              <a:buNone/>
            </a:pPr>
            <a:br>
              <a:rPr lang="en-GB" dirty="0"/>
            </a:br>
            <a:endParaRPr dirty="0"/>
          </a:p>
        </p:txBody>
      </p:sp>
      <p:pic>
        <p:nvPicPr>
          <p:cNvPr id="198" name="Google Shape;198;ge1657ff773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307" y="3728026"/>
            <a:ext cx="3473693" cy="29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1657ff773_0_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99" y="3728026"/>
            <a:ext cx="3245858" cy="297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634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657ff773_0_212"/>
          <p:cNvSpPr txBox="1">
            <a:spLocks noGrp="1"/>
          </p:cNvSpPr>
          <p:nvPr>
            <p:ph type="title"/>
          </p:nvPr>
        </p:nvSpPr>
        <p:spPr>
          <a:xfrm>
            <a:off x="1103650" y="158025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/>
              <a:t>Gesture Recognition</a:t>
            </a:r>
            <a:endParaRPr sz="3600" dirty="0"/>
          </a:p>
        </p:txBody>
      </p:sp>
      <p:sp>
        <p:nvSpPr>
          <p:cNvPr id="196" name="Google Shape;196;ge1657ff773_0_212"/>
          <p:cNvSpPr txBox="1">
            <a:spLocks noGrp="1"/>
          </p:cNvSpPr>
          <p:nvPr>
            <p:ph type="body" idx="1"/>
          </p:nvPr>
        </p:nvSpPr>
        <p:spPr>
          <a:xfrm>
            <a:off x="346449" y="862264"/>
            <a:ext cx="10597321" cy="2552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 indent="-323850">
              <a:spcBef>
                <a:spcPts val="360"/>
              </a:spcBef>
              <a:buSzPts val="1500"/>
              <a:buChar char="●"/>
            </a:pPr>
            <a:r>
              <a:rPr lang="en-US" dirty="0"/>
              <a:t>Confusion matrix</a:t>
            </a:r>
            <a:endParaRPr dirty="0"/>
          </a:p>
        </p:txBody>
      </p:sp>
      <p:pic>
        <p:nvPicPr>
          <p:cNvPr id="201" name="Google Shape;201;ge1657ff773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421" y="3090973"/>
            <a:ext cx="4313579" cy="256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e1657ff773_0_212"/>
          <p:cNvSpPr txBox="1"/>
          <p:nvPr/>
        </p:nvSpPr>
        <p:spPr>
          <a:xfrm>
            <a:off x="7076350" y="3443037"/>
            <a:ext cx="492696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95.4% accuracy on own dataset </a:t>
            </a:r>
          </a:p>
          <a:p>
            <a:pPr algn="ctr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1000 samples per class.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99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ba1bb1f2d_1_253"/>
          <p:cNvSpPr txBox="1">
            <a:spLocks noGrp="1"/>
          </p:cNvSpPr>
          <p:nvPr>
            <p:ph type="title"/>
          </p:nvPr>
        </p:nvSpPr>
        <p:spPr>
          <a:xfrm>
            <a:off x="1289504" y="76020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latin typeface="Roboto"/>
                <a:ea typeface="Roboto"/>
                <a:cs typeface="Roboto"/>
                <a:sym typeface="Roboto"/>
              </a:rPr>
              <a:t>Human Activity Recognition</a:t>
            </a:r>
            <a:endParaRPr sz="3600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01AC5-4AAD-2D48-A58E-2329CC988931}"/>
              </a:ext>
            </a:extLst>
          </p:cNvPr>
          <p:cNvGrpSpPr/>
          <p:nvPr/>
        </p:nvGrpSpPr>
        <p:grpSpPr>
          <a:xfrm>
            <a:off x="2187388" y="1944914"/>
            <a:ext cx="8144772" cy="4032947"/>
            <a:chOff x="3273726" y="2634077"/>
            <a:chExt cx="5888389" cy="2479975"/>
          </a:xfrm>
        </p:grpSpPr>
        <p:pic>
          <p:nvPicPr>
            <p:cNvPr id="85" name="Google Shape;85;g5ba1bb1f2d_1_2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73726" y="2634077"/>
              <a:ext cx="5653600" cy="2479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0F693F-99EC-E048-84AB-421788B8AEC7}"/>
                </a:ext>
              </a:extLst>
            </p:cNvPr>
            <p:cNvSpPr txBox="1"/>
            <p:nvPr/>
          </p:nvSpPr>
          <p:spPr>
            <a:xfrm>
              <a:off x="5162863" y="3440067"/>
              <a:ext cx="750258" cy="283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RO" sz="2400" dirty="0"/>
                <a:t>RGB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5111D-A377-EA4E-A29D-AB87CFDB725A}"/>
                </a:ext>
              </a:extLst>
            </p:cNvPr>
            <p:cNvSpPr txBox="1"/>
            <p:nvPr/>
          </p:nvSpPr>
          <p:spPr>
            <a:xfrm>
              <a:off x="5025704" y="4811066"/>
              <a:ext cx="994096" cy="283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RO" sz="2400" dirty="0"/>
                <a:t>Depth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39C7B21-499E-CE48-A8E4-B26341758D70}"/>
                </a:ext>
              </a:extLst>
            </p:cNvPr>
            <p:cNvSpPr/>
            <p:nvPr/>
          </p:nvSpPr>
          <p:spPr>
            <a:xfrm>
              <a:off x="6537365" y="3309649"/>
              <a:ext cx="1143595" cy="9880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O" sz="2400" dirty="0">
                  <a:solidFill>
                    <a:schemeClr val="tx1"/>
                  </a:solidFill>
                </a:rPr>
                <a:t>HAR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56AF26-61D1-0446-8628-5951472E0120}"/>
                </a:ext>
              </a:extLst>
            </p:cNvPr>
            <p:cNvSpPr txBox="1"/>
            <p:nvPr/>
          </p:nvSpPr>
          <p:spPr>
            <a:xfrm>
              <a:off x="8003875" y="3686158"/>
              <a:ext cx="1158240" cy="2838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RO" sz="2400" dirty="0"/>
                <a:t>activity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FC84FA96-8006-084C-9151-2F2FF06D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15" y="2739826"/>
            <a:ext cx="4535129" cy="3329257"/>
          </a:xfrm>
          <a:prstGeom prst="rect">
            <a:avLst/>
          </a:prstGeom>
        </p:spPr>
      </p:pic>
      <p:pic>
        <p:nvPicPr>
          <p:cNvPr id="7" name="Picture 6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521E4F7-B836-A84B-BB38-4FD44C033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541" y="2739826"/>
            <a:ext cx="4360203" cy="3329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293967-3CFD-6C4C-8ACE-748F67556B04}"/>
              </a:ext>
            </a:extLst>
          </p:cNvPr>
          <p:cNvSpPr txBox="1"/>
          <p:nvPr/>
        </p:nvSpPr>
        <p:spPr>
          <a:xfrm>
            <a:off x="540657" y="1380306"/>
            <a:ext cx="109025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Gesture recognition: palm identification with the help of the skeleton and gesture identification as “palm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95;ge1657ff773_0_212">
            <a:extLst>
              <a:ext uri="{FF2B5EF4-FFF2-40B4-BE49-F238E27FC236}">
                <a16:creationId xmlns:a16="http://schemas.microsoft.com/office/drawing/2014/main" id="{7A598E82-AC89-594F-9F67-0C9BC52FD4B3}"/>
              </a:ext>
            </a:extLst>
          </p:cNvPr>
          <p:cNvSpPr txBox="1">
            <a:spLocks/>
          </p:cNvSpPr>
          <p:nvPr/>
        </p:nvSpPr>
        <p:spPr>
          <a:xfrm>
            <a:off x="960215" y="106693"/>
            <a:ext cx="7472400" cy="8682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/>
              <a:t>Gesture Recognition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5721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2C30B-3E61-C849-BC22-0E8F82027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90" y="1853764"/>
            <a:ext cx="4702386" cy="3583673"/>
          </a:xfrm>
          <a:prstGeom prst="rect">
            <a:avLst/>
          </a:prstGeom>
        </p:spPr>
      </p:pic>
      <p:sp>
        <p:nvSpPr>
          <p:cNvPr id="6" name="Google Shape;193;g6eb69cedc1_1_24">
            <a:extLst>
              <a:ext uri="{FF2B5EF4-FFF2-40B4-BE49-F238E27FC236}">
                <a16:creationId xmlns:a16="http://schemas.microsoft.com/office/drawing/2014/main" id="{9BEC790E-689C-314B-9DE3-F3F1A002BD74}"/>
              </a:ext>
            </a:extLst>
          </p:cNvPr>
          <p:cNvSpPr txBox="1">
            <a:spLocks/>
          </p:cNvSpPr>
          <p:nvPr/>
        </p:nvSpPr>
        <p:spPr>
          <a:xfrm>
            <a:off x="4496799" y="1231739"/>
            <a:ext cx="3034475" cy="8463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/>
              <a:t>Thank you!</a:t>
            </a:r>
            <a:endParaRPr lang="en-US" sz="44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4400"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4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93;g6eb69cedc1_1_24">
            <a:extLst>
              <a:ext uri="{FF2B5EF4-FFF2-40B4-BE49-F238E27FC236}">
                <a16:creationId xmlns:a16="http://schemas.microsoft.com/office/drawing/2014/main" id="{3EC7AF5B-5AA2-AC4D-944A-2C8326A9D6B6}"/>
              </a:ext>
            </a:extLst>
          </p:cNvPr>
          <p:cNvSpPr txBox="1">
            <a:spLocks/>
          </p:cNvSpPr>
          <p:nvPr/>
        </p:nvSpPr>
        <p:spPr>
          <a:xfrm>
            <a:off x="3243943" y="5626261"/>
            <a:ext cx="5704114" cy="67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SzPts val="1100"/>
              <a:buFont typeface="Arial"/>
              <a:buNone/>
            </a:pPr>
            <a:r>
              <a:rPr lang="en-US" sz="2800" b="1" dirty="0" err="1"/>
              <a:t>irina.mocanu@upb.ro</a:t>
            </a:r>
            <a:endParaRPr lang="en-US" sz="2800" b="1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spcBef>
                <a:spcPts val="0"/>
              </a:spcBef>
              <a:buSzPts val="1100"/>
              <a:buFont typeface="Arial"/>
              <a:buNone/>
            </a:pPr>
            <a:endParaRPr lang="en-US" sz="2800" dirty="0">
              <a:latin typeface="Roboto"/>
              <a:ea typeface="Roboto"/>
              <a:cs typeface="Roboto"/>
              <a:sym typeface="Roboto"/>
            </a:endParaRPr>
          </a:p>
          <a:p>
            <a:pPr marL="0" indent="0" algn="ctr">
              <a:spcBef>
                <a:spcPts val="0"/>
              </a:spcBef>
              <a:buSzPts val="1100"/>
              <a:buFont typeface="Arial"/>
              <a:buNone/>
            </a:pPr>
            <a:endParaRPr lang="en-US" sz="280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9291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ba1bb1f2d_1_377"/>
          <p:cNvSpPr txBox="1">
            <a:spLocks noGrp="1"/>
          </p:cNvSpPr>
          <p:nvPr>
            <p:ph type="title"/>
          </p:nvPr>
        </p:nvSpPr>
        <p:spPr>
          <a:xfrm>
            <a:off x="1014902" y="129440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Fusion Mechanisms</a:t>
            </a:r>
            <a:endParaRPr sz="3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g5ba1bb1f2d_1_377"/>
          <p:cNvSpPr txBox="1"/>
          <p:nvPr/>
        </p:nvSpPr>
        <p:spPr>
          <a:xfrm>
            <a:off x="6866562" y="1260574"/>
            <a:ext cx="2320800" cy="4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Motion history images</a:t>
            </a:r>
          </a:p>
        </p:txBody>
      </p:sp>
      <p:pic>
        <p:nvPicPr>
          <p:cNvPr id="142" name="Google Shape;142;g5ba1bb1f2d_1_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62" y="4638561"/>
            <a:ext cx="2320800" cy="159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562" y="2300500"/>
            <a:ext cx="2320800" cy="1740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g5ba1bb1f2d_1_377"/>
          <p:cNvCxnSpPr>
            <a:stCxn id="142" idx="0"/>
            <a:endCxn id="143" idx="2"/>
          </p:cNvCxnSpPr>
          <p:nvPr/>
        </p:nvCxnSpPr>
        <p:spPr>
          <a:xfrm rot="10800000">
            <a:off x="8026962" y="4040961"/>
            <a:ext cx="0" cy="597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E493311-3863-0345-BFB1-A550209FED85}"/>
              </a:ext>
            </a:extLst>
          </p:cNvPr>
          <p:cNvSpPr txBox="1"/>
          <p:nvPr/>
        </p:nvSpPr>
        <p:spPr>
          <a:xfrm>
            <a:off x="290286" y="1260575"/>
            <a:ext cx="301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800" dirty="0"/>
              <a:t>Data 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C2BB4-1981-6D4A-A04D-01D3BE360D4A}"/>
              </a:ext>
            </a:extLst>
          </p:cNvPr>
          <p:cNvSpPr txBox="1"/>
          <p:nvPr/>
        </p:nvSpPr>
        <p:spPr>
          <a:xfrm>
            <a:off x="290286" y="2300500"/>
            <a:ext cx="5415876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228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Motion history images -static description of a temporal action.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2228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Encode how an object or a subject move through time</a:t>
            </a:r>
            <a:endParaRPr lang="en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ba1bb1f2d_1_377"/>
          <p:cNvSpPr txBox="1">
            <a:spLocks noGrp="1"/>
          </p:cNvSpPr>
          <p:nvPr>
            <p:ph type="title"/>
          </p:nvPr>
        </p:nvSpPr>
        <p:spPr>
          <a:xfrm>
            <a:off x="1014902" y="129440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Fusion Mechanisms</a:t>
            </a:r>
            <a:endParaRPr sz="3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g5ba1bb1f2d_1_377"/>
          <p:cNvSpPr txBox="1"/>
          <p:nvPr/>
        </p:nvSpPr>
        <p:spPr>
          <a:xfrm>
            <a:off x="6096001" y="1291795"/>
            <a:ext cx="28605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Skeleton images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" name="Google Shape;146;g5ba1bb1f2d_1_377"/>
          <p:cNvCxnSpPr/>
          <p:nvPr/>
        </p:nvCxnSpPr>
        <p:spPr>
          <a:xfrm rot="10800000">
            <a:off x="7526251" y="4148382"/>
            <a:ext cx="0" cy="597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7" name="Google Shape;147;g5ba1bb1f2d_1_377"/>
          <p:cNvPicPr preferRelativeResize="0"/>
          <p:nvPr/>
        </p:nvPicPr>
        <p:blipFill rotWithShape="1">
          <a:blip r:embed="rId3">
            <a:alphaModFix/>
          </a:blip>
          <a:srcRect l="3869" r="77118" b="60796"/>
          <a:stretch/>
        </p:blipFill>
        <p:spPr>
          <a:xfrm>
            <a:off x="6945650" y="2313171"/>
            <a:ext cx="1161200" cy="148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4463" y="4745970"/>
            <a:ext cx="1036336" cy="119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6273" y="4828590"/>
            <a:ext cx="1036336" cy="119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8083" y="4911209"/>
            <a:ext cx="1036336" cy="119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892" y="4993829"/>
            <a:ext cx="1036336" cy="119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5ba1bb1f2d_1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1702" y="5076448"/>
            <a:ext cx="1036336" cy="11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93311-3863-0345-BFB1-A550209FED85}"/>
              </a:ext>
            </a:extLst>
          </p:cNvPr>
          <p:cNvSpPr txBox="1"/>
          <p:nvPr/>
        </p:nvSpPr>
        <p:spPr>
          <a:xfrm>
            <a:off x="290286" y="1260575"/>
            <a:ext cx="301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800" dirty="0"/>
              <a:t>Data 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63C7F-A212-E843-8479-8E75243AE710}"/>
              </a:ext>
            </a:extLst>
          </p:cNvPr>
          <p:cNvSpPr txBox="1"/>
          <p:nvPr/>
        </p:nvSpPr>
        <p:spPr>
          <a:xfrm>
            <a:off x="290286" y="2521059"/>
            <a:ext cx="4482131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Skeleton images represent a visual summary of skeleton information present throughout a video.</a:t>
            </a:r>
          </a:p>
        </p:txBody>
      </p:sp>
    </p:spTree>
    <p:extLst>
      <p:ext uri="{BB962C8B-B14F-4D97-AF65-F5344CB8AC3E}">
        <p14:creationId xmlns:p14="http://schemas.microsoft.com/office/powerpoint/2010/main" val="9167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ba1bb1f2d_1_395"/>
          <p:cNvSpPr txBox="1">
            <a:spLocks noGrp="1"/>
          </p:cNvSpPr>
          <p:nvPr>
            <p:ph type="title"/>
          </p:nvPr>
        </p:nvSpPr>
        <p:spPr>
          <a:xfrm>
            <a:off x="1115559" y="137576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Fusion Mechanisms</a:t>
            </a:r>
            <a:endParaRPr sz="3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g5ba1bb1f2d_1_395"/>
          <p:cNvPicPr preferRelativeResize="0"/>
          <p:nvPr/>
        </p:nvPicPr>
        <p:blipFill rotWithShape="1">
          <a:blip r:embed="rId3">
            <a:alphaModFix/>
          </a:blip>
          <a:srcRect b="14185"/>
          <a:stretch/>
        </p:blipFill>
        <p:spPr>
          <a:xfrm>
            <a:off x="5416458" y="1994263"/>
            <a:ext cx="4953025" cy="15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5ba1bb1f2d_1_395"/>
          <p:cNvSpPr txBox="1"/>
          <p:nvPr/>
        </p:nvSpPr>
        <p:spPr>
          <a:xfrm>
            <a:off x="5123569" y="1302338"/>
            <a:ext cx="5292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Depth motion maps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g5ba1bb1f2d_1_395"/>
          <p:cNvPicPr preferRelativeResize="0"/>
          <p:nvPr/>
        </p:nvPicPr>
        <p:blipFill rotWithShape="1">
          <a:blip r:embed="rId4">
            <a:alphaModFix/>
          </a:blip>
          <a:srcRect t="18038" r="76894" b="20585"/>
          <a:stretch/>
        </p:blipFill>
        <p:spPr>
          <a:xfrm>
            <a:off x="6484045" y="4598900"/>
            <a:ext cx="2571025" cy="174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g5ba1bb1f2d_1_395"/>
          <p:cNvCxnSpPr>
            <a:cxnSpLocks/>
            <a:stCxn id="162" idx="0"/>
            <a:endCxn id="164" idx="2"/>
          </p:cNvCxnSpPr>
          <p:nvPr/>
        </p:nvCxnSpPr>
        <p:spPr>
          <a:xfrm rot="10800000">
            <a:off x="7769557" y="4006400"/>
            <a:ext cx="0" cy="592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g5ba1bb1f2d_1_395"/>
          <p:cNvSpPr txBox="1"/>
          <p:nvPr/>
        </p:nvSpPr>
        <p:spPr>
          <a:xfrm>
            <a:off x="4812019" y="3577075"/>
            <a:ext cx="59151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               front                     side view                       top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6CD1F-FEE6-2348-AAB2-47982461001D}"/>
              </a:ext>
            </a:extLst>
          </p:cNvPr>
          <p:cNvSpPr txBox="1"/>
          <p:nvPr/>
        </p:nvSpPr>
        <p:spPr>
          <a:xfrm>
            <a:off x="290286" y="1260575"/>
            <a:ext cx="301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800" dirty="0"/>
              <a:t>Data fusion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8F46C-5C50-6E40-915B-A39225A1E445}"/>
              </a:ext>
            </a:extLst>
          </p:cNvPr>
          <p:cNvSpPr txBox="1"/>
          <p:nvPr/>
        </p:nvSpPr>
        <p:spPr>
          <a:xfrm>
            <a:off x="290286" y="2546916"/>
            <a:ext cx="3507228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motion maps encapsulate motion information extracted from depth data.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ba1bb1f2d_1_395"/>
          <p:cNvSpPr txBox="1">
            <a:spLocks noGrp="1"/>
          </p:cNvSpPr>
          <p:nvPr>
            <p:ph type="title"/>
          </p:nvPr>
        </p:nvSpPr>
        <p:spPr>
          <a:xfrm>
            <a:off x="1115559" y="137576"/>
            <a:ext cx="7472400" cy="86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Fusion Mechanisms</a:t>
            </a:r>
            <a:endParaRPr sz="3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g5ba1bb1f2d_1_395"/>
          <p:cNvSpPr txBox="1"/>
          <p:nvPr/>
        </p:nvSpPr>
        <p:spPr>
          <a:xfrm>
            <a:off x="3725075" y="1302338"/>
            <a:ext cx="52920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Context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6CD1F-FEE6-2348-AAB2-47982461001D}"/>
              </a:ext>
            </a:extLst>
          </p:cNvPr>
          <p:cNvSpPr txBox="1"/>
          <p:nvPr/>
        </p:nvSpPr>
        <p:spPr>
          <a:xfrm>
            <a:off x="290286" y="1260575"/>
            <a:ext cx="3018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800" dirty="0"/>
              <a:t>Data fusion</a:t>
            </a:r>
          </a:p>
        </p:txBody>
      </p:sp>
      <p:pic>
        <p:nvPicPr>
          <p:cNvPr id="3" name="Picture 2" descr="A picture containing indoor, floor, sofa, living&#10;&#10;Description automatically generated">
            <a:extLst>
              <a:ext uri="{FF2B5EF4-FFF2-40B4-BE49-F238E27FC236}">
                <a16:creationId xmlns:a16="http://schemas.microsoft.com/office/drawing/2014/main" id="{4A5CB5DC-BA98-EB42-8859-04A0141A6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528" y="2648857"/>
            <a:ext cx="8763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4CEF-CE18-B147-9361-5A29E885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93" y="87114"/>
            <a:ext cx="10343550" cy="100647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Activity Recognition</a:t>
            </a:r>
            <a:endParaRPr lang="en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C35CCA1-678D-3841-AB37-16632FC3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739" y="1093589"/>
            <a:ext cx="7544525" cy="565839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B85FEF-5395-2A45-852B-47796B71F7E7}"/>
              </a:ext>
            </a:extLst>
          </p:cNvPr>
          <p:cNvSpPr/>
          <p:nvPr/>
        </p:nvSpPr>
        <p:spPr>
          <a:xfrm>
            <a:off x="251790" y="2459504"/>
            <a:ext cx="4757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fusion</a:t>
            </a:r>
            <a:r>
              <a:rPr lang="en-BE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B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sz="2400"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</a:t>
            </a:r>
            <a:endParaRPr lang="en-B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endParaRPr lang="en-B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62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8697</TotalTime>
  <Words>1529</Words>
  <Application>Microsoft Macintosh PowerPoint</Application>
  <PresentationFormat>Widescreen</PresentationFormat>
  <Paragraphs>218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 Elderly Assistance and Monitoring Using a Robotic Platform</vt:lpstr>
      <vt:lpstr>Introduction</vt:lpstr>
      <vt:lpstr>Solution</vt:lpstr>
      <vt:lpstr>Human Activity Recognition</vt:lpstr>
      <vt:lpstr>Fusion Mechanisms</vt:lpstr>
      <vt:lpstr>Fusion Mechanisms</vt:lpstr>
      <vt:lpstr>Fusion Mechanisms</vt:lpstr>
      <vt:lpstr>Fusion Mechanisms</vt:lpstr>
      <vt:lpstr>Human Activity Recognition</vt:lpstr>
      <vt:lpstr>Human Activity Recognition</vt:lpstr>
      <vt:lpstr>Time Fusioning</vt:lpstr>
      <vt:lpstr>Channel Fusioning</vt:lpstr>
      <vt:lpstr>Automated Machine Learning</vt:lpstr>
      <vt:lpstr>Context Fusioning</vt:lpstr>
      <vt:lpstr>Datasets</vt:lpstr>
      <vt:lpstr>PowerPoint Presentation</vt:lpstr>
      <vt:lpstr>PowerPoint Presentation</vt:lpstr>
      <vt:lpstr>Correct classifications</vt:lpstr>
      <vt:lpstr>Difficult classifications</vt:lpstr>
      <vt:lpstr>Evaluation</vt:lpstr>
      <vt:lpstr>Evaluation</vt:lpstr>
      <vt:lpstr>PowerPoint Presentation</vt:lpstr>
      <vt:lpstr>Testing with robotic platforms</vt:lpstr>
      <vt:lpstr>Activity Recognition</vt:lpstr>
      <vt:lpstr>Object Detection</vt:lpstr>
      <vt:lpstr>Object Detection</vt:lpstr>
      <vt:lpstr>Object Detection</vt:lpstr>
      <vt:lpstr>Object Detection</vt:lpstr>
      <vt:lpstr>Object Detection</vt:lpstr>
      <vt:lpstr>Abnormal Object Detection</vt:lpstr>
      <vt:lpstr>Abnormal Object Detection</vt:lpstr>
      <vt:lpstr>Abnormal Object Detection</vt:lpstr>
      <vt:lpstr>Abnormal Object Detection</vt:lpstr>
      <vt:lpstr>Abnormal Object Detection- Qualitative Results</vt:lpstr>
      <vt:lpstr>Abnormal Object Detection- Qualitative Results</vt:lpstr>
      <vt:lpstr>Gesture Recognition</vt:lpstr>
      <vt:lpstr>Gesture Recognition</vt:lpstr>
      <vt:lpstr>Gesture Recognition</vt:lpstr>
      <vt:lpstr>Gesture Recognition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Activity Recognition - Importance</dc:title>
  <dc:creator>Irina Mocanu</dc:creator>
  <cp:lastModifiedBy>Irina Georgiana Mocanu (23776)</cp:lastModifiedBy>
  <cp:revision>347</cp:revision>
  <dcterms:created xsi:type="dcterms:W3CDTF">2020-11-04T06:54:48Z</dcterms:created>
  <dcterms:modified xsi:type="dcterms:W3CDTF">2022-03-23T05:22:57Z</dcterms:modified>
</cp:coreProperties>
</file>