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323" r:id="rId2"/>
    <p:sldId id="260" r:id="rId3"/>
    <p:sldId id="563" r:id="rId4"/>
    <p:sldId id="564" r:id="rId5"/>
    <p:sldId id="567" r:id="rId6"/>
    <p:sldId id="568" r:id="rId7"/>
    <p:sldId id="569" r:id="rId8"/>
    <p:sldId id="570" r:id="rId9"/>
    <p:sldId id="549" r:id="rId10"/>
    <p:sldId id="550" r:id="rId11"/>
    <p:sldId id="551" r:id="rId12"/>
    <p:sldId id="552" r:id="rId13"/>
    <p:sldId id="553" r:id="rId14"/>
    <p:sldId id="554" r:id="rId15"/>
    <p:sldId id="555" r:id="rId16"/>
    <p:sldId id="556" r:id="rId17"/>
    <p:sldId id="557" r:id="rId18"/>
    <p:sldId id="558" r:id="rId19"/>
    <p:sldId id="559" r:id="rId20"/>
    <p:sldId id="560" r:id="rId21"/>
    <p:sldId id="561" r:id="rId22"/>
    <p:sldId id="562" r:id="rId23"/>
    <p:sldId id="571" r:id="rId24"/>
    <p:sldId id="565" r:id="rId25"/>
    <p:sldId id="566"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s Picker" initials="JP" lastIdx="11" clrIdx="0">
    <p:extLst>
      <p:ext uri="{19B8F6BF-5375-455C-9EA6-DF929625EA0E}">
        <p15:presenceInfo xmlns:p15="http://schemas.microsoft.com/office/powerpoint/2012/main" userId="Jonas Picker" providerId="None"/>
      </p:ext>
    </p:extLst>
  </p:cmAuthor>
  <p:cmAuthor id="2" name="Armin Gerl" initials="AG" lastIdx="11" clrIdx="1">
    <p:extLst>
      <p:ext uri="{19B8F6BF-5375-455C-9EA6-DF929625EA0E}">
        <p15:presenceInfo xmlns:p15="http://schemas.microsoft.com/office/powerpoint/2012/main" userId="c729470ca894a6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5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0560A-1123-42C4-9EFF-D041D8090813}" type="datetimeFigureOut">
              <a:rPr lang="en-US" smtClean="0"/>
              <a:t>11/16/2021</a:t>
            </a:fld>
            <a:endParaRPr lang="en-US"/>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2EBD1-7A0C-4D49-BD86-E0980DDAF4CB}" type="slidenum">
              <a:rPr lang="en-US" smtClean="0"/>
              <a:t>‹#›</a:t>
            </a:fld>
            <a:endParaRPr lang="en-US"/>
          </a:p>
        </p:txBody>
      </p:sp>
    </p:spTree>
    <p:extLst>
      <p:ext uri="{BB962C8B-B14F-4D97-AF65-F5344CB8AC3E}">
        <p14:creationId xmlns:p14="http://schemas.microsoft.com/office/powerpoint/2010/main" val="1225227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69B4A-1557-49BE-B305-CB660B32233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67069D86-D4F3-4511-90E5-CDBF9CF43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B50A62A0-81E2-4DE1-BF51-635D009B20B9}"/>
              </a:ext>
            </a:extLst>
          </p:cNvPr>
          <p:cNvSpPr>
            <a:spLocks noGrp="1"/>
          </p:cNvSpPr>
          <p:nvPr>
            <p:ph type="dt" sz="half" idx="10"/>
          </p:nvPr>
        </p:nvSpPr>
        <p:spPr/>
        <p:txBody>
          <a:bodyPr/>
          <a:lstStyle/>
          <a:p>
            <a:r>
              <a:rPr lang="de-DE" smtClean="0"/>
              <a:t>17.11.2021</a:t>
            </a:r>
            <a:endParaRPr lang="de-DE"/>
          </a:p>
        </p:txBody>
      </p:sp>
      <p:sp>
        <p:nvSpPr>
          <p:cNvPr id="6" name="Foliennummernplatzhalter 5">
            <a:extLst>
              <a:ext uri="{FF2B5EF4-FFF2-40B4-BE49-F238E27FC236}">
                <a16:creationId xmlns:a16="http://schemas.microsoft.com/office/drawing/2014/main" id="{8207ACE1-CDB4-4CF1-87FF-8F56E88ACFF5}"/>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219836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B4A10B-2691-4DFF-8C1B-AB22E22EC62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BB519472-4C16-4DFE-985C-6485253CA80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B912E4A-E981-4C87-AED6-47B7E7EDC8FB}"/>
              </a:ext>
            </a:extLst>
          </p:cNvPr>
          <p:cNvSpPr>
            <a:spLocks noGrp="1"/>
          </p:cNvSpPr>
          <p:nvPr>
            <p:ph type="dt" sz="half" idx="10"/>
          </p:nvPr>
        </p:nvSpPr>
        <p:spPr/>
        <p:txBody>
          <a:bodyPr/>
          <a:lstStyle/>
          <a:p>
            <a:r>
              <a:rPr lang="de-DE" smtClean="0"/>
              <a:t>17.11.2021</a:t>
            </a:r>
            <a:endParaRPr lang="de-DE"/>
          </a:p>
        </p:txBody>
      </p:sp>
      <p:sp>
        <p:nvSpPr>
          <p:cNvPr id="6" name="Foliennummernplatzhalter 5">
            <a:extLst>
              <a:ext uri="{FF2B5EF4-FFF2-40B4-BE49-F238E27FC236}">
                <a16:creationId xmlns:a16="http://schemas.microsoft.com/office/drawing/2014/main" id="{436D25D3-F52D-4D94-8EDC-040B75A13DB8}"/>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136500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2EB3992-423D-44CE-BD43-6FA0A7F6900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856ADF5-AE40-4D7B-8D24-29ECE307C38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0B96B36-B0FB-47E0-801E-9DF478A57371}"/>
              </a:ext>
            </a:extLst>
          </p:cNvPr>
          <p:cNvSpPr>
            <a:spLocks noGrp="1"/>
          </p:cNvSpPr>
          <p:nvPr>
            <p:ph type="dt" sz="half" idx="10"/>
          </p:nvPr>
        </p:nvSpPr>
        <p:spPr/>
        <p:txBody>
          <a:bodyPr/>
          <a:lstStyle/>
          <a:p>
            <a:r>
              <a:rPr lang="de-DE" smtClean="0"/>
              <a:t>17.11.2021</a:t>
            </a:r>
            <a:endParaRPr lang="de-DE"/>
          </a:p>
        </p:txBody>
      </p:sp>
      <p:sp>
        <p:nvSpPr>
          <p:cNvPr id="6" name="Foliennummernplatzhalter 5">
            <a:extLst>
              <a:ext uri="{FF2B5EF4-FFF2-40B4-BE49-F238E27FC236}">
                <a16:creationId xmlns:a16="http://schemas.microsoft.com/office/drawing/2014/main" id="{FA4C4A8C-0CBE-40C5-A359-14C78D5A5A65}"/>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402799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89C921-A3A9-473B-9A6E-DBA6BEA5120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76ACBB5-A759-4529-A8E9-82430B7CD409}"/>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3FE5B1-CA09-4F2D-958C-5AF6FBF55A88}"/>
              </a:ext>
            </a:extLst>
          </p:cNvPr>
          <p:cNvSpPr>
            <a:spLocks noGrp="1"/>
          </p:cNvSpPr>
          <p:nvPr>
            <p:ph type="dt" sz="half" idx="10"/>
          </p:nvPr>
        </p:nvSpPr>
        <p:spPr/>
        <p:txBody>
          <a:bodyPr/>
          <a:lstStyle/>
          <a:p>
            <a:r>
              <a:rPr lang="de-DE" smtClean="0"/>
              <a:t>17.11.2021</a:t>
            </a:r>
            <a:endParaRPr lang="de-DE"/>
          </a:p>
        </p:txBody>
      </p:sp>
      <p:sp>
        <p:nvSpPr>
          <p:cNvPr id="6" name="Foliennummernplatzhalter 5">
            <a:extLst>
              <a:ext uri="{FF2B5EF4-FFF2-40B4-BE49-F238E27FC236}">
                <a16:creationId xmlns:a16="http://schemas.microsoft.com/office/drawing/2014/main" id="{E3B068E0-EF32-4048-AF59-47BD371AE034}"/>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2314534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F0E59-D706-4605-96D2-C61E93EDC57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23BFAE2A-D12A-4D9B-A18E-0A7C4DAAD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AEAD406-75C3-45F4-A743-4DB8EAFA3411}"/>
              </a:ext>
            </a:extLst>
          </p:cNvPr>
          <p:cNvSpPr>
            <a:spLocks noGrp="1"/>
          </p:cNvSpPr>
          <p:nvPr>
            <p:ph type="dt" sz="half" idx="10"/>
          </p:nvPr>
        </p:nvSpPr>
        <p:spPr/>
        <p:txBody>
          <a:bodyPr/>
          <a:lstStyle/>
          <a:p>
            <a:r>
              <a:rPr lang="de-DE" smtClean="0"/>
              <a:t>17.11.2021</a:t>
            </a:r>
            <a:endParaRPr lang="de-DE"/>
          </a:p>
        </p:txBody>
      </p:sp>
      <p:sp>
        <p:nvSpPr>
          <p:cNvPr id="6" name="Foliennummernplatzhalter 5">
            <a:extLst>
              <a:ext uri="{FF2B5EF4-FFF2-40B4-BE49-F238E27FC236}">
                <a16:creationId xmlns:a16="http://schemas.microsoft.com/office/drawing/2014/main" id="{66741F42-66C2-4BCA-A1A9-461B65410CCC}"/>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3544469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FFDE7E-76F1-4EB8-B653-F2077CC2202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9570995-B8A9-4B6C-8FF5-8676049ACF8D}"/>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7CAA68-6F97-4198-ACC8-87C1906527D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36F5917D-65F0-4A59-9F33-284B4A6C818C}"/>
              </a:ext>
            </a:extLst>
          </p:cNvPr>
          <p:cNvSpPr>
            <a:spLocks noGrp="1"/>
          </p:cNvSpPr>
          <p:nvPr>
            <p:ph type="dt" sz="half" idx="10"/>
          </p:nvPr>
        </p:nvSpPr>
        <p:spPr/>
        <p:txBody>
          <a:bodyPr/>
          <a:lstStyle/>
          <a:p>
            <a:r>
              <a:rPr lang="de-DE" smtClean="0"/>
              <a:t>17.11.2021</a:t>
            </a:r>
            <a:endParaRPr lang="de-DE"/>
          </a:p>
        </p:txBody>
      </p:sp>
      <p:sp>
        <p:nvSpPr>
          <p:cNvPr id="7" name="Foliennummernplatzhalter 6">
            <a:extLst>
              <a:ext uri="{FF2B5EF4-FFF2-40B4-BE49-F238E27FC236}">
                <a16:creationId xmlns:a16="http://schemas.microsoft.com/office/drawing/2014/main" id="{2A368F1C-4563-4870-95FA-EB573F654889}"/>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372610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053DA-A145-497A-B76B-7816BD4EA9C9}"/>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6873FF2-319C-475B-87D8-0FE25331E7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67F37635-DD43-43FB-B2F1-93FF0650577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1B07FA6-28FC-45BB-AFCF-8787C73B8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DE0E777-781E-4E03-AE87-C1D6B02BC31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6CEF7CB-F6DB-429A-8461-3CB0A492AAD5}"/>
              </a:ext>
            </a:extLst>
          </p:cNvPr>
          <p:cNvSpPr>
            <a:spLocks noGrp="1"/>
          </p:cNvSpPr>
          <p:nvPr>
            <p:ph type="dt" sz="half" idx="10"/>
          </p:nvPr>
        </p:nvSpPr>
        <p:spPr/>
        <p:txBody>
          <a:bodyPr/>
          <a:lstStyle/>
          <a:p>
            <a:r>
              <a:rPr lang="de-DE" smtClean="0"/>
              <a:t>17.11.2021</a:t>
            </a:r>
            <a:endParaRPr lang="de-DE"/>
          </a:p>
        </p:txBody>
      </p:sp>
      <p:sp>
        <p:nvSpPr>
          <p:cNvPr id="9" name="Foliennummernplatzhalter 8">
            <a:extLst>
              <a:ext uri="{FF2B5EF4-FFF2-40B4-BE49-F238E27FC236}">
                <a16:creationId xmlns:a16="http://schemas.microsoft.com/office/drawing/2014/main" id="{7E6C175C-2213-4050-B68B-869176BEF1CD}"/>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71087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801372-A589-4B3C-80E5-AF470FF3A051}"/>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3019C20-B5FA-4F9B-996C-A22F9F4FEE22}"/>
              </a:ext>
            </a:extLst>
          </p:cNvPr>
          <p:cNvSpPr>
            <a:spLocks noGrp="1"/>
          </p:cNvSpPr>
          <p:nvPr>
            <p:ph type="dt" sz="half" idx="10"/>
          </p:nvPr>
        </p:nvSpPr>
        <p:spPr/>
        <p:txBody>
          <a:bodyPr/>
          <a:lstStyle/>
          <a:p>
            <a:r>
              <a:rPr lang="de-DE" smtClean="0"/>
              <a:t>17.11.2021</a:t>
            </a:r>
            <a:endParaRPr lang="de-DE"/>
          </a:p>
        </p:txBody>
      </p:sp>
      <p:sp>
        <p:nvSpPr>
          <p:cNvPr id="5" name="Foliennummernplatzhalter 4">
            <a:extLst>
              <a:ext uri="{FF2B5EF4-FFF2-40B4-BE49-F238E27FC236}">
                <a16:creationId xmlns:a16="http://schemas.microsoft.com/office/drawing/2014/main" id="{6078367F-E731-49CE-9E97-2CEB883DC909}"/>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321879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108745A-B8EA-4BEA-9A12-C436272DEBD8}"/>
              </a:ext>
            </a:extLst>
          </p:cNvPr>
          <p:cNvSpPr>
            <a:spLocks noGrp="1"/>
          </p:cNvSpPr>
          <p:nvPr>
            <p:ph type="dt" sz="half" idx="10"/>
          </p:nvPr>
        </p:nvSpPr>
        <p:spPr/>
        <p:txBody>
          <a:bodyPr/>
          <a:lstStyle/>
          <a:p>
            <a:r>
              <a:rPr lang="de-DE" smtClean="0"/>
              <a:t>17.11.2021</a:t>
            </a:r>
            <a:endParaRPr lang="de-DE"/>
          </a:p>
        </p:txBody>
      </p:sp>
      <p:sp>
        <p:nvSpPr>
          <p:cNvPr id="4" name="Foliennummernplatzhalter 3">
            <a:extLst>
              <a:ext uri="{FF2B5EF4-FFF2-40B4-BE49-F238E27FC236}">
                <a16:creationId xmlns:a16="http://schemas.microsoft.com/office/drawing/2014/main" id="{B31C37A2-0F75-42B2-B95F-788006E04D00}"/>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202167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F88A1C-C52D-402F-B0E2-942D922D4A7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AC563234-46CD-4D80-B01E-A6A562231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5FACA10-5EC5-4E27-A2A7-BE48082BB7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79203B0-B726-4398-81C6-F876EAA07DDC}"/>
              </a:ext>
            </a:extLst>
          </p:cNvPr>
          <p:cNvSpPr>
            <a:spLocks noGrp="1"/>
          </p:cNvSpPr>
          <p:nvPr>
            <p:ph type="dt" sz="half" idx="10"/>
          </p:nvPr>
        </p:nvSpPr>
        <p:spPr/>
        <p:txBody>
          <a:bodyPr/>
          <a:lstStyle/>
          <a:p>
            <a:r>
              <a:rPr lang="de-DE" smtClean="0"/>
              <a:t>17.11.2021</a:t>
            </a:r>
            <a:endParaRPr lang="de-DE"/>
          </a:p>
        </p:txBody>
      </p:sp>
      <p:sp>
        <p:nvSpPr>
          <p:cNvPr id="7" name="Foliennummernplatzhalter 6">
            <a:extLst>
              <a:ext uri="{FF2B5EF4-FFF2-40B4-BE49-F238E27FC236}">
                <a16:creationId xmlns:a16="http://schemas.microsoft.com/office/drawing/2014/main" id="{7DEF3E52-1280-4890-8590-21C18EE2CCBD}"/>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156677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51F92C-49B0-4ED4-A1F3-22261CE456A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43B14F5-6F53-4B37-981E-3E3DD8BC04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F7C0002E-1FBF-4583-AA2E-3B4BEAB21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0009A7A-B746-4155-98A2-2CA154316407}"/>
              </a:ext>
            </a:extLst>
          </p:cNvPr>
          <p:cNvSpPr>
            <a:spLocks noGrp="1"/>
          </p:cNvSpPr>
          <p:nvPr>
            <p:ph type="dt" sz="half" idx="10"/>
          </p:nvPr>
        </p:nvSpPr>
        <p:spPr/>
        <p:txBody>
          <a:bodyPr/>
          <a:lstStyle/>
          <a:p>
            <a:r>
              <a:rPr lang="de-DE" smtClean="0"/>
              <a:t>17.11.2021</a:t>
            </a:r>
            <a:endParaRPr lang="de-DE"/>
          </a:p>
        </p:txBody>
      </p:sp>
      <p:sp>
        <p:nvSpPr>
          <p:cNvPr id="7" name="Foliennummernplatzhalter 6">
            <a:extLst>
              <a:ext uri="{FF2B5EF4-FFF2-40B4-BE49-F238E27FC236}">
                <a16:creationId xmlns:a16="http://schemas.microsoft.com/office/drawing/2014/main" id="{020D0263-EB46-4CC3-B47B-25A1E6B7324C}"/>
              </a:ext>
            </a:extLst>
          </p:cNvPr>
          <p:cNvSpPr>
            <a:spLocks noGrp="1"/>
          </p:cNvSpPr>
          <p:nvPr>
            <p:ph type="sldNum" sz="quarter" idx="12"/>
          </p:nvPr>
        </p:nvSpPr>
        <p:spPr/>
        <p:txBody>
          <a:bodyPr/>
          <a:lstStyle/>
          <a:p>
            <a:fld id="{ABD0C5E5-4260-49A6-B2BB-1687571CACF0}" type="slidenum">
              <a:rPr lang="de-DE" smtClean="0"/>
              <a:t>‹#›</a:t>
            </a:fld>
            <a:endParaRPr lang="de-DE"/>
          </a:p>
        </p:txBody>
      </p:sp>
    </p:spTree>
    <p:extLst>
      <p:ext uri="{BB962C8B-B14F-4D97-AF65-F5344CB8AC3E}">
        <p14:creationId xmlns:p14="http://schemas.microsoft.com/office/powerpoint/2010/main" val="1980036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1A940B8-06F5-40E8-AA5B-FBCEB18D3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A8604B8-C554-4C21-BE30-F8DADC40C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E464A532-335F-41CA-A786-5C067CF80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17.11.2021</a:t>
            </a:r>
            <a:endParaRPr lang="de-DE" dirty="0"/>
          </a:p>
        </p:txBody>
      </p:sp>
      <p:sp>
        <p:nvSpPr>
          <p:cNvPr id="6" name="Foliennummernplatzhalter 5">
            <a:extLst>
              <a:ext uri="{FF2B5EF4-FFF2-40B4-BE49-F238E27FC236}">
                <a16:creationId xmlns:a16="http://schemas.microsoft.com/office/drawing/2014/main" id="{C4744F3B-0D56-46F8-BB1D-FEB82B856C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0C5E5-4260-49A6-B2BB-1687571CACF0}" type="slidenum">
              <a:rPr lang="de-DE" smtClean="0"/>
              <a:pPr/>
              <a:t>‹#›</a:t>
            </a:fld>
            <a:endParaRPr lang="de-DE" dirty="0"/>
          </a:p>
        </p:txBody>
      </p:sp>
      <p:sp>
        <p:nvSpPr>
          <p:cNvPr id="8" name="Textplatzhalter 10"/>
          <p:cNvSpPr txBox="1">
            <a:spLocks/>
          </p:cNvSpPr>
          <p:nvPr userDrawn="1"/>
        </p:nvSpPr>
        <p:spPr>
          <a:xfrm>
            <a:off x="4225018" y="6320404"/>
            <a:ext cx="3741963" cy="40107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lang="en-GB" sz="1400" kern="1200" dirty="0">
                <a:solidFill>
                  <a:schemeClr val="tx1">
                    <a:tint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dirty="0" smtClean="0">
                <a:solidFill>
                  <a:schemeClr val="tx1"/>
                </a:solidFill>
              </a:rPr>
              <a:t>Alexa are you a friend or spy?</a:t>
            </a:r>
          </a:p>
        </p:txBody>
      </p:sp>
    </p:spTree>
    <p:extLst>
      <p:ext uri="{BB962C8B-B14F-4D97-AF65-F5344CB8AC3E}">
        <p14:creationId xmlns:p14="http://schemas.microsoft.com/office/powerpoint/2010/main" val="2880229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158C7583-8567-4102-9610-3AD0D1B4F560}"/>
              </a:ext>
            </a:extLst>
          </p:cNvPr>
          <p:cNvPicPr>
            <a:picLocks noChangeAspect="1"/>
          </p:cNvPicPr>
          <p:nvPr/>
        </p:nvPicPr>
        <p:blipFill rotWithShape="1">
          <a:blip r:embed="rId2"/>
          <a:srcRect l="1521" r="1" b="1"/>
          <a:stretch/>
        </p:blipFill>
        <p:spPr>
          <a:xfrm>
            <a:off x="20" y="-1"/>
            <a:ext cx="12191980" cy="4394997"/>
          </a:xfrm>
          <a:prstGeom prst="rect">
            <a:avLst/>
          </a:prstGeom>
        </p:spPr>
      </p:pic>
      <p:sp>
        <p:nvSpPr>
          <p:cNvPr id="41" name="Freeform: Shape 40">
            <a:extLst>
              <a:ext uri="{FF2B5EF4-FFF2-40B4-BE49-F238E27FC236}">
                <a16:creationId xmlns:a16="http://schemas.microsoft.com/office/drawing/2014/main" id="{303CC970-4826-4CED-8063-0FB6766354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286518" y="4564049"/>
            <a:ext cx="3905483"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14490D63-3365-45CC-AC50-705C1B76815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564049"/>
            <a:ext cx="9110805"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Untertitel 2">
            <a:extLst>
              <a:ext uri="{FF2B5EF4-FFF2-40B4-BE49-F238E27FC236}">
                <a16:creationId xmlns:a16="http://schemas.microsoft.com/office/drawing/2014/main" id="{2FD4173F-4C98-41DA-A540-BCE9D38F2461}"/>
              </a:ext>
            </a:extLst>
          </p:cNvPr>
          <p:cNvSpPr>
            <a:spLocks noGrp="1"/>
          </p:cNvSpPr>
          <p:nvPr>
            <p:ph type="subTitle" idx="1"/>
          </p:nvPr>
        </p:nvSpPr>
        <p:spPr>
          <a:xfrm>
            <a:off x="651842" y="5138981"/>
            <a:ext cx="7437799" cy="1187173"/>
          </a:xfrm>
        </p:spPr>
        <p:txBody>
          <a:bodyPr>
            <a:noAutofit/>
          </a:bodyPr>
          <a:lstStyle/>
          <a:p>
            <a:r>
              <a:rPr lang="en-US" sz="3000" dirty="0" smtClean="0">
                <a:solidFill>
                  <a:srgbClr val="FFFFFF"/>
                </a:solidFill>
              </a:rPr>
              <a:t>Alexa </a:t>
            </a:r>
            <a:r>
              <a:rPr lang="en-US" sz="3000" dirty="0">
                <a:solidFill>
                  <a:srgbClr val="FFFFFF"/>
                </a:solidFill>
              </a:rPr>
              <a:t>are you a friend or </a:t>
            </a:r>
            <a:r>
              <a:rPr lang="en-US" sz="3000" dirty="0" smtClean="0">
                <a:solidFill>
                  <a:srgbClr val="FFFFFF"/>
                </a:solidFill>
              </a:rPr>
              <a:t>spy?</a:t>
            </a:r>
          </a:p>
          <a:p>
            <a:r>
              <a:rPr lang="en-US" sz="3000" dirty="0" smtClean="0">
                <a:solidFill>
                  <a:srgbClr val="FFFFFF"/>
                </a:solidFill>
              </a:rPr>
              <a:t> </a:t>
            </a:r>
            <a:r>
              <a:rPr lang="en-US" sz="3000" dirty="0">
                <a:solidFill>
                  <a:srgbClr val="FFFFFF"/>
                </a:solidFill>
              </a:rPr>
              <a:t>Transparency and Privacy at Home.</a:t>
            </a:r>
          </a:p>
        </p:txBody>
      </p:sp>
      <p:sp>
        <p:nvSpPr>
          <p:cNvPr id="6" name="Fußzeilenplatzhalter 4">
            <a:extLst>
              <a:ext uri="{FF2B5EF4-FFF2-40B4-BE49-F238E27FC236}">
                <a16:creationId xmlns:a16="http://schemas.microsoft.com/office/drawing/2014/main" id="{E2D67BEE-E805-4BDB-84AF-5491641028F8}"/>
              </a:ext>
            </a:extLst>
          </p:cNvPr>
          <p:cNvSpPr>
            <a:spLocks noGrp="1"/>
          </p:cNvSpPr>
          <p:nvPr/>
        </p:nvSpPr>
        <p:spPr>
          <a:xfrm>
            <a:off x="8377881" y="4736252"/>
            <a:ext cx="3814119" cy="1123604"/>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spcAft>
                <a:spcPts val="600"/>
              </a:spcAft>
              <a:defRPr/>
            </a:pPr>
            <a:r>
              <a:rPr lang="en-US" sz="2000" kern="1200" dirty="0" smtClean="0">
                <a:solidFill>
                  <a:schemeClr val="tx1">
                    <a:alpha val="80000"/>
                  </a:schemeClr>
                </a:solidFill>
                <a:latin typeface="Calibri" panose="020F0502020204030204"/>
                <a:ea typeface="+mn-ea"/>
                <a:cs typeface="+mn-cs"/>
              </a:rPr>
              <a:t>FIT Europe Seminar</a:t>
            </a:r>
          </a:p>
          <a:p>
            <a:pPr algn="r">
              <a:lnSpc>
                <a:spcPct val="90000"/>
              </a:lnSpc>
              <a:spcAft>
                <a:spcPts val="600"/>
              </a:spcAft>
              <a:defRPr/>
            </a:pPr>
            <a:r>
              <a:rPr lang="en-US" sz="2000" dirty="0" smtClean="0">
                <a:solidFill>
                  <a:schemeClr val="tx1">
                    <a:alpha val="80000"/>
                  </a:schemeClr>
                </a:solidFill>
                <a:latin typeface="Calibri" panose="020F0502020204030204"/>
              </a:rPr>
              <a:t>17.11.2021</a:t>
            </a:r>
            <a:endParaRPr lang="en-US" sz="2000" kern="1200" dirty="0" smtClean="0">
              <a:solidFill>
                <a:schemeClr val="tx1">
                  <a:alpha val="80000"/>
                </a:schemeClr>
              </a:solidFill>
              <a:latin typeface="Calibri" panose="020F0502020204030204"/>
              <a:ea typeface="+mn-ea"/>
              <a:cs typeface="+mn-cs"/>
            </a:endParaRPr>
          </a:p>
          <a:p>
            <a:pPr algn="r">
              <a:lnSpc>
                <a:spcPct val="90000"/>
              </a:lnSpc>
              <a:spcAft>
                <a:spcPts val="600"/>
              </a:spcAft>
              <a:defRPr/>
            </a:pPr>
            <a:r>
              <a:rPr lang="en-US" sz="2000" kern="1200" dirty="0" smtClean="0">
                <a:solidFill>
                  <a:schemeClr val="tx1">
                    <a:alpha val="80000"/>
                  </a:schemeClr>
                </a:solidFill>
                <a:latin typeface="Calibri" panose="020F0502020204030204"/>
                <a:ea typeface="+mn-ea"/>
                <a:cs typeface="+mn-cs"/>
              </a:rPr>
              <a:t>Dr. Armin </a:t>
            </a:r>
            <a:r>
              <a:rPr lang="en-US" sz="2000" kern="1200" dirty="0" err="1" smtClean="0">
                <a:solidFill>
                  <a:schemeClr val="tx1">
                    <a:alpha val="80000"/>
                  </a:schemeClr>
                </a:solidFill>
                <a:latin typeface="Calibri" panose="020F0502020204030204"/>
                <a:ea typeface="+mn-ea"/>
                <a:cs typeface="+mn-cs"/>
              </a:rPr>
              <a:t>Gerl</a:t>
            </a:r>
            <a:endParaRPr lang="en-US" sz="2000" kern="1200" dirty="0">
              <a:solidFill>
                <a:schemeClr val="tx1">
                  <a:alpha val="80000"/>
                </a:schemeClr>
              </a:solidFill>
              <a:latin typeface="Calibri" panose="020F0502020204030204"/>
              <a:ea typeface="+mn-ea"/>
              <a:cs typeface="+mn-cs"/>
            </a:endParaRPr>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b="49076"/>
          <a:stretch/>
        </p:blipFill>
        <p:spPr>
          <a:xfrm>
            <a:off x="10" y="0"/>
            <a:ext cx="12192000" cy="4391025"/>
          </a:xfrm>
          <a:prstGeom prst="rect">
            <a:avLst/>
          </a:prstGeom>
        </p:spPr>
      </p:pic>
    </p:spTree>
    <p:extLst>
      <p:ext uri="{BB962C8B-B14F-4D97-AF65-F5344CB8AC3E}">
        <p14:creationId xmlns:p14="http://schemas.microsoft.com/office/powerpoint/2010/main" val="1063134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a:t>Perceptions of Data Collection &amp; Use</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534154" y="1376127"/>
            <a:ext cx="11009014" cy="1823821"/>
          </a:xfrm>
        </p:spPr>
        <p:txBody>
          <a:bodyPr>
            <a:noAutofit/>
          </a:bodyPr>
          <a:lstStyle/>
          <a:p>
            <a:pPr marL="0" indent="0">
              <a:buNone/>
            </a:pPr>
            <a:r>
              <a:rPr lang="en-US" sz="2400" dirty="0" smtClean="0"/>
              <a:t>Perception of </a:t>
            </a:r>
            <a:r>
              <a:rPr lang="en-US" sz="2400" b="1" dirty="0" smtClean="0"/>
              <a:t>“Data Collection”</a:t>
            </a:r>
          </a:p>
          <a:p>
            <a:r>
              <a:rPr lang="en-US" sz="2400" dirty="0" smtClean="0"/>
              <a:t>Most had a decent understanding of the type of data being collected by their smart home devices</a:t>
            </a:r>
          </a:p>
          <a:p>
            <a:r>
              <a:rPr lang="en-US" sz="2400" dirty="0" smtClean="0"/>
              <a:t>However</a:t>
            </a:r>
            <a:r>
              <a:rPr lang="en-US" sz="2400" dirty="0"/>
              <a:t>, a few only talked in general </a:t>
            </a:r>
            <a:r>
              <a:rPr lang="en-US" sz="2400" dirty="0" smtClean="0"/>
              <a:t>terms, e.g. </a:t>
            </a:r>
          </a:p>
          <a:p>
            <a:endParaRPr lang="en-US" sz="2400"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10</a:t>
            </a:fld>
            <a:endParaRPr lang="de-DE"/>
          </a:p>
        </p:txBody>
      </p:sp>
      <p:sp>
        <p:nvSpPr>
          <p:cNvPr id="6" name="Rectangle 5"/>
          <p:cNvSpPr/>
          <p:nvPr/>
        </p:nvSpPr>
        <p:spPr>
          <a:xfrm>
            <a:off x="2857500" y="3698593"/>
            <a:ext cx="6477000" cy="830997"/>
          </a:xfrm>
          <a:prstGeom prst="rect">
            <a:avLst/>
          </a:prstGeom>
          <a:ln w="38100">
            <a:solidFill>
              <a:srgbClr val="FFC000"/>
            </a:solidFill>
          </a:ln>
        </p:spPr>
        <p:txBody>
          <a:bodyPr wrap="square">
            <a:spAutoFit/>
          </a:bodyPr>
          <a:lstStyle/>
          <a:p>
            <a:pPr algn="ctr"/>
            <a:r>
              <a:rPr lang="en-US" sz="2400" dirty="0"/>
              <a:t>“everything it sees, everything it hears, everything you input into it, all the data you provide”</a:t>
            </a:r>
          </a:p>
        </p:txBody>
      </p:sp>
    </p:spTree>
    <p:extLst>
      <p:ext uri="{BB962C8B-B14F-4D97-AF65-F5344CB8AC3E}">
        <p14:creationId xmlns:p14="http://schemas.microsoft.com/office/powerpoint/2010/main" val="1474656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a:t>Perceptions of Data Collection &amp; Use</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534154" y="1376127"/>
            <a:ext cx="11009014" cy="2233567"/>
          </a:xfrm>
        </p:spPr>
        <p:txBody>
          <a:bodyPr>
            <a:noAutofit/>
          </a:bodyPr>
          <a:lstStyle/>
          <a:p>
            <a:pPr marL="0" indent="0">
              <a:buNone/>
            </a:pPr>
            <a:r>
              <a:rPr lang="en-US" sz="2400" dirty="0" smtClean="0"/>
              <a:t>Perception of </a:t>
            </a:r>
            <a:r>
              <a:rPr lang="en-US" sz="2400" b="1" dirty="0" smtClean="0"/>
              <a:t>“Destination of Data”</a:t>
            </a:r>
          </a:p>
          <a:p>
            <a:r>
              <a:rPr lang="en-US" sz="2400" dirty="0" smtClean="0"/>
              <a:t>Manufacturers</a:t>
            </a:r>
          </a:p>
          <a:p>
            <a:r>
              <a:rPr lang="en-US" sz="2400" dirty="0" smtClean="0"/>
              <a:t>Third Parties</a:t>
            </a:r>
          </a:p>
          <a:p>
            <a:r>
              <a:rPr lang="en-US" sz="2400" dirty="0" smtClean="0"/>
              <a:t>Government</a:t>
            </a:r>
          </a:p>
          <a:p>
            <a:r>
              <a:rPr lang="en-US" sz="2400" dirty="0" smtClean="0"/>
              <a:t>“I don’t know”</a:t>
            </a:r>
          </a:p>
          <a:p>
            <a:endParaRPr lang="en-US" sz="2400"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11</a:t>
            </a:fld>
            <a:endParaRPr lang="de-DE"/>
          </a:p>
        </p:txBody>
      </p:sp>
      <p:sp>
        <p:nvSpPr>
          <p:cNvPr id="6" name="Rectangle 5"/>
          <p:cNvSpPr/>
          <p:nvPr/>
        </p:nvSpPr>
        <p:spPr>
          <a:xfrm>
            <a:off x="2809613" y="4018299"/>
            <a:ext cx="6477000" cy="830997"/>
          </a:xfrm>
          <a:prstGeom prst="rect">
            <a:avLst/>
          </a:prstGeom>
          <a:ln w="38100">
            <a:solidFill>
              <a:srgbClr val="FFC000"/>
            </a:solidFill>
          </a:ln>
        </p:spPr>
        <p:txBody>
          <a:bodyPr wrap="square">
            <a:spAutoFit/>
          </a:bodyPr>
          <a:lstStyle/>
          <a:p>
            <a:pPr algn="ctr"/>
            <a:r>
              <a:rPr lang="en-US" sz="2400" dirty="0" smtClean="0"/>
              <a:t>“I kind of think that it goes nowhere…</a:t>
            </a:r>
          </a:p>
          <a:p>
            <a:pPr algn="ctr"/>
            <a:r>
              <a:rPr lang="en-US" sz="2400" dirty="0" smtClean="0"/>
              <a:t>Who knows?”</a:t>
            </a:r>
            <a:endParaRPr lang="en-US" sz="2400" dirty="0"/>
          </a:p>
        </p:txBody>
      </p:sp>
    </p:spTree>
    <p:extLst>
      <p:ext uri="{BB962C8B-B14F-4D97-AF65-F5344CB8AC3E}">
        <p14:creationId xmlns:p14="http://schemas.microsoft.com/office/powerpoint/2010/main" val="116384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a:t>Perceptions of Data Collection &amp; Use</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534154" y="1376127"/>
            <a:ext cx="11009014" cy="2233567"/>
          </a:xfrm>
        </p:spPr>
        <p:txBody>
          <a:bodyPr>
            <a:noAutofit/>
          </a:bodyPr>
          <a:lstStyle/>
          <a:p>
            <a:pPr marL="0" indent="0">
              <a:buNone/>
            </a:pPr>
            <a:r>
              <a:rPr lang="en-US" sz="2400" dirty="0" smtClean="0"/>
              <a:t>Perception of </a:t>
            </a:r>
            <a:r>
              <a:rPr lang="en-US" sz="2400" b="1" dirty="0" smtClean="0"/>
              <a:t>“Use of Data”</a:t>
            </a:r>
          </a:p>
          <a:p>
            <a:r>
              <a:rPr lang="en-US" sz="2400" dirty="0" smtClean="0"/>
              <a:t>Product improvement</a:t>
            </a:r>
          </a:p>
          <a:p>
            <a:r>
              <a:rPr lang="en-US" sz="2400" dirty="0" smtClean="0"/>
              <a:t>Law enforcement purposes</a:t>
            </a:r>
          </a:p>
          <a:p>
            <a:r>
              <a:rPr lang="en-US" sz="2400" dirty="0" smtClean="0"/>
              <a:t>Targeted ads</a:t>
            </a:r>
          </a:p>
          <a:p>
            <a:endParaRPr lang="en-US" sz="2400"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12</a:t>
            </a:fld>
            <a:endParaRPr lang="de-DE"/>
          </a:p>
        </p:txBody>
      </p:sp>
      <p:sp>
        <p:nvSpPr>
          <p:cNvPr id="6" name="Rectangle 5"/>
          <p:cNvSpPr/>
          <p:nvPr/>
        </p:nvSpPr>
        <p:spPr>
          <a:xfrm>
            <a:off x="2723888" y="3609694"/>
            <a:ext cx="6477000" cy="1569660"/>
          </a:xfrm>
          <a:prstGeom prst="rect">
            <a:avLst/>
          </a:prstGeom>
          <a:ln w="38100">
            <a:solidFill>
              <a:srgbClr val="FFC000"/>
            </a:solidFill>
          </a:ln>
        </p:spPr>
        <p:txBody>
          <a:bodyPr wrap="square">
            <a:spAutoFit/>
          </a:bodyPr>
          <a:lstStyle/>
          <a:p>
            <a:pPr algn="ctr"/>
            <a:r>
              <a:rPr lang="en-US" sz="2400" dirty="0" smtClean="0"/>
              <a:t>“take that information and potentially target emails with advertisements to you, because they know where you live, they might know what type of devices you have in your house”</a:t>
            </a:r>
            <a:endParaRPr lang="en-US" sz="2400" dirty="0"/>
          </a:p>
        </p:txBody>
      </p:sp>
    </p:spTree>
    <p:extLst>
      <p:ext uri="{BB962C8B-B14F-4D97-AF65-F5344CB8AC3E}">
        <p14:creationId xmlns:p14="http://schemas.microsoft.com/office/powerpoint/2010/main" val="810259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a:t>Perceptions of Data Collection &amp; Use</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534154" y="1376127"/>
            <a:ext cx="9086096" cy="2233567"/>
          </a:xfrm>
        </p:spPr>
        <p:txBody>
          <a:bodyPr>
            <a:noAutofit/>
          </a:bodyPr>
          <a:lstStyle/>
          <a:p>
            <a:pPr marL="0" indent="0">
              <a:buNone/>
            </a:pPr>
            <a:r>
              <a:rPr lang="en-US" sz="2400" dirty="0" smtClean="0"/>
              <a:t>Perception of </a:t>
            </a:r>
            <a:r>
              <a:rPr lang="en-US" sz="2400" b="1" dirty="0" smtClean="0"/>
              <a:t>“Data Policies”</a:t>
            </a:r>
          </a:p>
          <a:p>
            <a:r>
              <a:rPr lang="en-US" sz="2400" dirty="0" smtClean="0"/>
              <a:t>Privacy policies and user level agreements are rarely read, vague, difficult to understand</a:t>
            </a:r>
          </a:p>
          <a:p>
            <a:r>
              <a:rPr lang="en-US" sz="2400" dirty="0" smtClean="0"/>
              <a:t>Perception that manufacturers do not act in consumers’ best interests</a:t>
            </a:r>
          </a:p>
          <a:p>
            <a:endParaRPr lang="en-US" sz="2400"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13</a:t>
            </a:fld>
            <a:endParaRPr lang="de-DE"/>
          </a:p>
        </p:txBody>
      </p:sp>
      <p:sp>
        <p:nvSpPr>
          <p:cNvPr id="6" name="Rectangle 5"/>
          <p:cNvSpPr/>
          <p:nvPr/>
        </p:nvSpPr>
        <p:spPr>
          <a:xfrm>
            <a:off x="2590538" y="3738242"/>
            <a:ext cx="6477000" cy="1200329"/>
          </a:xfrm>
          <a:prstGeom prst="rect">
            <a:avLst/>
          </a:prstGeom>
          <a:ln w="38100">
            <a:solidFill>
              <a:srgbClr val="FFC000"/>
            </a:solidFill>
          </a:ln>
        </p:spPr>
        <p:txBody>
          <a:bodyPr wrap="square">
            <a:spAutoFit/>
          </a:bodyPr>
          <a:lstStyle/>
          <a:p>
            <a:pPr algn="ctr"/>
            <a:r>
              <a:rPr lang="en-US" sz="2400" dirty="0" smtClean="0"/>
              <a:t>“I don’t trust the information that’s provided, so I don’t really believe that when they say they’re transparent, that they really are.”</a:t>
            </a:r>
            <a:endParaRPr lang="en-US" sz="2400" dirty="0"/>
          </a:p>
        </p:txBody>
      </p:sp>
    </p:spTree>
    <p:extLst>
      <p:ext uri="{BB962C8B-B14F-4D97-AF65-F5344CB8AC3E}">
        <p14:creationId xmlns:p14="http://schemas.microsoft.com/office/powerpoint/2010/main" val="206592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a:t>Perceptions of Data Collection &amp; Use</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534154" y="1376127"/>
            <a:ext cx="9543296" cy="2233567"/>
          </a:xfrm>
        </p:spPr>
        <p:txBody>
          <a:bodyPr>
            <a:noAutofit/>
          </a:bodyPr>
          <a:lstStyle/>
          <a:p>
            <a:pPr marL="0" indent="0">
              <a:buNone/>
            </a:pPr>
            <a:r>
              <a:rPr lang="en-US" sz="2400" dirty="0" smtClean="0"/>
              <a:t>Perception of </a:t>
            </a:r>
            <a:r>
              <a:rPr lang="en-US" sz="2400" b="1" dirty="0" smtClean="0"/>
              <a:t>“Control of Data”</a:t>
            </a:r>
          </a:p>
          <a:p>
            <a:r>
              <a:rPr lang="en-US" sz="2400" dirty="0" smtClean="0"/>
              <a:t>Almost half didn’t know or didn’t think there was any way to control data</a:t>
            </a:r>
          </a:p>
          <a:p>
            <a:r>
              <a:rPr lang="en-US" sz="2400" dirty="0" smtClean="0"/>
              <a:t>Few mentioned concrete control options</a:t>
            </a:r>
          </a:p>
          <a:p>
            <a:r>
              <a:rPr lang="en-US" sz="2400" dirty="0" smtClean="0"/>
              <a:t>If opt-out is even available, can be burdensome to request</a:t>
            </a:r>
          </a:p>
          <a:p>
            <a:endParaRPr lang="en-US" sz="2400"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14</a:t>
            </a:fld>
            <a:endParaRPr lang="de-DE"/>
          </a:p>
        </p:txBody>
      </p:sp>
      <p:sp>
        <p:nvSpPr>
          <p:cNvPr id="6" name="Rectangle 5"/>
          <p:cNvSpPr/>
          <p:nvPr/>
        </p:nvSpPr>
        <p:spPr>
          <a:xfrm>
            <a:off x="2590538" y="3738242"/>
            <a:ext cx="6477000" cy="1569660"/>
          </a:xfrm>
          <a:prstGeom prst="rect">
            <a:avLst/>
          </a:prstGeom>
          <a:ln w="38100">
            <a:solidFill>
              <a:srgbClr val="FFC000"/>
            </a:solidFill>
          </a:ln>
        </p:spPr>
        <p:txBody>
          <a:bodyPr wrap="square">
            <a:spAutoFit/>
          </a:bodyPr>
          <a:lstStyle/>
          <a:p>
            <a:pPr algn="ctr"/>
            <a:r>
              <a:rPr lang="en-US" sz="2400" dirty="0" smtClean="0"/>
              <a:t>“There’s an opt-out thing that no one’s ever going to do… I saw the address, a mailing address, and I, out of curiosity, was like, “What is this mailing address for?” It was the opt-out.”</a:t>
            </a:r>
            <a:endParaRPr lang="en-US" sz="2400" dirty="0"/>
          </a:p>
        </p:txBody>
      </p:sp>
    </p:spTree>
    <p:extLst>
      <p:ext uri="{BB962C8B-B14F-4D97-AF65-F5344CB8AC3E}">
        <p14:creationId xmlns:p14="http://schemas.microsoft.com/office/powerpoint/2010/main" val="3935287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smtClean="0"/>
              <a:t>Privacy &amp; Security Concerns</a:t>
            </a:r>
            <a:endParaRPr lang="en-US" dirty="0">
              <a:solidFill>
                <a:srgbClr val="0070C0"/>
              </a:solidFill>
            </a:endParaRP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15</a:t>
            </a:fld>
            <a:endParaRPr lang="de-DE"/>
          </a:p>
        </p:txBody>
      </p:sp>
      <p:pic>
        <p:nvPicPr>
          <p:cNvPr id="5" name="Picture 4"/>
          <p:cNvPicPr>
            <a:picLocks noChangeAspect="1"/>
          </p:cNvPicPr>
          <p:nvPr/>
        </p:nvPicPr>
        <p:blipFill>
          <a:blip r:embed="rId2"/>
          <a:stretch>
            <a:fillRect/>
          </a:stretch>
        </p:blipFill>
        <p:spPr>
          <a:xfrm>
            <a:off x="1538288" y="1254845"/>
            <a:ext cx="2112566" cy="1563411"/>
          </a:xfrm>
          <a:prstGeom prst="rect">
            <a:avLst/>
          </a:prstGeom>
        </p:spPr>
      </p:pic>
      <p:pic>
        <p:nvPicPr>
          <p:cNvPr id="9" name="Picture 8"/>
          <p:cNvPicPr>
            <a:picLocks noChangeAspect="1"/>
          </p:cNvPicPr>
          <p:nvPr/>
        </p:nvPicPr>
        <p:blipFill>
          <a:blip r:embed="rId3"/>
          <a:stretch>
            <a:fillRect/>
          </a:stretch>
        </p:blipFill>
        <p:spPr>
          <a:xfrm>
            <a:off x="4919285" y="1194259"/>
            <a:ext cx="2353429" cy="1759068"/>
          </a:xfrm>
          <a:prstGeom prst="rect">
            <a:avLst/>
          </a:prstGeom>
        </p:spPr>
      </p:pic>
      <p:pic>
        <p:nvPicPr>
          <p:cNvPr id="10" name="Picture 9"/>
          <p:cNvPicPr>
            <a:picLocks noChangeAspect="1"/>
          </p:cNvPicPr>
          <p:nvPr/>
        </p:nvPicPr>
        <p:blipFill>
          <a:blip r:embed="rId4"/>
          <a:stretch>
            <a:fillRect/>
          </a:stretch>
        </p:blipFill>
        <p:spPr>
          <a:xfrm>
            <a:off x="8343404" y="1091551"/>
            <a:ext cx="2529945" cy="1814278"/>
          </a:xfrm>
          <a:prstGeom prst="rect">
            <a:avLst/>
          </a:prstGeom>
        </p:spPr>
      </p:pic>
      <p:pic>
        <p:nvPicPr>
          <p:cNvPr id="11" name="Picture 10"/>
          <p:cNvPicPr>
            <a:picLocks noChangeAspect="1"/>
          </p:cNvPicPr>
          <p:nvPr/>
        </p:nvPicPr>
        <p:blipFill>
          <a:blip r:embed="rId5"/>
          <a:stretch>
            <a:fillRect/>
          </a:stretch>
        </p:blipFill>
        <p:spPr>
          <a:xfrm>
            <a:off x="1538288" y="3528860"/>
            <a:ext cx="1810689" cy="1582854"/>
          </a:xfrm>
          <a:prstGeom prst="rect">
            <a:avLst/>
          </a:prstGeom>
        </p:spPr>
      </p:pic>
      <p:pic>
        <p:nvPicPr>
          <p:cNvPr id="13" name="Picture 12"/>
          <p:cNvPicPr>
            <a:picLocks noChangeAspect="1"/>
          </p:cNvPicPr>
          <p:nvPr/>
        </p:nvPicPr>
        <p:blipFill>
          <a:blip r:embed="rId6"/>
          <a:stretch>
            <a:fillRect/>
          </a:stretch>
        </p:blipFill>
        <p:spPr>
          <a:xfrm>
            <a:off x="5167311" y="3821218"/>
            <a:ext cx="2067679" cy="1520989"/>
          </a:xfrm>
          <a:prstGeom prst="rect">
            <a:avLst/>
          </a:prstGeom>
        </p:spPr>
      </p:pic>
      <p:pic>
        <p:nvPicPr>
          <p:cNvPr id="14" name="Picture 13"/>
          <p:cNvPicPr>
            <a:picLocks noChangeAspect="1"/>
          </p:cNvPicPr>
          <p:nvPr/>
        </p:nvPicPr>
        <p:blipFill>
          <a:blip r:embed="rId7"/>
          <a:stretch>
            <a:fillRect/>
          </a:stretch>
        </p:blipFill>
        <p:spPr>
          <a:xfrm>
            <a:off x="8343404" y="3475031"/>
            <a:ext cx="2256146" cy="1976683"/>
          </a:xfrm>
          <a:prstGeom prst="rect">
            <a:avLst/>
          </a:prstGeom>
        </p:spPr>
      </p:pic>
      <p:sp>
        <p:nvSpPr>
          <p:cNvPr id="15" name="Rectangle 14"/>
          <p:cNvSpPr/>
          <p:nvPr/>
        </p:nvSpPr>
        <p:spPr>
          <a:xfrm>
            <a:off x="1589941" y="2813430"/>
            <a:ext cx="2045753" cy="369332"/>
          </a:xfrm>
          <a:prstGeom prst="rect">
            <a:avLst/>
          </a:prstGeom>
        </p:spPr>
        <p:txBody>
          <a:bodyPr wrap="none">
            <a:spAutoFit/>
          </a:bodyPr>
          <a:lstStyle/>
          <a:p>
            <a:r>
              <a:rPr lang="en-US" dirty="0"/>
              <a:t>Audio/Video Access</a:t>
            </a:r>
          </a:p>
        </p:txBody>
      </p:sp>
      <p:sp>
        <p:nvSpPr>
          <p:cNvPr id="16" name="Rectangle 15"/>
          <p:cNvSpPr/>
          <p:nvPr/>
        </p:nvSpPr>
        <p:spPr>
          <a:xfrm>
            <a:off x="5540522" y="2907105"/>
            <a:ext cx="1321259" cy="369332"/>
          </a:xfrm>
          <a:prstGeom prst="rect">
            <a:avLst/>
          </a:prstGeom>
        </p:spPr>
        <p:txBody>
          <a:bodyPr wrap="none">
            <a:spAutoFit/>
          </a:bodyPr>
          <a:lstStyle/>
          <a:p>
            <a:r>
              <a:rPr lang="en-US" dirty="0"/>
              <a:t>Data Breach</a:t>
            </a:r>
          </a:p>
        </p:txBody>
      </p:sp>
      <p:sp>
        <p:nvSpPr>
          <p:cNvPr id="17" name="Rectangle 16"/>
          <p:cNvSpPr/>
          <p:nvPr/>
        </p:nvSpPr>
        <p:spPr>
          <a:xfrm>
            <a:off x="8421204" y="2831518"/>
            <a:ext cx="2551596" cy="369332"/>
          </a:xfrm>
          <a:prstGeom prst="rect">
            <a:avLst/>
          </a:prstGeom>
        </p:spPr>
        <p:txBody>
          <a:bodyPr wrap="none">
            <a:spAutoFit/>
          </a:bodyPr>
          <a:lstStyle/>
          <a:p>
            <a:r>
              <a:rPr lang="en-US" dirty="0"/>
              <a:t>Government Surveillance</a:t>
            </a:r>
          </a:p>
        </p:txBody>
      </p:sp>
      <p:sp>
        <p:nvSpPr>
          <p:cNvPr id="18" name="Rectangle 17"/>
          <p:cNvSpPr/>
          <p:nvPr/>
        </p:nvSpPr>
        <p:spPr>
          <a:xfrm>
            <a:off x="1326441" y="5111714"/>
            <a:ext cx="2309254" cy="646331"/>
          </a:xfrm>
          <a:prstGeom prst="rect">
            <a:avLst/>
          </a:prstGeom>
        </p:spPr>
        <p:txBody>
          <a:bodyPr wrap="square">
            <a:spAutoFit/>
          </a:bodyPr>
          <a:lstStyle/>
          <a:p>
            <a:r>
              <a:rPr lang="en-US" dirty="0"/>
              <a:t>Selling Data</a:t>
            </a:r>
            <a:r>
              <a:rPr lang="en-US" dirty="0" smtClean="0"/>
              <a:t>/ Data </a:t>
            </a:r>
            <a:r>
              <a:rPr lang="en-US" dirty="0"/>
              <a:t>Collection unknowns</a:t>
            </a:r>
          </a:p>
        </p:txBody>
      </p:sp>
      <p:sp>
        <p:nvSpPr>
          <p:cNvPr id="19" name="Rectangle 18"/>
          <p:cNvSpPr/>
          <p:nvPr/>
        </p:nvSpPr>
        <p:spPr>
          <a:xfrm>
            <a:off x="5167311" y="5294663"/>
            <a:ext cx="2026004" cy="369332"/>
          </a:xfrm>
          <a:prstGeom prst="rect">
            <a:avLst/>
          </a:prstGeom>
        </p:spPr>
        <p:txBody>
          <a:bodyPr wrap="none">
            <a:spAutoFit/>
          </a:bodyPr>
          <a:lstStyle/>
          <a:p>
            <a:r>
              <a:rPr lang="en-US" dirty="0"/>
              <a:t>Household Profiling</a:t>
            </a:r>
          </a:p>
        </p:txBody>
      </p:sp>
      <p:sp>
        <p:nvSpPr>
          <p:cNvPr id="20" name="Rectangle 19"/>
          <p:cNvSpPr/>
          <p:nvPr/>
        </p:nvSpPr>
        <p:spPr>
          <a:xfrm>
            <a:off x="8831881" y="5484274"/>
            <a:ext cx="1552989" cy="369332"/>
          </a:xfrm>
          <a:prstGeom prst="rect">
            <a:avLst/>
          </a:prstGeom>
        </p:spPr>
        <p:txBody>
          <a:bodyPr wrap="none">
            <a:spAutoFit/>
          </a:bodyPr>
          <a:lstStyle/>
          <a:p>
            <a:r>
              <a:rPr lang="en-US" dirty="0"/>
              <a:t>Physical Safety</a:t>
            </a:r>
          </a:p>
        </p:txBody>
      </p:sp>
    </p:spTree>
    <p:extLst>
      <p:ext uri="{BB962C8B-B14F-4D97-AF65-F5344CB8AC3E}">
        <p14:creationId xmlns:p14="http://schemas.microsoft.com/office/powerpoint/2010/main" val="2803335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a:t>Privacy &amp; Security Mitigations </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1324352" y="4818925"/>
            <a:ext cx="9543296" cy="995317"/>
          </a:xfrm>
        </p:spPr>
        <p:txBody>
          <a:bodyPr>
            <a:noAutofit/>
          </a:bodyPr>
          <a:lstStyle/>
          <a:p>
            <a:pPr marL="0" indent="0" algn="ctr">
              <a:buNone/>
            </a:pPr>
            <a:r>
              <a:rPr lang="en-US" sz="2400" dirty="0"/>
              <a:t>Most mitigations mentioned by participants were simplistic or</a:t>
            </a:r>
          </a:p>
          <a:p>
            <a:pPr marL="0" indent="0" algn="ctr">
              <a:buNone/>
            </a:pPr>
            <a:r>
              <a:rPr lang="en-US" sz="2400" dirty="0"/>
              <a:t>non-technical in nature</a:t>
            </a: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16</a:t>
            </a:fld>
            <a:endParaRPr lang="de-DE"/>
          </a:p>
        </p:txBody>
      </p:sp>
      <p:pic>
        <p:nvPicPr>
          <p:cNvPr id="5" name="Picture 4"/>
          <p:cNvPicPr>
            <a:picLocks noChangeAspect="1"/>
          </p:cNvPicPr>
          <p:nvPr/>
        </p:nvPicPr>
        <p:blipFill>
          <a:blip r:embed="rId2"/>
          <a:stretch>
            <a:fillRect/>
          </a:stretch>
        </p:blipFill>
        <p:spPr>
          <a:xfrm>
            <a:off x="2744334" y="1685403"/>
            <a:ext cx="7583740" cy="2903629"/>
          </a:xfrm>
          <a:prstGeom prst="rect">
            <a:avLst/>
          </a:prstGeom>
        </p:spPr>
      </p:pic>
    </p:spTree>
    <p:extLst>
      <p:ext uri="{BB962C8B-B14F-4D97-AF65-F5344CB8AC3E}">
        <p14:creationId xmlns:p14="http://schemas.microsoft.com/office/powerpoint/2010/main" val="384489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smtClean="0"/>
              <a:t>Lack of Concern &amp; Action</a:t>
            </a:r>
            <a:endParaRPr lang="en-US" dirty="0">
              <a:solidFill>
                <a:srgbClr val="0070C0"/>
              </a:solidFill>
            </a:endParaRP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17</a:t>
            </a:fld>
            <a:endParaRPr lang="de-DE"/>
          </a:p>
        </p:txBody>
      </p:sp>
      <p:sp>
        <p:nvSpPr>
          <p:cNvPr id="6" name="Rectangle 5"/>
          <p:cNvSpPr/>
          <p:nvPr/>
        </p:nvSpPr>
        <p:spPr>
          <a:xfrm>
            <a:off x="456938" y="1204635"/>
            <a:ext cx="5267588" cy="1631216"/>
          </a:xfrm>
          <a:prstGeom prst="rect">
            <a:avLst/>
          </a:prstGeom>
          <a:ln w="38100">
            <a:solidFill>
              <a:srgbClr val="FFC000"/>
            </a:solidFill>
          </a:ln>
        </p:spPr>
        <p:txBody>
          <a:bodyPr wrap="square">
            <a:spAutoFit/>
          </a:bodyPr>
          <a:lstStyle/>
          <a:p>
            <a:pPr algn="ctr"/>
            <a:r>
              <a:rPr lang="en-US" sz="2000" dirty="0" smtClean="0"/>
              <a:t>I am not that interested: “I </a:t>
            </a:r>
            <a:r>
              <a:rPr lang="en-US" sz="2000" dirty="0"/>
              <a:t>feel like you've got people who are pretty talented with computers and can get this stuff… I'm of the mindset, have at it. We don't do anything cool in my house, anyways</a:t>
            </a:r>
            <a:r>
              <a:rPr lang="en-US" sz="2000" dirty="0" smtClean="0"/>
              <a:t>.”</a:t>
            </a:r>
            <a:endParaRPr lang="en-US" sz="2000" dirty="0"/>
          </a:p>
        </p:txBody>
      </p:sp>
      <p:sp>
        <p:nvSpPr>
          <p:cNvPr id="10" name="Rectangle 9"/>
          <p:cNvSpPr/>
          <p:nvPr/>
        </p:nvSpPr>
        <p:spPr>
          <a:xfrm>
            <a:off x="6010275" y="1361144"/>
            <a:ext cx="6086737" cy="1015663"/>
          </a:xfrm>
          <a:prstGeom prst="rect">
            <a:avLst/>
          </a:prstGeom>
          <a:ln w="38100">
            <a:solidFill>
              <a:srgbClr val="FFC000"/>
            </a:solidFill>
          </a:ln>
        </p:spPr>
        <p:txBody>
          <a:bodyPr wrap="square">
            <a:spAutoFit/>
          </a:bodyPr>
          <a:lstStyle/>
          <a:p>
            <a:pPr algn="ctr"/>
            <a:r>
              <a:rPr lang="en-US" sz="2000" dirty="0" smtClean="0"/>
              <a:t>I don’t know if or how I can: “I've </a:t>
            </a:r>
            <a:r>
              <a:rPr lang="en-US" sz="2000" dirty="0"/>
              <a:t>been given very little methods to alleviate the concerns. Usually the description of the controls aren't specific enough</a:t>
            </a:r>
            <a:r>
              <a:rPr lang="en-US" sz="2000" dirty="0" smtClean="0"/>
              <a:t>.”</a:t>
            </a:r>
            <a:endParaRPr lang="en-US" sz="2000" dirty="0"/>
          </a:p>
        </p:txBody>
      </p:sp>
      <p:sp>
        <p:nvSpPr>
          <p:cNvPr id="11" name="Rectangle 10"/>
          <p:cNvSpPr/>
          <p:nvPr/>
        </p:nvSpPr>
        <p:spPr>
          <a:xfrm>
            <a:off x="6010275" y="3057475"/>
            <a:ext cx="6086737" cy="1015663"/>
          </a:xfrm>
          <a:prstGeom prst="rect">
            <a:avLst/>
          </a:prstGeom>
          <a:ln w="38100">
            <a:solidFill>
              <a:srgbClr val="FFC000"/>
            </a:solidFill>
          </a:ln>
        </p:spPr>
        <p:txBody>
          <a:bodyPr wrap="square">
            <a:spAutoFit/>
          </a:bodyPr>
          <a:lstStyle/>
          <a:p>
            <a:pPr algn="ctr"/>
            <a:r>
              <a:rPr lang="en-US" sz="2000" dirty="0" smtClean="0"/>
              <a:t>I don’t know if or how I can: “I’m </a:t>
            </a:r>
            <a:r>
              <a:rPr lang="en-US" sz="2000" dirty="0"/>
              <a:t>not going to educate myself on network security… This stuff is not my forte. I’m very accepting to the fact that it is what it is</a:t>
            </a:r>
            <a:r>
              <a:rPr lang="en-US" sz="2000" dirty="0" smtClean="0"/>
              <a:t>.” </a:t>
            </a:r>
            <a:endParaRPr lang="en-US" sz="2000" dirty="0"/>
          </a:p>
        </p:txBody>
      </p:sp>
      <p:sp>
        <p:nvSpPr>
          <p:cNvPr id="13" name="Rectangle 12"/>
          <p:cNvSpPr/>
          <p:nvPr/>
        </p:nvSpPr>
        <p:spPr>
          <a:xfrm>
            <a:off x="456938" y="3064313"/>
            <a:ext cx="4943737" cy="1323439"/>
          </a:xfrm>
          <a:prstGeom prst="rect">
            <a:avLst/>
          </a:prstGeom>
          <a:ln w="38100">
            <a:solidFill>
              <a:srgbClr val="FFC000"/>
            </a:solidFill>
          </a:ln>
        </p:spPr>
        <p:txBody>
          <a:bodyPr wrap="square">
            <a:spAutoFit/>
          </a:bodyPr>
          <a:lstStyle/>
          <a:p>
            <a:pPr algn="ctr"/>
            <a:r>
              <a:rPr lang="en-US" sz="2000" dirty="0" err="1" smtClean="0"/>
              <a:t>Theres</a:t>
            </a:r>
            <a:r>
              <a:rPr lang="en-US" sz="2000" dirty="0" smtClean="0"/>
              <a:t> nothing I can do: “I </a:t>
            </a:r>
            <a:r>
              <a:rPr lang="en-US" sz="2000" dirty="0"/>
              <a:t>do dislike having all of my information out there. But I think that, regardless of these smart devices, it’s already out there</a:t>
            </a:r>
            <a:r>
              <a:rPr lang="en-US" sz="2000" dirty="0" smtClean="0"/>
              <a:t>.”</a:t>
            </a:r>
            <a:endParaRPr lang="en-US" sz="2000" dirty="0"/>
          </a:p>
        </p:txBody>
      </p:sp>
      <p:sp>
        <p:nvSpPr>
          <p:cNvPr id="14" name="Rectangle 13"/>
          <p:cNvSpPr/>
          <p:nvPr/>
        </p:nvSpPr>
        <p:spPr>
          <a:xfrm>
            <a:off x="1166681" y="4662602"/>
            <a:ext cx="3848101" cy="1323439"/>
          </a:xfrm>
          <a:prstGeom prst="rect">
            <a:avLst/>
          </a:prstGeom>
          <a:ln w="38100">
            <a:solidFill>
              <a:srgbClr val="FFC000"/>
            </a:solidFill>
          </a:ln>
        </p:spPr>
        <p:txBody>
          <a:bodyPr wrap="square">
            <a:spAutoFit/>
          </a:bodyPr>
          <a:lstStyle/>
          <a:p>
            <a:pPr algn="ctr"/>
            <a:r>
              <a:rPr lang="en-US" sz="2000" dirty="0" err="1" smtClean="0"/>
              <a:t>Theres</a:t>
            </a:r>
            <a:r>
              <a:rPr lang="en-US" sz="2000" dirty="0" smtClean="0"/>
              <a:t> nothing I can do: “I wish </a:t>
            </a:r>
            <a:r>
              <a:rPr lang="en-US" sz="2000" dirty="0"/>
              <a:t>we could [limit data collection], but I don’t think there’ll ever be a way to control it</a:t>
            </a:r>
            <a:r>
              <a:rPr lang="en-US" sz="2000" dirty="0" smtClean="0"/>
              <a:t>.”</a:t>
            </a:r>
            <a:endParaRPr lang="en-US" sz="2000" dirty="0"/>
          </a:p>
        </p:txBody>
      </p:sp>
      <p:sp>
        <p:nvSpPr>
          <p:cNvPr id="15" name="Rectangle 14"/>
          <p:cNvSpPr/>
          <p:nvPr/>
        </p:nvSpPr>
        <p:spPr>
          <a:xfrm>
            <a:off x="7221592" y="4239559"/>
            <a:ext cx="3848101" cy="1938992"/>
          </a:xfrm>
          <a:prstGeom prst="rect">
            <a:avLst/>
          </a:prstGeom>
          <a:ln w="38100">
            <a:solidFill>
              <a:srgbClr val="FFC000"/>
            </a:solidFill>
          </a:ln>
        </p:spPr>
        <p:txBody>
          <a:bodyPr wrap="square">
            <a:spAutoFit/>
          </a:bodyPr>
          <a:lstStyle/>
          <a:p>
            <a:pPr algn="ctr"/>
            <a:r>
              <a:rPr lang="en-US" sz="2000" dirty="0" smtClean="0"/>
              <a:t>It’s a tradeoff: “I </a:t>
            </a:r>
            <a:r>
              <a:rPr lang="en-US" sz="2000" dirty="0"/>
              <a:t>know that it's collecting personal data,… and I know there's the potential of a security leak, but yet, I like having the convenience of having those things</a:t>
            </a:r>
            <a:r>
              <a:rPr lang="en-US" sz="2000" dirty="0" smtClean="0"/>
              <a:t>.”</a:t>
            </a:r>
            <a:endParaRPr lang="en-US" sz="2000" dirty="0"/>
          </a:p>
        </p:txBody>
      </p:sp>
    </p:spTree>
    <p:extLst>
      <p:ext uri="{BB962C8B-B14F-4D97-AF65-F5344CB8AC3E}">
        <p14:creationId xmlns:p14="http://schemas.microsoft.com/office/powerpoint/2010/main" val="2275082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smtClean="0"/>
              <a:t>Data Usage Transparency</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1324352" y="1393605"/>
            <a:ext cx="9543296" cy="2233567"/>
          </a:xfrm>
        </p:spPr>
        <p:txBody>
          <a:bodyPr>
            <a:noAutofit/>
          </a:bodyPr>
          <a:lstStyle/>
          <a:p>
            <a:pPr marL="0" indent="0" algn="ctr">
              <a:buNone/>
            </a:pPr>
            <a:r>
              <a:rPr lang="en-US" dirty="0"/>
              <a:t>Transparency about what data is being collected, where it is going, </a:t>
            </a:r>
            <a:r>
              <a:rPr lang="en-US" dirty="0" smtClean="0"/>
              <a:t>and how </a:t>
            </a:r>
            <a:r>
              <a:rPr lang="en-US" dirty="0"/>
              <a:t>it is being used</a:t>
            </a:r>
          </a:p>
          <a:p>
            <a:pPr algn="ctr"/>
            <a:endParaRPr lang="en-US"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18</a:t>
            </a:fld>
            <a:endParaRPr lang="de-DE"/>
          </a:p>
        </p:txBody>
      </p:sp>
      <p:sp>
        <p:nvSpPr>
          <p:cNvPr id="6" name="Rectangle 5"/>
          <p:cNvSpPr/>
          <p:nvPr/>
        </p:nvSpPr>
        <p:spPr>
          <a:xfrm>
            <a:off x="2071556" y="3281042"/>
            <a:ext cx="8048887" cy="1384995"/>
          </a:xfrm>
          <a:prstGeom prst="rect">
            <a:avLst/>
          </a:prstGeom>
          <a:ln w="38100">
            <a:solidFill>
              <a:srgbClr val="FFC000"/>
            </a:solidFill>
          </a:ln>
        </p:spPr>
        <p:txBody>
          <a:bodyPr wrap="square">
            <a:spAutoFit/>
          </a:bodyPr>
          <a:lstStyle/>
          <a:p>
            <a:pPr algn="ctr"/>
            <a:r>
              <a:rPr lang="en-US" sz="2800" dirty="0" smtClean="0"/>
              <a:t>“We’ve </a:t>
            </a:r>
            <a:r>
              <a:rPr lang="en-US" sz="2800" dirty="0"/>
              <a:t>got to do something to protect people’s information, or at least make them aware of what exactly is being utilized and sold</a:t>
            </a:r>
            <a:r>
              <a:rPr lang="en-US" sz="2800" dirty="0" smtClean="0"/>
              <a:t>.”</a:t>
            </a:r>
            <a:endParaRPr lang="en-US" sz="2800" dirty="0"/>
          </a:p>
        </p:txBody>
      </p:sp>
    </p:spTree>
    <p:extLst>
      <p:ext uri="{BB962C8B-B14F-4D97-AF65-F5344CB8AC3E}">
        <p14:creationId xmlns:p14="http://schemas.microsoft.com/office/powerpoint/2010/main" val="3567807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a:t>Security Feature Baselines &amp; Transparency </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1324352" y="1393605"/>
            <a:ext cx="9543296" cy="2233567"/>
          </a:xfrm>
        </p:spPr>
        <p:txBody>
          <a:bodyPr>
            <a:noAutofit/>
          </a:bodyPr>
          <a:lstStyle/>
          <a:p>
            <a:pPr marL="0" indent="0" algn="ctr">
              <a:buNone/>
            </a:pPr>
            <a:r>
              <a:rPr lang="en-US" dirty="0"/>
              <a:t>Secure-by-design and increased visibility regarding the types and strength of security mechanisms provided by the devices</a:t>
            </a: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19</a:t>
            </a:fld>
            <a:endParaRPr lang="de-DE"/>
          </a:p>
        </p:txBody>
      </p:sp>
      <p:sp>
        <p:nvSpPr>
          <p:cNvPr id="6" name="Rectangle 5"/>
          <p:cNvSpPr/>
          <p:nvPr/>
        </p:nvSpPr>
        <p:spPr>
          <a:xfrm>
            <a:off x="2071556" y="3281042"/>
            <a:ext cx="8048887" cy="1384995"/>
          </a:xfrm>
          <a:prstGeom prst="rect">
            <a:avLst/>
          </a:prstGeom>
          <a:ln w="38100">
            <a:solidFill>
              <a:srgbClr val="FFC000"/>
            </a:solidFill>
          </a:ln>
        </p:spPr>
        <p:txBody>
          <a:bodyPr wrap="square">
            <a:spAutoFit/>
          </a:bodyPr>
          <a:lstStyle/>
          <a:p>
            <a:pPr algn="ctr"/>
            <a:r>
              <a:rPr lang="en-US" sz="2800" dirty="0" smtClean="0"/>
              <a:t>“It </a:t>
            </a:r>
            <a:r>
              <a:rPr lang="en-US" sz="2800" dirty="0"/>
              <a:t>would be nice to know what security features are already there because they’re not advertised or transparent at all</a:t>
            </a:r>
            <a:r>
              <a:rPr lang="en-US" sz="2800" dirty="0" smtClean="0"/>
              <a:t>.”</a:t>
            </a:r>
            <a:endParaRPr lang="en-US" sz="2800" dirty="0"/>
          </a:p>
        </p:txBody>
      </p:sp>
    </p:spTree>
    <p:extLst>
      <p:ext uri="{BB962C8B-B14F-4D97-AF65-F5344CB8AC3E}">
        <p14:creationId xmlns:p14="http://schemas.microsoft.com/office/powerpoint/2010/main" val="175502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smtClean="0">
                <a:solidFill>
                  <a:srgbClr val="0070C0"/>
                </a:solidFill>
              </a:rPr>
              <a:t>Smart Home</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534154" y="1376127"/>
            <a:ext cx="11009014" cy="3023059"/>
          </a:xfrm>
        </p:spPr>
        <p:txBody>
          <a:bodyPr>
            <a:normAutofit/>
          </a:bodyPr>
          <a:lstStyle/>
          <a:p>
            <a:r>
              <a:rPr lang="de-DE" sz="1900" dirty="0" smtClean="0"/>
              <a:t>What is Smart Home?</a:t>
            </a:r>
            <a:endParaRPr lang="de-DE" sz="1900" dirty="0"/>
          </a:p>
          <a:p>
            <a:pPr lvl="1"/>
            <a:r>
              <a:rPr lang="de-DE" sz="1500" dirty="0" smtClean="0"/>
              <a:t>Sensors: Collection of Data</a:t>
            </a:r>
          </a:p>
          <a:p>
            <a:pPr lvl="1"/>
            <a:r>
              <a:rPr lang="de-DE" sz="1500" dirty="0" smtClean="0"/>
              <a:t>Actuators: Performance of Actions</a:t>
            </a:r>
          </a:p>
          <a:p>
            <a:endParaRPr lang="de-DE" sz="1900" dirty="0"/>
          </a:p>
          <a:p>
            <a:endParaRPr lang="de-DE" sz="1900" dirty="0" smtClean="0"/>
          </a:p>
          <a:p>
            <a:endParaRPr lang="de-DE" sz="1900" dirty="0"/>
          </a:p>
          <a:p>
            <a:endParaRPr lang="de-DE" sz="1600"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2</a:t>
            </a:fld>
            <a:endParaRPr lang="de-DE"/>
          </a:p>
        </p:txBody>
      </p: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4154" y="2355338"/>
            <a:ext cx="6340699" cy="3804180"/>
          </a:xfrm>
          <a:prstGeom prst="rect">
            <a:avLst/>
          </a:prstGeom>
        </p:spPr>
      </p:pic>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887240" y="4559833"/>
            <a:ext cx="2399373" cy="1707617"/>
          </a:xfrm>
          <a:prstGeom prst="rect">
            <a:avLst/>
          </a:prstGeom>
        </p:spPr>
      </p:pic>
      <p:pic>
        <p:nvPicPr>
          <p:cNvPr id="9" name="Picture 8"/>
          <p:cNvPicPr>
            <a:picLocks noChangeAspect="1"/>
          </p:cNvPicPr>
          <p:nvPr/>
        </p:nvPicPr>
        <p:blipFill>
          <a:blip r:embed="rId4"/>
          <a:stretch>
            <a:fillRect/>
          </a:stretch>
        </p:blipFill>
        <p:spPr>
          <a:xfrm>
            <a:off x="8025320" y="1287228"/>
            <a:ext cx="2522586" cy="2420757"/>
          </a:xfrm>
          <a:prstGeom prst="rect">
            <a:avLst/>
          </a:prstGeom>
        </p:spPr>
      </p:pic>
    </p:spTree>
    <p:extLst>
      <p:ext uri="{BB962C8B-B14F-4D97-AF65-F5344CB8AC3E}">
        <p14:creationId xmlns:p14="http://schemas.microsoft.com/office/powerpoint/2010/main" val="209247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a:t>Security &amp; Privacy Controls for Users </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1324352" y="1393605"/>
            <a:ext cx="9543296" cy="2233567"/>
          </a:xfrm>
        </p:spPr>
        <p:txBody>
          <a:bodyPr>
            <a:noAutofit/>
          </a:bodyPr>
          <a:lstStyle/>
          <a:p>
            <a:pPr marL="0" indent="0" algn="ctr">
              <a:buNone/>
            </a:pPr>
            <a:r>
              <a:rPr lang="en-US" dirty="0"/>
              <a:t>More control over the devices and data, e.g., opt in/out of data collection, configurable security options</a:t>
            </a: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20</a:t>
            </a:fld>
            <a:endParaRPr lang="de-DE"/>
          </a:p>
        </p:txBody>
      </p:sp>
      <p:sp>
        <p:nvSpPr>
          <p:cNvPr id="6" name="Rectangle 5"/>
          <p:cNvSpPr/>
          <p:nvPr/>
        </p:nvSpPr>
        <p:spPr>
          <a:xfrm>
            <a:off x="2071556" y="3281042"/>
            <a:ext cx="8048887" cy="1384995"/>
          </a:xfrm>
          <a:prstGeom prst="rect">
            <a:avLst/>
          </a:prstGeom>
          <a:ln w="38100">
            <a:solidFill>
              <a:srgbClr val="FFC000"/>
            </a:solidFill>
          </a:ln>
        </p:spPr>
        <p:txBody>
          <a:bodyPr wrap="square">
            <a:spAutoFit/>
          </a:bodyPr>
          <a:lstStyle/>
          <a:p>
            <a:pPr algn="ctr"/>
            <a:r>
              <a:rPr lang="en-US" sz="2800" dirty="0" smtClean="0"/>
              <a:t>“There </a:t>
            </a:r>
            <a:r>
              <a:rPr lang="en-US" sz="2800" dirty="0"/>
              <a:t>would be some of these products that I have been avoiding purchasing that I might purchase if they provided more granular control</a:t>
            </a:r>
            <a:r>
              <a:rPr lang="en-US" sz="2800" dirty="0" smtClean="0"/>
              <a:t>.”</a:t>
            </a:r>
            <a:endParaRPr lang="en-US" sz="2800" dirty="0"/>
          </a:p>
        </p:txBody>
      </p:sp>
    </p:spTree>
    <p:extLst>
      <p:ext uri="{BB962C8B-B14F-4D97-AF65-F5344CB8AC3E}">
        <p14:creationId xmlns:p14="http://schemas.microsoft.com/office/powerpoint/2010/main" val="268152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a:t>Security &amp; Privacy Controls for Users </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1324352" y="1393605"/>
            <a:ext cx="9543296" cy="2233567"/>
          </a:xfrm>
        </p:spPr>
        <p:txBody>
          <a:bodyPr>
            <a:noAutofit/>
          </a:bodyPr>
          <a:lstStyle/>
          <a:p>
            <a:pPr marL="0" indent="0" algn="ctr">
              <a:buNone/>
            </a:pPr>
            <a:r>
              <a:rPr lang="en-US" dirty="0"/>
              <a:t>Tips and instructions on how to better protect data and secure devices and home networks </a:t>
            </a: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21</a:t>
            </a:fld>
            <a:endParaRPr lang="de-DE"/>
          </a:p>
        </p:txBody>
      </p:sp>
      <p:sp>
        <p:nvSpPr>
          <p:cNvPr id="6" name="Rectangle 5"/>
          <p:cNvSpPr/>
          <p:nvPr/>
        </p:nvSpPr>
        <p:spPr>
          <a:xfrm>
            <a:off x="2071556" y="3281042"/>
            <a:ext cx="8048887" cy="1384995"/>
          </a:xfrm>
          <a:prstGeom prst="rect">
            <a:avLst/>
          </a:prstGeom>
          <a:ln w="38100">
            <a:solidFill>
              <a:srgbClr val="FFC000"/>
            </a:solidFill>
          </a:ln>
        </p:spPr>
        <p:txBody>
          <a:bodyPr wrap="square">
            <a:spAutoFit/>
          </a:bodyPr>
          <a:lstStyle/>
          <a:p>
            <a:pPr algn="ctr"/>
            <a:r>
              <a:rPr lang="en-US" sz="2800" dirty="0" smtClean="0"/>
              <a:t>“I </a:t>
            </a:r>
            <a:r>
              <a:rPr lang="en-US" sz="2800" dirty="0"/>
              <a:t>think I need to be advised on good practices that I could take…and then I would probably implement them</a:t>
            </a:r>
            <a:r>
              <a:rPr lang="en-US" sz="2800" dirty="0" smtClean="0"/>
              <a:t>.”</a:t>
            </a:r>
            <a:endParaRPr lang="en-US" sz="2800" dirty="0"/>
          </a:p>
        </p:txBody>
      </p:sp>
    </p:spTree>
    <p:extLst>
      <p:ext uri="{BB962C8B-B14F-4D97-AF65-F5344CB8AC3E}">
        <p14:creationId xmlns:p14="http://schemas.microsoft.com/office/powerpoint/2010/main" val="710454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smtClean="0"/>
              <a:t>Summary of Survey</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838199" y="1385292"/>
            <a:ext cx="10325793" cy="4311870"/>
          </a:xfrm>
        </p:spPr>
        <p:txBody>
          <a:bodyPr>
            <a:noAutofit/>
          </a:bodyPr>
          <a:lstStyle/>
          <a:p>
            <a:r>
              <a:rPr lang="en-US" dirty="0"/>
              <a:t>Many participants had privacy and security concerns, but displayed a willingness to accept risks in favor of smart home </a:t>
            </a:r>
            <a:r>
              <a:rPr lang="en-US" dirty="0" smtClean="0"/>
              <a:t>benefits</a:t>
            </a:r>
          </a:p>
          <a:p>
            <a:endParaRPr lang="en-US" dirty="0" smtClean="0"/>
          </a:p>
          <a:p>
            <a:r>
              <a:rPr lang="en-US" dirty="0" smtClean="0"/>
              <a:t>Feeling </a:t>
            </a:r>
            <a:r>
              <a:rPr lang="en-US" dirty="0"/>
              <a:t>limited responsibility for mitigating concerns due to constrained options or lack of knowledge to enact more sophisticated </a:t>
            </a:r>
            <a:r>
              <a:rPr lang="en-US" dirty="0" smtClean="0"/>
              <a:t>countermeasures</a:t>
            </a:r>
          </a:p>
          <a:p>
            <a:endParaRPr lang="en-US" dirty="0" smtClean="0"/>
          </a:p>
          <a:p>
            <a:r>
              <a:rPr lang="en-US" b="1" dirty="0" smtClean="0"/>
              <a:t>Need </a:t>
            </a:r>
            <a:r>
              <a:rPr lang="en-US" b="1" dirty="0"/>
              <a:t>for manufacturers and third parties to aim for more secure and privacy-respecting devices out-of-the-box and empower users to make informed decisions and take protective </a:t>
            </a:r>
            <a:r>
              <a:rPr lang="en-US" b="1" dirty="0" smtClean="0"/>
              <a:t>actions!</a:t>
            </a:r>
            <a:endParaRPr lang="en-US" b="1"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22</a:t>
            </a:fld>
            <a:endParaRPr lang="de-DE"/>
          </a:p>
        </p:txBody>
      </p:sp>
    </p:spTree>
    <p:extLst>
      <p:ext uri="{BB962C8B-B14F-4D97-AF65-F5344CB8AC3E}">
        <p14:creationId xmlns:p14="http://schemas.microsoft.com/office/powerpoint/2010/main" val="2660302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smtClean="0">
                <a:solidFill>
                  <a:srgbClr val="0070C0"/>
                </a:solidFill>
              </a:rPr>
              <a:t>Use Case: Vehicle to Home</a:t>
            </a:r>
            <a:endParaRPr lang="en-US" dirty="0">
              <a:solidFill>
                <a:srgbClr val="0070C0"/>
              </a:solidFill>
            </a:endParaRP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23</a:t>
            </a:fld>
            <a:endParaRPr lang="de-DE"/>
          </a:p>
        </p:txBody>
      </p:sp>
      <p:sp>
        <p:nvSpPr>
          <p:cNvPr id="14" name="Inhaltsplatzhalter 2">
            <a:extLst>
              <a:ext uri="{FF2B5EF4-FFF2-40B4-BE49-F238E27FC236}">
                <a16:creationId xmlns:a16="http://schemas.microsoft.com/office/drawing/2014/main" id="{EAB30E36-B9AF-4ECF-8C18-3AC35FE88B66}"/>
              </a:ext>
            </a:extLst>
          </p:cNvPr>
          <p:cNvSpPr txBox="1">
            <a:spLocks/>
          </p:cNvSpPr>
          <p:nvPr/>
        </p:nvSpPr>
        <p:spPr>
          <a:xfrm>
            <a:off x="195107" y="1460405"/>
            <a:ext cx="10177617" cy="4891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Visions</a:t>
            </a:r>
            <a:r>
              <a:rPr lang="en-US" sz="2400" dirty="0" smtClean="0"/>
              <a:t>:</a:t>
            </a:r>
          </a:p>
          <a:p>
            <a:pPr lvl="1"/>
            <a:r>
              <a:rPr lang="en-US" dirty="0" smtClean="0"/>
              <a:t>Electric Vehicle as a Energy Storage for your home while parking</a:t>
            </a:r>
          </a:p>
          <a:p>
            <a:pPr lvl="1"/>
            <a:r>
              <a:rPr lang="en-US" dirty="0" smtClean="0"/>
              <a:t>Charge everywhere and pay only your energy provider</a:t>
            </a:r>
          </a:p>
          <a:p>
            <a:r>
              <a:rPr lang="en-US" sz="2400" b="1" dirty="0" smtClean="0"/>
              <a:t>Open Privacy Issues:</a:t>
            </a:r>
          </a:p>
          <a:p>
            <a:pPr lvl="1"/>
            <a:r>
              <a:rPr lang="en-US" dirty="0"/>
              <a:t>How to Keep a Vehicle’s Identity and </a:t>
            </a:r>
            <a:r>
              <a:rPr lang="en-US" dirty="0" smtClean="0"/>
              <a:t>its Location </a:t>
            </a:r>
            <a:r>
              <a:rPr lang="en-US" dirty="0"/>
              <a:t>Information </a:t>
            </a:r>
            <a:r>
              <a:rPr lang="en-US" dirty="0" smtClean="0"/>
              <a:t>Untraceable?</a:t>
            </a:r>
          </a:p>
          <a:p>
            <a:pPr lvl="1"/>
            <a:r>
              <a:rPr lang="en-US" dirty="0"/>
              <a:t>How to Protect the Privacy of the </a:t>
            </a:r>
            <a:r>
              <a:rPr lang="en-US" dirty="0" smtClean="0"/>
              <a:t>Vehicle’s Other </a:t>
            </a:r>
            <a:r>
              <a:rPr lang="en-US" dirty="0"/>
              <a:t>Preferences</a:t>
            </a:r>
            <a:r>
              <a:rPr lang="en-US" dirty="0" smtClean="0"/>
              <a:t>?</a:t>
            </a:r>
          </a:p>
          <a:p>
            <a:pPr lvl="1"/>
            <a:r>
              <a:rPr lang="en-US" dirty="0"/>
              <a:t>What Information is Required for Billing</a:t>
            </a:r>
            <a:r>
              <a:rPr lang="en-US" dirty="0" smtClean="0"/>
              <a:t>?</a:t>
            </a:r>
          </a:p>
          <a:p>
            <a:r>
              <a:rPr lang="en-US" sz="2400" b="1" dirty="0" smtClean="0"/>
              <a:t>Open Security Issues:</a:t>
            </a:r>
          </a:p>
          <a:p>
            <a:pPr lvl="1"/>
            <a:r>
              <a:rPr lang="de-DE" dirty="0"/>
              <a:t>Impersonation </a:t>
            </a:r>
            <a:r>
              <a:rPr lang="de-DE" dirty="0" smtClean="0"/>
              <a:t>Attacks</a:t>
            </a:r>
          </a:p>
          <a:p>
            <a:pPr lvl="1"/>
            <a:r>
              <a:rPr lang="en-US" dirty="0"/>
              <a:t>What if a vehicle misbehaves?</a:t>
            </a:r>
            <a:endParaRPr lang="en-US" dirty="0" smtClean="0"/>
          </a:p>
        </p:txBody>
      </p:sp>
      <p:pic>
        <p:nvPicPr>
          <p:cNvPr id="11" name="Picture 10"/>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269281" y="3823353"/>
            <a:ext cx="3425837" cy="2438144"/>
          </a:xfrm>
          <a:prstGeom prst="rect">
            <a:avLst/>
          </a:prstGeom>
        </p:spPr>
      </p:pic>
    </p:spTree>
    <p:extLst>
      <p:ext uri="{BB962C8B-B14F-4D97-AF65-F5344CB8AC3E}">
        <p14:creationId xmlns:p14="http://schemas.microsoft.com/office/powerpoint/2010/main" val="25565425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smtClean="0"/>
              <a:t>Tasks</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838200" y="1385292"/>
            <a:ext cx="6302434" cy="4311870"/>
          </a:xfrm>
        </p:spPr>
        <p:txBody>
          <a:bodyPr>
            <a:noAutofit/>
          </a:bodyPr>
          <a:lstStyle/>
          <a:p>
            <a:r>
              <a:rPr lang="en-US" sz="2000" dirty="0" smtClean="0"/>
              <a:t>Get in Groups</a:t>
            </a:r>
          </a:p>
          <a:p>
            <a:r>
              <a:rPr lang="en-US" sz="2000" dirty="0" smtClean="0"/>
              <a:t>Select a Use Case (or define your own) and specify it Detail:</a:t>
            </a:r>
          </a:p>
          <a:p>
            <a:pPr lvl="1"/>
            <a:r>
              <a:rPr lang="en-US" sz="2000" dirty="0" smtClean="0"/>
              <a:t>What Data is collected/processed?</a:t>
            </a:r>
          </a:p>
          <a:p>
            <a:pPr lvl="1"/>
            <a:r>
              <a:rPr lang="en-US" sz="2000" dirty="0" smtClean="0"/>
              <a:t>What Good/Bad can be done?</a:t>
            </a:r>
            <a:endParaRPr lang="en-US" sz="2000" dirty="0"/>
          </a:p>
          <a:p>
            <a:pPr lvl="1"/>
            <a:r>
              <a:rPr lang="en-US" sz="2000" dirty="0" smtClean="0"/>
              <a:t>What Privacy/Security Issues arise?</a:t>
            </a:r>
          </a:p>
          <a:p>
            <a:pPr lvl="1"/>
            <a:r>
              <a:rPr lang="en-US" sz="2000" dirty="0" smtClean="0"/>
              <a:t>What Transparency Issues are there?</a:t>
            </a:r>
          </a:p>
          <a:p>
            <a:pPr lvl="1"/>
            <a:endParaRPr lang="en-US" sz="2000" dirty="0"/>
          </a:p>
          <a:p>
            <a:r>
              <a:rPr lang="en-US" sz="2000" dirty="0" smtClean="0"/>
              <a:t>Propose a Solution:</a:t>
            </a:r>
          </a:p>
          <a:p>
            <a:pPr lvl="1"/>
            <a:r>
              <a:rPr lang="en-US" sz="1800" dirty="0" smtClean="0"/>
              <a:t>How can the Transparency be increased?</a:t>
            </a:r>
          </a:p>
          <a:p>
            <a:pPr lvl="1"/>
            <a:r>
              <a:rPr lang="en-US" sz="1800" dirty="0" smtClean="0"/>
              <a:t>How can Privacy/Security be strengthened?</a:t>
            </a:r>
          </a:p>
          <a:p>
            <a:pPr lvl="1"/>
            <a:endParaRPr lang="en-US" sz="1800" dirty="0"/>
          </a:p>
          <a:p>
            <a:r>
              <a:rPr lang="en-US" sz="2000" dirty="0" smtClean="0"/>
              <a:t>Present your Use Case and Solution</a:t>
            </a:r>
          </a:p>
          <a:p>
            <a:pPr lvl="1"/>
            <a:endParaRPr lang="en-US" sz="2000" dirty="0" smtClean="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24</a:t>
            </a:fld>
            <a:endParaRPr lang="de-DE"/>
          </a:p>
        </p:txBody>
      </p:sp>
      <p:pic>
        <p:nvPicPr>
          <p:cNvPr id="5" name="Picture 4"/>
          <p:cNvPicPr>
            <a:picLocks noChangeAspect="1"/>
          </p:cNvPicPr>
          <p:nvPr/>
        </p:nvPicPr>
        <p:blipFill rotWithShape="1">
          <a:blip r:embed="rId2" cstate="hqprint">
            <a:extLst>
              <a:ext uri="{28A0092B-C50C-407E-A947-70E740481C1C}">
                <a14:useLocalDpi xmlns:a14="http://schemas.microsoft.com/office/drawing/2010/main" val="0"/>
              </a:ext>
            </a:extLst>
          </a:blip>
          <a:srcRect l="62076" t="30909" b="31031"/>
          <a:stretch/>
        </p:blipFill>
        <p:spPr>
          <a:xfrm>
            <a:off x="7626709" y="2067008"/>
            <a:ext cx="4182925" cy="3327951"/>
          </a:xfrm>
          <a:prstGeom prst="rect">
            <a:avLst/>
          </a:prstGeom>
        </p:spPr>
      </p:pic>
    </p:spTree>
    <p:extLst>
      <p:ext uri="{BB962C8B-B14F-4D97-AF65-F5344CB8AC3E}">
        <p14:creationId xmlns:p14="http://schemas.microsoft.com/office/powerpoint/2010/main" val="2587160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smtClean="0"/>
              <a:t>Use Cases</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638695" y="1429978"/>
            <a:ext cx="3426229" cy="4311870"/>
          </a:xfrm>
          <a:ln w="38100">
            <a:solidFill>
              <a:srgbClr val="92D050"/>
            </a:solidFill>
          </a:ln>
        </p:spPr>
        <p:txBody>
          <a:bodyPr>
            <a:noAutofit/>
          </a:bodyPr>
          <a:lstStyle/>
          <a:p>
            <a:pPr marL="0" indent="0" algn="ctr">
              <a:buNone/>
            </a:pPr>
            <a:r>
              <a:rPr lang="en-US" b="1" dirty="0" smtClean="0"/>
              <a:t>Voice Assistants (Alexa)</a:t>
            </a:r>
          </a:p>
          <a:p>
            <a:pPr algn="ctr"/>
            <a:r>
              <a:rPr lang="en-US" sz="2000" dirty="0" smtClean="0"/>
              <a:t>Transparency, Understanding and Trust</a:t>
            </a: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25</a:t>
            </a:fld>
            <a:endParaRPr lang="de-DE"/>
          </a:p>
        </p:txBody>
      </p:sp>
      <p:sp>
        <p:nvSpPr>
          <p:cNvPr id="10" name="Inhaltsplatzhalter 2">
            <a:extLst>
              <a:ext uri="{FF2B5EF4-FFF2-40B4-BE49-F238E27FC236}">
                <a16:creationId xmlns:a16="http://schemas.microsoft.com/office/drawing/2014/main" id="{EAB30E36-B9AF-4ECF-8C18-3AC35FE88B66}"/>
              </a:ext>
            </a:extLst>
          </p:cNvPr>
          <p:cNvSpPr txBox="1">
            <a:spLocks/>
          </p:cNvSpPr>
          <p:nvPr/>
        </p:nvSpPr>
        <p:spPr>
          <a:xfrm>
            <a:off x="4422371" y="1429978"/>
            <a:ext cx="3506585" cy="4311870"/>
          </a:xfrm>
          <a:prstGeom prst="rect">
            <a:avLst/>
          </a:prstGeom>
          <a:ln w="38100">
            <a:solidFill>
              <a:srgbClr val="92D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Smart Home</a:t>
            </a:r>
          </a:p>
          <a:p>
            <a:pPr marL="0" indent="0" algn="ctr">
              <a:buFont typeface="Arial" panose="020B0604020202020204" pitchFamily="34" charset="0"/>
              <a:buNone/>
            </a:pPr>
            <a:r>
              <a:rPr lang="en-US" b="1" dirty="0" smtClean="0"/>
              <a:t>(Lots of Sensors)</a:t>
            </a:r>
          </a:p>
          <a:p>
            <a:pPr algn="ctr"/>
            <a:r>
              <a:rPr lang="en-US" sz="2000" dirty="0" smtClean="0"/>
              <a:t>Security of Sensors</a:t>
            </a:r>
          </a:p>
          <a:p>
            <a:pPr algn="ctr"/>
            <a:r>
              <a:rPr lang="en-US" sz="2000" dirty="0" smtClean="0"/>
              <a:t>Data Aggregation</a:t>
            </a:r>
          </a:p>
        </p:txBody>
      </p:sp>
      <p:sp>
        <p:nvSpPr>
          <p:cNvPr id="11" name="Inhaltsplatzhalter 2">
            <a:extLst>
              <a:ext uri="{FF2B5EF4-FFF2-40B4-BE49-F238E27FC236}">
                <a16:creationId xmlns:a16="http://schemas.microsoft.com/office/drawing/2014/main" id="{EAB30E36-B9AF-4ECF-8C18-3AC35FE88B66}"/>
              </a:ext>
            </a:extLst>
          </p:cNvPr>
          <p:cNvSpPr txBox="1">
            <a:spLocks/>
          </p:cNvSpPr>
          <p:nvPr/>
        </p:nvSpPr>
        <p:spPr>
          <a:xfrm>
            <a:off x="8221288" y="1429978"/>
            <a:ext cx="3571702" cy="4311870"/>
          </a:xfrm>
          <a:prstGeom prst="rect">
            <a:avLst/>
          </a:prstGeom>
          <a:ln w="38100">
            <a:solidFill>
              <a:srgbClr val="92D050"/>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Vehicle to Home</a:t>
            </a:r>
          </a:p>
          <a:p>
            <a:pPr marL="0" indent="0" algn="ctr">
              <a:buFont typeface="Arial" panose="020B0604020202020204" pitchFamily="34" charset="0"/>
              <a:buNone/>
            </a:pPr>
            <a:r>
              <a:rPr lang="en-US" b="1" dirty="0" smtClean="0"/>
              <a:t>(Car as Home Battery)</a:t>
            </a:r>
          </a:p>
          <a:p>
            <a:pPr algn="ctr"/>
            <a:r>
              <a:rPr lang="en-US" sz="2000" dirty="0" smtClean="0"/>
              <a:t>Disconnect Billing from Location</a:t>
            </a:r>
          </a:p>
          <a:p>
            <a:pPr algn="ctr"/>
            <a:r>
              <a:rPr lang="en-US" sz="2000" dirty="0" smtClean="0"/>
              <a:t>Stop Misbehaving Cars</a:t>
            </a:r>
          </a:p>
          <a:p>
            <a:pPr marL="0" indent="0" algn="ctr">
              <a:buFont typeface="Arial" panose="020B0604020202020204" pitchFamily="34" charset="0"/>
              <a:buNone/>
            </a:pPr>
            <a:endParaRPr lang="en-US" b="1" dirty="0" smtClean="0"/>
          </a:p>
        </p:txBody>
      </p:sp>
      <p:pic>
        <p:nvPicPr>
          <p:cNvPr id="9" name="Picture 8"/>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3125" y="3671202"/>
            <a:ext cx="2583525" cy="1937643"/>
          </a:xfrm>
          <a:prstGeom prst="rect">
            <a:avLst/>
          </a:prstGeom>
        </p:spPr>
      </p:pic>
      <p:pic>
        <p:nvPicPr>
          <p:cNvPr id="13" name="Picture 12"/>
          <p:cNvPicPr>
            <a:picLocks noChangeAspect="1"/>
          </p:cNvPicPr>
          <p:nvPr/>
        </p:nvPicPr>
        <p:blipFill>
          <a:blip r:embed="rId3"/>
          <a:stretch>
            <a:fillRect/>
          </a:stretch>
        </p:blipFill>
        <p:spPr>
          <a:xfrm>
            <a:off x="4621182" y="3870533"/>
            <a:ext cx="3108961" cy="1738312"/>
          </a:xfrm>
          <a:prstGeom prst="rect">
            <a:avLst/>
          </a:prstGeom>
        </p:spPr>
      </p:pic>
      <p:pic>
        <p:nvPicPr>
          <p:cNvPr id="14" name="Picture 1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7452" y="3901228"/>
            <a:ext cx="2399373" cy="1707617"/>
          </a:xfrm>
          <a:prstGeom prst="rect">
            <a:avLst/>
          </a:prstGeom>
        </p:spPr>
      </p:pic>
    </p:spTree>
    <p:extLst>
      <p:ext uri="{BB962C8B-B14F-4D97-AF65-F5344CB8AC3E}">
        <p14:creationId xmlns:p14="http://schemas.microsoft.com/office/powerpoint/2010/main" val="251170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smtClean="0">
                <a:solidFill>
                  <a:srgbClr val="0070C0"/>
                </a:solidFill>
              </a:rPr>
              <a:t>Smart Home</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534154" y="1376127"/>
            <a:ext cx="3888217" cy="4891322"/>
          </a:xfrm>
        </p:spPr>
        <p:txBody>
          <a:bodyPr>
            <a:normAutofit/>
          </a:bodyPr>
          <a:lstStyle/>
          <a:p>
            <a:pPr marL="0" indent="0">
              <a:buNone/>
            </a:pPr>
            <a:r>
              <a:rPr lang="de-DE" dirty="0" smtClean="0"/>
              <a:t>Collected Data</a:t>
            </a:r>
          </a:p>
          <a:p>
            <a:pPr marL="0" indent="0">
              <a:buNone/>
            </a:pPr>
            <a:r>
              <a:rPr lang="de-DE" sz="1900" dirty="0" smtClean="0"/>
              <a:t>Basic Home Consumption</a:t>
            </a:r>
          </a:p>
          <a:p>
            <a:r>
              <a:rPr lang="de-DE" sz="1900" dirty="0" smtClean="0"/>
              <a:t>Energy Usage (Smart Meter)</a:t>
            </a:r>
          </a:p>
          <a:p>
            <a:r>
              <a:rPr lang="de-DE" sz="1900" dirty="0" smtClean="0"/>
              <a:t>Water Usage </a:t>
            </a:r>
          </a:p>
          <a:p>
            <a:r>
              <a:rPr lang="de-DE" sz="1900" dirty="0" smtClean="0"/>
              <a:t>Heating Usage</a:t>
            </a:r>
          </a:p>
          <a:p>
            <a:r>
              <a:rPr lang="de-DE" sz="1900" dirty="0" smtClean="0"/>
              <a:t>Internet Usage</a:t>
            </a:r>
          </a:p>
          <a:p>
            <a:endParaRPr lang="de-DE" sz="1900" dirty="0"/>
          </a:p>
          <a:p>
            <a:pPr marL="0" indent="0">
              <a:buNone/>
            </a:pPr>
            <a:r>
              <a:rPr lang="de-DE" sz="1900" dirty="0" smtClean="0"/>
              <a:t>Smart Home</a:t>
            </a:r>
          </a:p>
          <a:p>
            <a:r>
              <a:rPr lang="de-DE" sz="1900" dirty="0" smtClean="0"/>
              <a:t>Communication (Audio and Video)</a:t>
            </a:r>
          </a:p>
          <a:p>
            <a:r>
              <a:rPr lang="de-DE" sz="1900" dirty="0" smtClean="0"/>
              <a:t>Behaviour (Presence, Habits)</a:t>
            </a:r>
          </a:p>
          <a:p>
            <a:r>
              <a:rPr lang="de-DE" sz="1900" dirty="0" smtClean="0"/>
              <a:t>Social Network</a:t>
            </a:r>
          </a:p>
          <a:p>
            <a:pPr marL="0" indent="0">
              <a:buNone/>
            </a:pPr>
            <a:endParaRPr lang="de-DE" sz="1900" dirty="0" smtClean="0"/>
          </a:p>
          <a:p>
            <a:pPr marL="0" indent="0">
              <a:buNone/>
            </a:pPr>
            <a:endParaRPr lang="de-DE" sz="1900" dirty="0" smtClean="0"/>
          </a:p>
          <a:p>
            <a:endParaRPr lang="de-DE" sz="1500" dirty="0" smtClean="0"/>
          </a:p>
          <a:p>
            <a:endParaRPr lang="de-DE" sz="1900" dirty="0"/>
          </a:p>
          <a:p>
            <a:endParaRPr lang="de-DE" sz="1900" dirty="0" smtClean="0"/>
          </a:p>
          <a:p>
            <a:endParaRPr lang="de-DE" sz="1900" dirty="0"/>
          </a:p>
          <a:p>
            <a:endParaRPr lang="de-DE" sz="1600"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3</a:t>
            </a:fld>
            <a:endParaRPr lang="de-DE"/>
          </a:p>
        </p:txBody>
      </p:sp>
      <p:pic>
        <p:nvPicPr>
          <p:cNvPr id="10" name="Picture 9"/>
          <p:cNvPicPr>
            <a:picLocks noChangeAspect="1"/>
          </p:cNvPicPr>
          <p:nvPr/>
        </p:nvPicPr>
        <p:blipFill>
          <a:blip r:embed="rId2"/>
          <a:stretch>
            <a:fillRect/>
          </a:stretch>
        </p:blipFill>
        <p:spPr>
          <a:xfrm>
            <a:off x="6354715" y="-30002"/>
            <a:ext cx="5837286" cy="6297452"/>
          </a:xfrm>
          <a:prstGeom prst="rect">
            <a:avLst/>
          </a:prstGeom>
        </p:spPr>
      </p:pic>
      <p:sp>
        <p:nvSpPr>
          <p:cNvPr id="11" name="Right Arrow 10"/>
          <p:cNvSpPr/>
          <p:nvPr/>
        </p:nvSpPr>
        <p:spPr>
          <a:xfrm>
            <a:off x="3936031" y="2882450"/>
            <a:ext cx="2252749" cy="152954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Personal Information</a:t>
            </a:r>
            <a:endParaRPr lang="de-DE" dirty="0"/>
          </a:p>
        </p:txBody>
      </p:sp>
    </p:spTree>
    <p:extLst>
      <p:ext uri="{BB962C8B-B14F-4D97-AF65-F5344CB8AC3E}">
        <p14:creationId xmlns:p14="http://schemas.microsoft.com/office/powerpoint/2010/main" val="198558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smtClean="0">
                <a:solidFill>
                  <a:srgbClr val="0070C0"/>
                </a:solidFill>
              </a:rPr>
              <a:t>Smart Home Data Usage</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534154" y="1376127"/>
            <a:ext cx="5284755" cy="4392906"/>
          </a:xfrm>
          <a:ln>
            <a:solidFill>
              <a:srgbClr val="00B050"/>
            </a:solidFill>
          </a:ln>
        </p:spPr>
        <p:txBody>
          <a:bodyPr>
            <a:normAutofit/>
          </a:bodyPr>
          <a:lstStyle/>
          <a:p>
            <a:pPr marL="0" indent="0" algn="ctr">
              <a:buNone/>
            </a:pPr>
            <a:r>
              <a:rPr lang="de-DE" sz="2400" b="1" dirty="0" smtClean="0"/>
              <a:t>For the Good</a:t>
            </a:r>
          </a:p>
          <a:p>
            <a:r>
              <a:rPr lang="de-DE" sz="2000" dirty="0" smtClean="0"/>
              <a:t>Home Invasion Security</a:t>
            </a:r>
          </a:p>
          <a:p>
            <a:r>
              <a:rPr lang="de-DE" sz="2000" dirty="0" smtClean="0"/>
              <a:t>Emergency Detection</a:t>
            </a:r>
          </a:p>
          <a:p>
            <a:r>
              <a:rPr lang="de-DE" sz="2000" dirty="0" smtClean="0"/>
              <a:t>Energy Saving/Optimization</a:t>
            </a:r>
          </a:p>
          <a:p>
            <a:r>
              <a:rPr lang="de-DE" sz="2000" dirty="0" smtClean="0"/>
              <a:t>Communication (COVID Social Life)</a:t>
            </a:r>
          </a:p>
          <a:p>
            <a:r>
              <a:rPr lang="de-DE" sz="2000" dirty="0" smtClean="0"/>
              <a:t>Etc.</a:t>
            </a:r>
          </a:p>
          <a:p>
            <a:endParaRPr lang="de-DE" sz="1900" dirty="0"/>
          </a:p>
          <a:p>
            <a:endParaRPr lang="de-DE" sz="1900" dirty="0" smtClean="0"/>
          </a:p>
          <a:p>
            <a:endParaRPr lang="de-DE" sz="1900" dirty="0"/>
          </a:p>
          <a:p>
            <a:endParaRPr lang="de-DE" sz="1600"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4</a:t>
            </a:fld>
            <a:endParaRPr lang="de-DE"/>
          </a:p>
        </p:txBody>
      </p:sp>
      <p:sp>
        <p:nvSpPr>
          <p:cNvPr id="11" name="Inhaltsplatzhalter 2">
            <a:extLst>
              <a:ext uri="{FF2B5EF4-FFF2-40B4-BE49-F238E27FC236}">
                <a16:creationId xmlns:a16="http://schemas.microsoft.com/office/drawing/2014/main" id="{EAB30E36-B9AF-4ECF-8C18-3AC35FE88B66}"/>
              </a:ext>
            </a:extLst>
          </p:cNvPr>
          <p:cNvSpPr txBox="1">
            <a:spLocks/>
          </p:cNvSpPr>
          <p:nvPr/>
        </p:nvSpPr>
        <p:spPr>
          <a:xfrm>
            <a:off x="6455586" y="1376127"/>
            <a:ext cx="5284755" cy="4392906"/>
          </a:xfrm>
          <a:prstGeom prst="rect">
            <a:avLst/>
          </a:prstGeom>
          <a:ln>
            <a:solidFill>
              <a:srgbClr val="FF0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de-DE" sz="2400" b="1" dirty="0" smtClean="0"/>
              <a:t>For the Bad</a:t>
            </a:r>
          </a:p>
          <a:p>
            <a:r>
              <a:rPr lang="de-DE" sz="2000" dirty="0" smtClean="0"/>
              <a:t>Home Invasion</a:t>
            </a:r>
            <a:endParaRPr lang="de-DE" sz="2000" dirty="0"/>
          </a:p>
          <a:p>
            <a:r>
              <a:rPr lang="de-DE" sz="2000" dirty="0"/>
              <a:t>Behaviour </a:t>
            </a:r>
            <a:r>
              <a:rPr lang="de-DE" sz="2000" dirty="0" smtClean="0"/>
              <a:t>Analysis</a:t>
            </a:r>
          </a:p>
          <a:p>
            <a:r>
              <a:rPr lang="de-DE" sz="2000" dirty="0" smtClean="0"/>
              <a:t>Attacks on Energy Infrastructure (Blackout)</a:t>
            </a:r>
            <a:endParaRPr lang="de-DE" sz="2000" dirty="0"/>
          </a:p>
          <a:p>
            <a:r>
              <a:rPr lang="de-DE" sz="2000" dirty="0" smtClean="0"/>
              <a:t>Surveillance</a:t>
            </a:r>
          </a:p>
          <a:p>
            <a:r>
              <a:rPr lang="de-DE" sz="2000" dirty="0" smtClean="0"/>
              <a:t>Etc.</a:t>
            </a:r>
          </a:p>
          <a:p>
            <a:endParaRPr lang="de-DE" sz="2000" dirty="0"/>
          </a:p>
          <a:p>
            <a:endParaRPr lang="de-DE" sz="2000" dirty="0" smtClean="0"/>
          </a:p>
          <a:p>
            <a:endParaRPr lang="de-DE" sz="2000" dirty="0"/>
          </a:p>
          <a:p>
            <a:endParaRPr lang="de-DE" sz="2000" dirty="0" smtClean="0"/>
          </a:p>
          <a:p>
            <a:endParaRPr lang="de-DE" sz="2000" dirty="0"/>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71184" y="3376871"/>
            <a:ext cx="2103347" cy="1934961"/>
          </a:xfrm>
          <a:prstGeom prst="rect">
            <a:avLst/>
          </a:prstGeom>
        </p:spPr>
      </p:pic>
      <p:sp>
        <p:nvSpPr>
          <p:cNvPr id="13" name="Rounded Rectangle 12"/>
          <p:cNvSpPr/>
          <p:nvPr/>
        </p:nvSpPr>
        <p:spPr>
          <a:xfrm>
            <a:off x="4480560" y="4788131"/>
            <a:ext cx="3433156" cy="147931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How can we know what happens with our data?</a:t>
            </a:r>
          </a:p>
          <a:p>
            <a:pPr algn="ctr"/>
            <a:r>
              <a:rPr lang="de-DE" dirty="0" smtClean="0"/>
              <a:t>How can we be sure that our data is private and secure?</a:t>
            </a:r>
            <a:endParaRPr lang="de-DE" dirty="0"/>
          </a:p>
        </p:txBody>
      </p:sp>
    </p:spTree>
    <p:extLst>
      <p:ext uri="{BB962C8B-B14F-4D97-AF65-F5344CB8AC3E}">
        <p14:creationId xmlns:p14="http://schemas.microsoft.com/office/powerpoint/2010/main" val="135229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smtClean="0">
                <a:solidFill>
                  <a:srgbClr val="0070C0"/>
                </a:solidFill>
              </a:rPr>
              <a:t>Use Case: Alexa</a:t>
            </a:r>
            <a:endParaRPr lang="en-US" dirty="0">
              <a:solidFill>
                <a:srgbClr val="0070C0"/>
              </a:solidFill>
            </a:endParaRP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5</a:t>
            </a:fld>
            <a:endParaRPr lang="de-DE"/>
          </a:p>
        </p:txBody>
      </p:sp>
      <p:sp>
        <p:nvSpPr>
          <p:cNvPr id="14" name="Inhaltsplatzhalter 2">
            <a:extLst>
              <a:ext uri="{FF2B5EF4-FFF2-40B4-BE49-F238E27FC236}">
                <a16:creationId xmlns:a16="http://schemas.microsoft.com/office/drawing/2014/main" id="{EAB30E36-B9AF-4ECF-8C18-3AC35FE88B66}"/>
              </a:ext>
            </a:extLst>
          </p:cNvPr>
          <p:cNvSpPr txBox="1">
            <a:spLocks/>
          </p:cNvSpPr>
          <p:nvPr/>
        </p:nvSpPr>
        <p:spPr>
          <a:xfrm>
            <a:off x="667159" y="1419108"/>
            <a:ext cx="5251503" cy="4891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smtClean="0"/>
              <a:t>Social Interaction via Smart Speaker „Alexa“</a:t>
            </a:r>
          </a:p>
          <a:p>
            <a:pPr marL="0" indent="0">
              <a:buNone/>
            </a:pPr>
            <a:r>
              <a:rPr lang="en-US" sz="2000" dirty="0" smtClean="0"/>
              <a:t>Perception of Smart Speaker by Elderly people</a:t>
            </a:r>
          </a:p>
          <a:p>
            <a:r>
              <a:rPr lang="en-US" sz="2000" dirty="0" smtClean="0"/>
              <a:t>Is it “human-like</a:t>
            </a:r>
            <a:r>
              <a:rPr lang="en-US" sz="2000" dirty="0"/>
              <a:t>” or “object-like</a:t>
            </a:r>
            <a:r>
              <a:rPr lang="en-US" sz="2000" dirty="0" smtClean="0"/>
              <a:t>”?</a:t>
            </a:r>
            <a:endParaRPr lang="en-US" sz="2000" dirty="0"/>
          </a:p>
          <a:p>
            <a:pPr lvl="1"/>
            <a:r>
              <a:rPr lang="en-US" sz="2000" dirty="0" smtClean="0"/>
              <a:t>Fluid transition!</a:t>
            </a:r>
          </a:p>
          <a:p>
            <a:pPr lvl="1"/>
            <a:r>
              <a:rPr lang="en-US" sz="2000" dirty="0" smtClean="0"/>
              <a:t>Influenced by the </a:t>
            </a:r>
          </a:p>
          <a:p>
            <a:pPr lvl="2"/>
            <a:r>
              <a:rPr lang="en-US" dirty="0" smtClean="0"/>
              <a:t>Nature of Interaction</a:t>
            </a:r>
          </a:p>
          <a:p>
            <a:pPr lvl="2"/>
            <a:r>
              <a:rPr lang="en-US" dirty="0" smtClean="0"/>
              <a:t>Desire for Social Contact</a:t>
            </a:r>
          </a:p>
          <a:p>
            <a:pPr lvl="2"/>
            <a:r>
              <a:rPr lang="en-US" dirty="0" smtClean="0"/>
              <a:t>Location of Device</a:t>
            </a:r>
          </a:p>
          <a:p>
            <a:pPr lvl="2"/>
            <a:r>
              <a:rPr lang="en-US" dirty="0" smtClean="0"/>
              <a:t>Moment of Interaction</a:t>
            </a:r>
            <a:endParaRPr lang="en-US" sz="2000" dirty="0" smtClean="0"/>
          </a:p>
          <a:p>
            <a:pPr>
              <a:buFont typeface="Wingdings" panose="05000000000000000000" pitchFamily="2" charset="2"/>
              <a:buChar char="Ø"/>
            </a:pPr>
            <a:r>
              <a:rPr lang="en-US" sz="2000" dirty="0" smtClean="0"/>
              <a:t>Smart Speaker sometimes as a Companion</a:t>
            </a:r>
            <a:endParaRPr lang="de-DE" sz="2000" dirty="0" smtClean="0"/>
          </a:p>
          <a:p>
            <a:endParaRPr lang="de-DE" sz="1900" dirty="0" smtClean="0"/>
          </a:p>
          <a:p>
            <a:endParaRPr lang="de-DE" sz="1900" dirty="0" smtClean="0"/>
          </a:p>
          <a:p>
            <a:endParaRPr lang="de-DE" sz="1600" dirty="0"/>
          </a:p>
        </p:txBody>
      </p:sp>
      <p:sp>
        <p:nvSpPr>
          <p:cNvPr id="9" name="TextBox 8"/>
          <p:cNvSpPr txBox="1"/>
          <p:nvPr/>
        </p:nvSpPr>
        <p:spPr>
          <a:xfrm>
            <a:off x="408620" y="5306889"/>
            <a:ext cx="4953089" cy="830997"/>
          </a:xfrm>
          <a:prstGeom prst="rect">
            <a:avLst/>
          </a:prstGeom>
          <a:noFill/>
          <a:ln w="28575">
            <a:solidFill>
              <a:srgbClr val="92D050"/>
            </a:solidFill>
          </a:ln>
        </p:spPr>
        <p:txBody>
          <a:bodyPr wrap="square" rtlCol="0">
            <a:spAutoFit/>
          </a:bodyPr>
          <a:lstStyle/>
          <a:p>
            <a:pPr algn="ctr"/>
            <a:r>
              <a:rPr lang="de-DE" sz="2400" dirty="0" smtClean="0"/>
              <a:t>Social and Ethical Aspects have to be considered!</a:t>
            </a:r>
            <a:endParaRPr lang="de-DE" sz="2400" dirty="0"/>
          </a:p>
        </p:txBody>
      </p:sp>
      <p:sp>
        <p:nvSpPr>
          <p:cNvPr id="15" name="Inhaltsplatzhalter 2">
            <a:extLst>
              <a:ext uri="{FF2B5EF4-FFF2-40B4-BE49-F238E27FC236}">
                <a16:creationId xmlns:a16="http://schemas.microsoft.com/office/drawing/2014/main" id="{EAB30E36-B9AF-4ECF-8C18-3AC35FE88B66}"/>
              </a:ext>
            </a:extLst>
          </p:cNvPr>
          <p:cNvSpPr txBox="1">
            <a:spLocks/>
          </p:cNvSpPr>
          <p:nvPr/>
        </p:nvSpPr>
        <p:spPr>
          <a:xfrm>
            <a:off x="6940497" y="1419108"/>
            <a:ext cx="5251503" cy="4891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dirty="0" smtClean="0"/>
              <a:t>Concerns using Smart Speakers?</a:t>
            </a:r>
          </a:p>
          <a:p>
            <a:r>
              <a:rPr lang="de-DE" sz="2000" dirty="0" smtClean="0"/>
              <a:t>Always-on Microphone</a:t>
            </a:r>
          </a:p>
          <a:p>
            <a:r>
              <a:rPr lang="de-DE" sz="2000" dirty="0" smtClean="0"/>
              <a:t>Always-on Camera? (Moving Smart Speaker)</a:t>
            </a:r>
          </a:p>
          <a:p>
            <a:r>
              <a:rPr lang="de-DE" sz="2000" dirty="0" smtClean="0"/>
              <a:t>„Feeling of being followed“</a:t>
            </a:r>
          </a:p>
          <a:p>
            <a:endParaRPr lang="de-DE" sz="2000" dirty="0"/>
          </a:p>
          <a:p>
            <a:pPr marL="0" indent="0">
              <a:buNone/>
            </a:pPr>
            <a:endParaRPr lang="en-US" sz="2000" dirty="0" smtClean="0"/>
          </a:p>
          <a:p>
            <a:r>
              <a:rPr lang="en-US" sz="2000" dirty="0" smtClean="0"/>
              <a:t>But: Privacy is not a primary consideration for adopting Smart Speaker, but for non-users</a:t>
            </a:r>
          </a:p>
          <a:p>
            <a:r>
              <a:rPr lang="en-US" sz="2000" dirty="0" smtClean="0"/>
              <a:t>Lack of Privacy concerns is based on missing understanding</a:t>
            </a:r>
          </a:p>
          <a:p>
            <a:endParaRPr lang="de-DE" sz="2000" dirty="0"/>
          </a:p>
        </p:txBody>
      </p:sp>
      <p:sp>
        <p:nvSpPr>
          <p:cNvPr id="16" name="TextBox 15"/>
          <p:cNvSpPr txBox="1"/>
          <p:nvPr/>
        </p:nvSpPr>
        <p:spPr>
          <a:xfrm>
            <a:off x="7089703" y="5306888"/>
            <a:ext cx="4953089" cy="830997"/>
          </a:xfrm>
          <a:prstGeom prst="rect">
            <a:avLst/>
          </a:prstGeom>
          <a:noFill/>
          <a:ln w="28575">
            <a:solidFill>
              <a:srgbClr val="92D050"/>
            </a:solidFill>
          </a:ln>
        </p:spPr>
        <p:txBody>
          <a:bodyPr wrap="square" rtlCol="0">
            <a:spAutoFit/>
          </a:bodyPr>
          <a:lstStyle/>
          <a:p>
            <a:pPr algn="ctr"/>
            <a:r>
              <a:rPr lang="de-DE" sz="2400" dirty="0" smtClean="0"/>
              <a:t>Lack of Transparency of Privacy and Security Risks!</a:t>
            </a:r>
            <a:endParaRPr lang="de-DE" sz="2400" dirty="0"/>
          </a:p>
        </p:txBody>
      </p:sp>
      <p:pic>
        <p:nvPicPr>
          <p:cNvPr id="17" name="Picture 16"/>
          <p:cNvPicPr>
            <a:picLocks noChangeAspect="1"/>
          </p:cNvPicPr>
          <p:nvPr/>
        </p:nvPicPr>
        <p:blipFill>
          <a:blip r:embed="rId2"/>
          <a:stretch>
            <a:fillRect/>
          </a:stretch>
        </p:blipFill>
        <p:spPr>
          <a:xfrm>
            <a:off x="5061877" y="2611667"/>
            <a:ext cx="1878620" cy="1802786"/>
          </a:xfrm>
          <a:prstGeom prst="rect">
            <a:avLst/>
          </a:prstGeom>
        </p:spPr>
      </p:pic>
    </p:spTree>
    <p:extLst>
      <p:ext uri="{BB962C8B-B14F-4D97-AF65-F5344CB8AC3E}">
        <p14:creationId xmlns:p14="http://schemas.microsoft.com/office/powerpoint/2010/main" val="994023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smtClean="0">
                <a:solidFill>
                  <a:srgbClr val="0070C0"/>
                </a:solidFill>
              </a:rPr>
              <a:t>Use Case: Alexa</a:t>
            </a:r>
            <a:endParaRPr lang="en-US" dirty="0">
              <a:solidFill>
                <a:srgbClr val="0070C0"/>
              </a:solidFill>
            </a:endParaRP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6</a:t>
            </a:fld>
            <a:endParaRPr lang="de-DE"/>
          </a:p>
        </p:txBody>
      </p:sp>
      <p:sp>
        <p:nvSpPr>
          <p:cNvPr id="14" name="Inhaltsplatzhalter 2">
            <a:extLst>
              <a:ext uri="{FF2B5EF4-FFF2-40B4-BE49-F238E27FC236}">
                <a16:creationId xmlns:a16="http://schemas.microsoft.com/office/drawing/2014/main" id="{EAB30E36-B9AF-4ECF-8C18-3AC35FE88B66}"/>
              </a:ext>
            </a:extLst>
          </p:cNvPr>
          <p:cNvSpPr txBox="1">
            <a:spLocks/>
          </p:cNvSpPr>
          <p:nvPr/>
        </p:nvSpPr>
        <p:spPr>
          <a:xfrm>
            <a:off x="195108" y="1460405"/>
            <a:ext cx="2625752" cy="48913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IVA security and privacy risks: </a:t>
            </a:r>
            <a:endParaRPr lang="en-US" sz="2000" dirty="0" smtClean="0"/>
          </a:p>
          <a:p>
            <a:pPr marL="457200" indent="-457200">
              <a:buAutoNum type="alphaLcParenBoth"/>
            </a:pPr>
            <a:r>
              <a:rPr lang="en-US" sz="2000" dirty="0" smtClean="0"/>
              <a:t>wiretapping </a:t>
            </a:r>
            <a:r>
              <a:rPr lang="en-US" sz="2000" dirty="0"/>
              <a:t>an IVA </a:t>
            </a:r>
            <a:r>
              <a:rPr lang="en-US" sz="2000" dirty="0" smtClean="0"/>
              <a:t>ecosystem</a:t>
            </a:r>
            <a:endParaRPr lang="en-US" sz="2000" dirty="0"/>
          </a:p>
          <a:p>
            <a:pPr marL="457200" indent="-457200">
              <a:buAutoNum type="alphaLcParenBoth"/>
            </a:pPr>
            <a:r>
              <a:rPr lang="en-US" sz="2000" dirty="0" smtClean="0"/>
              <a:t>compromised </a:t>
            </a:r>
            <a:r>
              <a:rPr lang="en-US" sz="2000" dirty="0"/>
              <a:t>IVA-enabled </a:t>
            </a:r>
            <a:r>
              <a:rPr lang="en-US" sz="2000" dirty="0" smtClean="0"/>
              <a:t>devices</a:t>
            </a:r>
            <a:endParaRPr lang="en-US" sz="2000" dirty="0"/>
          </a:p>
          <a:p>
            <a:pPr marL="457200" indent="-457200">
              <a:buAutoNum type="alphaLcParenBoth"/>
            </a:pPr>
            <a:r>
              <a:rPr lang="en-US" sz="2000" dirty="0" smtClean="0"/>
              <a:t>malicious </a:t>
            </a:r>
            <a:r>
              <a:rPr lang="en-US" sz="2000" dirty="0"/>
              <a:t>voice </a:t>
            </a:r>
            <a:br>
              <a:rPr lang="en-US" sz="2000" dirty="0"/>
            </a:br>
            <a:r>
              <a:rPr lang="en-US" sz="2000" dirty="0" smtClean="0"/>
              <a:t>commands</a:t>
            </a:r>
            <a:endParaRPr lang="en-US" sz="2000" dirty="0"/>
          </a:p>
          <a:p>
            <a:pPr marL="457200" indent="-457200">
              <a:buAutoNum type="alphaLcParenBoth"/>
            </a:pPr>
            <a:r>
              <a:rPr lang="en-US" sz="2000" dirty="0" smtClean="0"/>
              <a:t>unintentional </a:t>
            </a:r>
            <a:r>
              <a:rPr lang="en-US" sz="2000" dirty="0"/>
              <a:t>voice </a:t>
            </a:r>
            <a:r>
              <a:rPr lang="en-US" sz="2000" dirty="0" smtClean="0"/>
              <a:t>recording</a:t>
            </a:r>
            <a:endParaRPr lang="de-DE" sz="1200" dirty="0"/>
          </a:p>
        </p:txBody>
      </p:sp>
      <p:pic>
        <p:nvPicPr>
          <p:cNvPr id="6" name="Picture 5"/>
          <p:cNvPicPr>
            <a:picLocks noChangeAspect="1"/>
          </p:cNvPicPr>
          <p:nvPr/>
        </p:nvPicPr>
        <p:blipFill>
          <a:blip r:embed="rId2"/>
          <a:stretch>
            <a:fillRect/>
          </a:stretch>
        </p:blipFill>
        <p:spPr>
          <a:xfrm>
            <a:off x="3345029" y="1204635"/>
            <a:ext cx="8651863" cy="4973916"/>
          </a:xfrm>
          <a:prstGeom prst="rect">
            <a:avLst/>
          </a:prstGeom>
        </p:spPr>
      </p:pic>
    </p:spTree>
    <p:extLst>
      <p:ext uri="{BB962C8B-B14F-4D97-AF65-F5344CB8AC3E}">
        <p14:creationId xmlns:p14="http://schemas.microsoft.com/office/powerpoint/2010/main" val="262777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smtClean="0">
                <a:solidFill>
                  <a:srgbClr val="0070C0"/>
                </a:solidFill>
              </a:rPr>
              <a:t>Use Case: Smart Home</a:t>
            </a:r>
            <a:endParaRPr lang="en-US" dirty="0">
              <a:solidFill>
                <a:srgbClr val="0070C0"/>
              </a:solidFill>
            </a:endParaRP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7</a:t>
            </a:fld>
            <a:endParaRPr lang="de-DE"/>
          </a:p>
        </p:txBody>
      </p:sp>
      <p:sp>
        <p:nvSpPr>
          <p:cNvPr id="14" name="Inhaltsplatzhalter 2">
            <a:extLst>
              <a:ext uri="{FF2B5EF4-FFF2-40B4-BE49-F238E27FC236}">
                <a16:creationId xmlns:a16="http://schemas.microsoft.com/office/drawing/2014/main" id="{EAB30E36-B9AF-4ECF-8C18-3AC35FE88B66}"/>
              </a:ext>
            </a:extLst>
          </p:cNvPr>
          <p:cNvSpPr txBox="1">
            <a:spLocks/>
          </p:cNvSpPr>
          <p:nvPr/>
        </p:nvSpPr>
        <p:spPr>
          <a:xfrm>
            <a:off x="195107" y="1460405"/>
            <a:ext cx="6089315" cy="4891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smtClean="0"/>
              <a:t>Security Issues for Sensors and Actuators</a:t>
            </a:r>
          </a:p>
          <a:p>
            <a:r>
              <a:rPr lang="en-US" sz="2000" dirty="0"/>
              <a:t>Lack of security software on the </a:t>
            </a:r>
            <a:r>
              <a:rPr lang="en-US" sz="2000" dirty="0" smtClean="0"/>
              <a:t>devices: </a:t>
            </a:r>
          </a:p>
          <a:p>
            <a:pPr lvl="1"/>
            <a:r>
              <a:rPr lang="en-US" sz="1600" dirty="0" smtClean="0"/>
              <a:t>No Firewall, No Virus Scanner, etc.</a:t>
            </a:r>
          </a:p>
          <a:p>
            <a:r>
              <a:rPr lang="en-US" sz="2000" dirty="0" smtClean="0"/>
              <a:t>Less</a:t>
            </a:r>
            <a:r>
              <a:rPr lang="en-US" sz="2000" dirty="0"/>
              <a:t> experienced device producers: </a:t>
            </a:r>
            <a:endParaRPr lang="en-US" sz="2000" dirty="0" smtClean="0"/>
          </a:p>
          <a:p>
            <a:pPr lvl="1"/>
            <a:r>
              <a:rPr lang="en-US" sz="1600" dirty="0" err="1" smtClean="0"/>
              <a:t>IoT</a:t>
            </a:r>
            <a:r>
              <a:rPr lang="en-US" sz="1600" dirty="0" smtClean="0"/>
              <a:t> Manufacturers are no IT security experts, e.g. TVs</a:t>
            </a:r>
          </a:p>
          <a:p>
            <a:r>
              <a:rPr lang="en-US" sz="2000" dirty="0" smtClean="0"/>
              <a:t>Multiple </a:t>
            </a:r>
            <a:r>
              <a:rPr lang="en-US" sz="2000" dirty="0"/>
              <a:t>devices with the same security </a:t>
            </a:r>
            <a:r>
              <a:rPr lang="en-US" sz="2000" dirty="0" smtClean="0"/>
              <a:t>mechanisms:</a:t>
            </a:r>
          </a:p>
          <a:p>
            <a:pPr lvl="1"/>
            <a:r>
              <a:rPr lang="en-US" sz="1600" dirty="0" smtClean="0"/>
              <a:t>Same default configuration, one successful attack for all</a:t>
            </a:r>
          </a:p>
          <a:p>
            <a:r>
              <a:rPr lang="en-US" sz="2000" dirty="0" err="1" smtClean="0"/>
              <a:t>IoT</a:t>
            </a:r>
            <a:r>
              <a:rPr lang="en-US" sz="2000" dirty="0" smtClean="0"/>
              <a:t> </a:t>
            </a:r>
            <a:r>
              <a:rPr lang="en-US" sz="2000" dirty="0"/>
              <a:t>devices are out of reach: </a:t>
            </a:r>
            <a:endParaRPr lang="en-US" sz="2000" dirty="0" smtClean="0"/>
          </a:p>
          <a:p>
            <a:pPr lvl="1"/>
            <a:r>
              <a:rPr lang="en-US" sz="1600" dirty="0" smtClean="0"/>
              <a:t>Remote deployment, successful attacks are undetected</a:t>
            </a:r>
          </a:p>
        </p:txBody>
      </p:sp>
      <p:pic>
        <p:nvPicPr>
          <p:cNvPr id="3" name="Picture 2"/>
          <p:cNvPicPr>
            <a:picLocks noChangeAspect="1"/>
          </p:cNvPicPr>
          <p:nvPr/>
        </p:nvPicPr>
        <p:blipFill>
          <a:blip r:embed="rId2"/>
          <a:stretch>
            <a:fillRect/>
          </a:stretch>
        </p:blipFill>
        <p:spPr>
          <a:xfrm>
            <a:off x="195107" y="4709521"/>
            <a:ext cx="1066800" cy="847725"/>
          </a:xfrm>
          <a:prstGeom prst="rect">
            <a:avLst/>
          </a:prstGeom>
        </p:spPr>
      </p:pic>
      <p:pic>
        <p:nvPicPr>
          <p:cNvPr id="5" name="Picture 4"/>
          <p:cNvPicPr>
            <a:picLocks noChangeAspect="1"/>
          </p:cNvPicPr>
          <p:nvPr/>
        </p:nvPicPr>
        <p:blipFill>
          <a:blip r:embed="rId3"/>
          <a:stretch>
            <a:fillRect/>
          </a:stretch>
        </p:blipFill>
        <p:spPr>
          <a:xfrm>
            <a:off x="2632441" y="5306654"/>
            <a:ext cx="866775" cy="933450"/>
          </a:xfrm>
          <a:prstGeom prst="rect">
            <a:avLst/>
          </a:prstGeom>
        </p:spPr>
      </p:pic>
      <p:pic>
        <p:nvPicPr>
          <p:cNvPr id="9" name="Picture 8"/>
          <p:cNvPicPr>
            <a:picLocks noChangeAspect="1"/>
          </p:cNvPicPr>
          <p:nvPr/>
        </p:nvPicPr>
        <p:blipFill>
          <a:blip r:embed="rId4"/>
          <a:stretch>
            <a:fillRect/>
          </a:stretch>
        </p:blipFill>
        <p:spPr>
          <a:xfrm>
            <a:off x="3132225" y="4669336"/>
            <a:ext cx="1095375" cy="828675"/>
          </a:xfrm>
          <a:prstGeom prst="rect">
            <a:avLst/>
          </a:prstGeom>
        </p:spPr>
      </p:pic>
      <p:pic>
        <p:nvPicPr>
          <p:cNvPr id="10" name="Picture 9"/>
          <p:cNvPicPr>
            <a:picLocks noChangeAspect="1"/>
          </p:cNvPicPr>
          <p:nvPr/>
        </p:nvPicPr>
        <p:blipFill>
          <a:blip r:embed="rId5"/>
          <a:stretch>
            <a:fillRect/>
          </a:stretch>
        </p:blipFill>
        <p:spPr>
          <a:xfrm>
            <a:off x="1790906" y="4820994"/>
            <a:ext cx="829177" cy="736252"/>
          </a:xfrm>
          <a:prstGeom prst="rect">
            <a:avLst/>
          </a:prstGeom>
        </p:spPr>
      </p:pic>
      <p:pic>
        <p:nvPicPr>
          <p:cNvPr id="11" name="Picture 10"/>
          <p:cNvPicPr>
            <a:picLocks noChangeAspect="1"/>
          </p:cNvPicPr>
          <p:nvPr/>
        </p:nvPicPr>
        <p:blipFill>
          <a:blip r:embed="rId6"/>
          <a:stretch>
            <a:fillRect/>
          </a:stretch>
        </p:blipFill>
        <p:spPr>
          <a:xfrm>
            <a:off x="966595" y="5395495"/>
            <a:ext cx="767454" cy="665580"/>
          </a:xfrm>
          <a:prstGeom prst="rect">
            <a:avLst/>
          </a:prstGeom>
        </p:spPr>
      </p:pic>
      <p:pic>
        <p:nvPicPr>
          <p:cNvPr id="13" name="Picture 12"/>
          <p:cNvPicPr>
            <a:picLocks noChangeAspect="1"/>
          </p:cNvPicPr>
          <p:nvPr/>
        </p:nvPicPr>
        <p:blipFill>
          <a:blip r:embed="rId7"/>
          <a:stretch>
            <a:fillRect/>
          </a:stretch>
        </p:blipFill>
        <p:spPr>
          <a:xfrm>
            <a:off x="4012082" y="5491661"/>
            <a:ext cx="922350" cy="656825"/>
          </a:xfrm>
          <a:prstGeom prst="rect">
            <a:avLst/>
          </a:prstGeom>
        </p:spPr>
      </p:pic>
      <p:cxnSp>
        <p:nvCxnSpPr>
          <p:cNvPr id="16" name="Straight Connector 15"/>
          <p:cNvCxnSpPr/>
          <p:nvPr/>
        </p:nvCxnSpPr>
        <p:spPr>
          <a:xfrm>
            <a:off x="6223762" y="1094582"/>
            <a:ext cx="52470" cy="514552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8"/>
          <a:stretch>
            <a:fillRect/>
          </a:stretch>
        </p:blipFill>
        <p:spPr>
          <a:xfrm>
            <a:off x="6319772" y="2733675"/>
            <a:ext cx="5661076" cy="3430588"/>
          </a:xfrm>
          <a:prstGeom prst="rect">
            <a:avLst/>
          </a:prstGeom>
        </p:spPr>
      </p:pic>
      <p:sp>
        <p:nvSpPr>
          <p:cNvPr id="21" name="Inhaltsplatzhalter 2">
            <a:extLst>
              <a:ext uri="{FF2B5EF4-FFF2-40B4-BE49-F238E27FC236}">
                <a16:creationId xmlns:a16="http://schemas.microsoft.com/office/drawing/2014/main" id="{EAB30E36-B9AF-4ECF-8C18-3AC35FE88B66}"/>
              </a:ext>
            </a:extLst>
          </p:cNvPr>
          <p:cNvSpPr txBox="1">
            <a:spLocks/>
          </p:cNvSpPr>
          <p:nvPr/>
        </p:nvSpPr>
        <p:spPr>
          <a:xfrm>
            <a:off x="6176882" y="1234700"/>
            <a:ext cx="5820011" cy="4891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smtClean="0"/>
              <a:t>Privacy Issues in Smart Home</a:t>
            </a:r>
          </a:p>
          <a:p>
            <a:r>
              <a:rPr lang="en-US" sz="2000" dirty="0" smtClean="0"/>
              <a:t>Privacy is probably not breached by 1 Sensor </a:t>
            </a:r>
          </a:p>
          <a:p>
            <a:r>
              <a:rPr lang="en-US" sz="2000" dirty="0" smtClean="0"/>
              <a:t>But: Privacy may be breached by the combination of Data of n Sensors that is correlated</a:t>
            </a:r>
          </a:p>
          <a:p>
            <a:r>
              <a:rPr lang="en-US" sz="2000" b="1" dirty="0" smtClean="0"/>
              <a:t>Where is Data Processed and Stored?</a:t>
            </a:r>
            <a:endParaRPr lang="en-US" sz="1600" b="1" dirty="0" smtClean="0"/>
          </a:p>
        </p:txBody>
      </p:sp>
    </p:spTree>
    <p:extLst>
      <p:ext uri="{BB962C8B-B14F-4D97-AF65-F5344CB8AC3E}">
        <p14:creationId xmlns:p14="http://schemas.microsoft.com/office/powerpoint/2010/main" val="401577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de-DE" dirty="0" smtClean="0">
                <a:solidFill>
                  <a:srgbClr val="0070C0"/>
                </a:solidFill>
              </a:rPr>
              <a:t>Use Case: Smart Home</a:t>
            </a:r>
            <a:endParaRPr lang="en-US" dirty="0">
              <a:solidFill>
                <a:srgbClr val="0070C0"/>
              </a:solidFill>
            </a:endParaRPr>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8</a:t>
            </a:fld>
            <a:endParaRPr lang="de-DE"/>
          </a:p>
        </p:txBody>
      </p:sp>
      <p:sp>
        <p:nvSpPr>
          <p:cNvPr id="14" name="Inhaltsplatzhalter 2">
            <a:extLst>
              <a:ext uri="{FF2B5EF4-FFF2-40B4-BE49-F238E27FC236}">
                <a16:creationId xmlns:a16="http://schemas.microsoft.com/office/drawing/2014/main" id="{EAB30E36-B9AF-4ECF-8C18-3AC35FE88B66}"/>
              </a:ext>
            </a:extLst>
          </p:cNvPr>
          <p:cNvSpPr txBox="1">
            <a:spLocks/>
          </p:cNvSpPr>
          <p:nvPr/>
        </p:nvSpPr>
        <p:spPr>
          <a:xfrm>
            <a:off x="195107" y="1460405"/>
            <a:ext cx="11406343" cy="48913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t>Example: Activity-Monitoring in private households using existing </a:t>
            </a:r>
          </a:p>
          <a:p>
            <a:pPr marL="0" indent="0" algn="ctr">
              <a:buNone/>
            </a:pPr>
            <a:r>
              <a:rPr lang="en-US" sz="2400" b="1" dirty="0"/>
              <a:t>data sources to detect potential emergencies</a:t>
            </a:r>
          </a:p>
          <a:p>
            <a:r>
              <a:rPr lang="en-US" sz="2000" dirty="0" smtClean="0"/>
              <a:t>Usually Activity is monitored by Movement Sensors or Cameras</a:t>
            </a:r>
          </a:p>
          <a:p>
            <a:r>
              <a:rPr lang="en-US" sz="2000" dirty="0" smtClean="0"/>
              <a:t>But also common data sources can be used to identify Activity</a:t>
            </a:r>
          </a:p>
          <a:p>
            <a:pPr lvl="1"/>
            <a:r>
              <a:rPr lang="en-US" sz="2000" dirty="0" smtClean="0"/>
              <a:t>Energy Consumption, Water Consumption, etc.</a:t>
            </a:r>
          </a:p>
          <a:p>
            <a:pPr lvl="1"/>
            <a:r>
              <a:rPr lang="en-US" sz="2000" dirty="0" smtClean="0"/>
              <a:t>potentially 50 types of </a:t>
            </a:r>
            <a:r>
              <a:rPr lang="en-US" sz="2000" dirty="0" err="1" smtClean="0"/>
              <a:t>IoT</a:t>
            </a:r>
            <a:r>
              <a:rPr lang="en-US" sz="2000" dirty="0" smtClean="0"/>
              <a:t> Data Sources</a:t>
            </a:r>
          </a:p>
          <a:p>
            <a:endParaRPr lang="en-US" sz="2000" dirty="0" smtClean="0"/>
          </a:p>
        </p:txBody>
      </p:sp>
      <p:pic>
        <p:nvPicPr>
          <p:cNvPr id="6" name="Picture 5"/>
          <p:cNvPicPr>
            <a:picLocks noChangeAspect="1"/>
          </p:cNvPicPr>
          <p:nvPr/>
        </p:nvPicPr>
        <p:blipFill>
          <a:blip r:embed="rId2"/>
          <a:stretch>
            <a:fillRect/>
          </a:stretch>
        </p:blipFill>
        <p:spPr>
          <a:xfrm>
            <a:off x="6043613" y="3188231"/>
            <a:ext cx="5853112" cy="2732867"/>
          </a:xfrm>
          <a:prstGeom prst="rect">
            <a:avLst/>
          </a:prstGeom>
        </p:spPr>
      </p:pic>
      <p:pic>
        <p:nvPicPr>
          <p:cNvPr id="24" name="Grafik 13">
            <a:extLst>
              <a:ext uri="{FF2B5EF4-FFF2-40B4-BE49-F238E27FC236}">
                <a16:creationId xmlns:a16="http://schemas.microsoft.com/office/drawing/2014/main" id="{0E902950-5F45-0D42-91B0-E32461922081}"/>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257911" y="3842153"/>
            <a:ext cx="3246338" cy="2113102"/>
          </a:xfrm>
          <a:prstGeom prst="rect">
            <a:avLst/>
          </a:prstGeom>
        </p:spPr>
      </p:pic>
      <p:sp>
        <p:nvSpPr>
          <p:cNvPr id="15" name="TextBox 14"/>
          <p:cNvSpPr txBox="1"/>
          <p:nvPr/>
        </p:nvSpPr>
        <p:spPr>
          <a:xfrm>
            <a:off x="829319" y="5926687"/>
            <a:ext cx="4573816" cy="369332"/>
          </a:xfrm>
          <a:prstGeom prst="rect">
            <a:avLst/>
          </a:prstGeom>
          <a:noFill/>
        </p:spPr>
        <p:txBody>
          <a:bodyPr wrap="none" rtlCol="0">
            <a:spAutoFit/>
          </a:bodyPr>
          <a:lstStyle/>
          <a:p>
            <a:r>
              <a:rPr lang="de-DE" dirty="0" smtClean="0"/>
              <a:t>Energy Consumption Profile of Coffee Machine</a:t>
            </a:r>
            <a:endParaRPr lang="de-DE" dirty="0"/>
          </a:p>
        </p:txBody>
      </p:sp>
    </p:spTree>
    <p:extLst>
      <p:ext uri="{BB962C8B-B14F-4D97-AF65-F5344CB8AC3E}">
        <p14:creationId xmlns:p14="http://schemas.microsoft.com/office/powerpoint/2010/main" val="3312345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6E62D-0590-410D-AC98-34F30F225559}"/>
              </a:ext>
            </a:extLst>
          </p:cNvPr>
          <p:cNvSpPr>
            <a:spLocks noGrp="1"/>
          </p:cNvSpPr>
          <p:nvPr>
            <p:ph type="title"/>
          </p:nvPr>
        </p:nvSpPr>
        <p:spPr>
          <a:xfrm>
            <a:off x="838200" y="136525"/>
            <a:ext cx="10515600" cy="1325563"/>
          </a:xfrm>
        </p:spPr>
        <p:txBody>
          <a:bodyPr/>
          <a:lstStyle/>
          <a:p>
            <a:r>
              <a:rPr lang="en-US" dirty="0"/>
              <a:t>Perceptions of Data Collection &amp; Use</a:t>
            </a:r>
            <a:endParaRPr lang="en-US" dirty="0">
              <a:solidFill>
                <a:srgbClr val="0070C0"/>
              </a:solidFill>
            </a:endParaRPr>
          </a:p>
        </p:txBody>
      </p:sp>
      <p:sp>
        <p:nvSpPr>
          <p:cNvPr id="3" name="Inhaltsplatzhalter 2">
            <a:extLst>
              <a:ext uri="{FF2B5EF4-FFF2-40B4-BE49-F238E27FC236}">
                <a16:creationId xmlns:a16="http://schemas.microsoft.com/office/drawing/2014/main" id="{EAB30E36-B9AF-4ECF-8C18-3AC35FE88B66}"/>
              </a:ext>
            </a:extLst>
          </p:cNvPr>
          <p:cNvSpPr>
            <a:spLocks noGrp="1"/>
          </p:cNvSpPr>
          <p:nvPr>
            <p:ph idx="1"/>
          </p:nvPr>
        </p:nvSpPr>
        <p:spPr>
          <a:xfrm>
            <a:off x="534154" y="1376127"/>
            <a:ext cx="11009014" cy="4544971"/>
          </a:xfrm>
        </p:spPr>
        <p:txBody>
          <a:bodyPr>
            <a:normAutofit/>
          </a:bodyPr>
          <a:lstStyle/>
          <a:p>
            <a:r>
              <a:rPr lang="en-US" sz="2000" dirty="0" smtClean="0"/>
              <a:t>Interviews </a:t>
            </a:r>
            <a:r>
              <a:rPr lang="en-US" sz="2000" dirty="0"/>
              <a:t>of 40 U.S. consumers with at least two smart home </a:t>
            </a:r>
            <a:r>
              <a:rPr lang="en-US" sz="2000" dirty="0" smtClean="0"/>
              <a:t>devices</a:t>
            </a:r>
          </a:p>
          <a:p>
            <a:r>
              <a:rPr lang="en-US" sz="2000" dirty="0" smtClean="0"/>
              <a:t>Addressed </a:t>
            </a:r>
            <a:r>
              <a:rPr lang="en-US" sz="2000" dirty="0"/>
              <a:t>overall experiences with smart home devices, including privacy and </a:t>
            </a:r>
            <a:r>
              <a:rPr lang="en-US" sz="2000" dirty="0" smtClean="0"/>
              <a:t>security</a:t>
            </a:r>
          </a:p>
          <a:p>
            <a:r>
              <a:rPr lang="en-US" sz="2000" dirty="0" smtClean="0"/>
              <a:t>Analyzed </a:t>
            </a:r>
            <a:r>
              <a:rPr lang="en-US" sz="2000" dirty="0"/>
              <a:t>data to identify themes and relationships </a:t>
            </a:r>
            <a:endParaRPr lang="en-US" sz="2000" dirty="0" smtClean="0"/>
          </a:p>
          <a:p>
            <a:endParaRPr lang="en-US" sz="2000" dirty="0"/>
          </a:p>
          <a:p>
            <a:r>
              <a:rPr lang="en-US" sz="2000" dirty="0" smtClean="0"/>
              <a:t>Study Participants</a:t>
            </a:r>
          </a:p>
          <a:p>
            <a:pPr lvl="1">
              <a:buFont typeface="Courier New" panose="02070309020205020404" pitchFamily="49" charset="0"/>
              <a:buChar char="o"/>
            </a:pPr>
            <a:r>
              <a:rPr lang="en-US" sz="2000" dirty="0"/>
              <a:t>Living in the Washington, D.C. metropolitan area of the U.S</a:t>
            </a:r>
            <a:r>
              <a:rPr lang="en-US" sz="2000" dirty="0" smtClean="0"/>
              <a:t>.</a:t>
            </a:r>
          </a:p>
          <a:p>
            <a:pPr lvl="1">
              <a:buFont typeface="Courier New" panose="02070309020205020404" pitchFamily="49" charset="0"/>
              <a:buChar char="o"/>
            </a:pPr>
            <a:r>
              <a:rPr lang="en-US" sz="2000" dirty="0" smtClean="0"/>
              <a:t>Majority </a:t>
            </a:r>
            <a:r>
              <a:rPr lang="en-US" sz="2000" dirty="0"/>
              <a:t>were highly </a:t>
            </a:r>
            <a:r>
              <a:rPr lang="en-US" sz="2000" dirty="0" smtClean="0"/>
              <a:t>educated</a:t>
            </a:r>
          </a:p>
          <a:p>
            <a:pPr lvl="1">
              <a:buFont typeface="Courier New" panose="02070309020205020404" pitchFamily="49" charset="0"/>
              <a:buChar char="o"/>
            </a:pPr>
            <a:r>
              <a:rPr lang="en-US" sz="2000" dirty="0" smtClean="0"/>
              <a:t>18 </a:t>
            </a:r>
            <a:r>
              <a:rPr lang="en-US" sz="2000" dirty="0"/>
              <a:t>females, 22 </a:t>
            </a:r>
            <a:r>
              <a:rPr lang="en-US" sz="2000" dirty="0" smtClean="0"/>
              <a:t>males</a:t>
            </a:r>
          </a:p>
          <a:p>
            <a:pPr lvl="1">
              <a:buFont typeface="Courier New" panose="02070309020205020404" pitchFamily="49" charset="0"/>
              <a:buChar char="o"/>
            </a:pPr>
            <a:r>
              <a:rPr lang="en-US" sz="2000" dirty="0" smtClean="0"/>
              <a:t>Most </a:t>
            </a:r>
            <a:r>
              <a:rPr lang="en-US" sz="2000" dirty="0"/>
              <a:t>(70%) between 30-49 years </a:t>
            </a:r>
            <a:r>
              <a:rPr lang="en-US" sz="2000" dirty="0" smtClean="0"/>
              <a:t>old</a:t>
            </a:r>
          </a:p>
          <a:p>
            <a:pPr lvl="1">
              <a:buFont typeface="Courier New" panose="02070309020205020404" pitchFamily="49" charset="0"/>
              <a:buChar char="o"/>
            </a:pPr>
            <a:r>
              <a:rPr lang="en-US" sz="2000" dirty="0" smtClean="0"/>
              <a:t>32 </a:t>
            </a:r>
            <a:r>
              <a:rPr lang="en-US" sz="2000" dirty="0"/>
              <a:t>installers, 8 users </a:t>
            </a:r>
            <a:endParaRPr lang="de-DE" sz="2000" dirty="0"/>
          </a:p>
        </p:txBody>
      </p:sp>
      <p:sp>
        <p:nvSpPr>
          <p:cNvPr id="4" name="Datumsplatzhalter 3">
            <a:extLst>
              <a:ext uri="{FF2B5EF4-FFF2-40B4-BE49-F238E27FC236}">
                <a16:creationId xmlns:a16="http://schemas.microsoft.com/office/drawing/2014/main" id="{4E393C81-DFFB-477B-8980-25C1FB21C7F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17.11.2021</a:t>
            </a:r>
            <a:endParaRPr kumimoji="0" lang="de-D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Gerader Verbinder 7">
            <a:extLst>
              <a:ext uri="{FF2B5EF4-FFF2-40B4-BE49-F238E27FC236}">
                <a16:creationId xmlns:a16="http://schemas.microsoft.com/office/drawing/2014/main" id="{CE364714-4328-4A28-9406-622CE749D15E}"/>
              </a:ext>
            </a:extLst>
          </p:cNvPr>
          <p:cNvCxnSpPr>
            <a:cxnSpLocks/>
          </p:cNvCxnSpPr>
          <p:nvPr/>
        </p:nvCxnSpPr>
        <p:spPr>
          <a:xfrm flipV="1">
            <a:off x="838200" y="1094582"/>
            <a:ext cx="8448413" cy="2115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FEA0489-AEC3-446C-B7CD-0507F4E696D2}"/>
              </a:ext>
            </a:extLst>
          </p:cNvPr>
          <p:cNvCxnSpPr>
            <a:cxnSpLocks/>
          </p:cNvCxnSpPr>
          <p:nvPr/>
        </p:nvCxnSpPr>
        <p:spPr>
          <a:xfrm>
            <a:off x="0" y="6267450"/>
            <a:ext cx="12192000" cy="0"/>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Foliennummernplatzhalter 6"/>
          <p:cNvSpPr>
            <a:spLocks noGrp="1"/>
          </p:cNvSpPr>
          <p:nvPr>
            <p:ph type="sldNum" sz="quarter" idx="12"/>
          </p:nvPr>
        </p:nvSpPr>
        <p:spPr/>
        <p:txBody>
          <a:bodyPr/>
          <a:lstStyle/>
          <a:p>
            <a:fld id="{ABD0C5E5-4260-49A6-B2BB-1687571CACF0}" type="slidenum">
              <a:rPr lang="de-DE" smtClean="0"/>
              <a:t>9</a:t>
            </a:fld>
            <a:endParaRPr lang="de-DE"/>
          </a:p>
        </p:txBody>
      </p:sp>
      <p:pic>
        <p:nvPicPr>
          <p:cNvPr id="5" name="Picture 4"/>
          <p:cNvPicPr>
            <a:picLocks noChangeAspect="1"/>
          </p:cNvPicPr>
          <p:nvPr/>
        </p:nvPicPr>
        <p:blipFill>
          <a:blip r:embed="rId2"/>
          <a:stretch>
            <a:fillRect/>
          </a:stretch>
        </p:blipFill>
        <p:spPr>
          <a:xfrm>
            <a:off x="7920037" y="3095624"/>
            <a:ext cx="3743203" cy="2438937"/>
          </a:xfrm>
          <a:prstGeom prst="rect">
            <a:avLst/>
          </a:prstGeom>
        </p:spPr>
      </p:pic>
    </p:spTree>
    <p:extLst>
      <p:ext uri="{BB962C8B-B14F-4D97-AF65-F5344CB8AC3E}">
        <p14:creationId xmlns:p14="http://schemas.microsoft.com/office/powerpoint/2010/main" val="2250513035"/>
      </p:ext>
    </p:extLst>
  </p:cSld>
  <p:clrMapOvr>
    <a:masterClrMapping/>
  </p:clrMapOvr>
</p:sld>
</file>

<file path=ppt/theme/theme1.xml><?xml version="1.0" encoding="utf-8"?>
<a:theme xmlns:a="http://schemas.openxmlformats.org/drawingml/2006/main" name="Office">
  <a:themeElements>
    <a:clrScheme name="Graustuf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1497</Words>
  <Application>Microsoft Office PowerPoint</Application>
  <PresentationFormat>Widescreen</PresentationFormat>
  <Paragraphs>258</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Courier New</vt:lpstr>
      <vt:lpstr>Wingdings</vt:lpstr>
      <vt:lpstr>Office</vt:lpstr>
      <vt:lpstr>PowerPoint Presentation</vt:lpstr>
      <vt:lpstr>Smart Home</vt:lpstr>
      <vt:lpstr>Smart Home</vt:lpstr>
      <vt:lpstr>Smart Home Data Usage</vt:lpstr>
      <vt:lpstr>Use Case: Alexa</vt:lpstr>
      <vt:lpstr>Use Case: Alexa</vt:lpstr>
      <vt:lpstr>Use Case: Smart Home</vt:lpstr>
      <vt:lpstr>Use Case: Smart Home</vt:lpstr>
      <vt:lpstr>Perceptions of Data Collection &amp; Use</vt:lpstr>
      <vt:lpstr>Perceptions of Data Collection &amp; Use</vt:lpstr>
      <vt:lpstr>Perceptions of Data Collection &amp; Use</vt:lpstr>
      <vt:lpstr>Perceptions of Data Collection &amp; Use</vt:lpstr>
      <vt:lpstr>Perceptions of Data Collection &amp; Use</vt:lpstr>
      <vt:lpstr>Perceptions of Data Collection &amp; Use</vt:lpstr>
      <vt:lpstr>Privacy &amp; Security Concerns</vt:lpstr>
      <vt:lpstr>Privacy &amp; Security Mitigations </vt:lpstr>
      <vt:lpstr>Lack of Concern &amp; Action</vt:lpstr>
      <vt:lpstr>Data Usage Transparency</vt:lpstr>
      <vt:lpstr>Security Feature Baselines &amp; Transparency </vt:lpstr>
      <vt:lpstr>Security &amp; Privacy Controls for Users </vt:lpstr>
      <vt:lpstr>Security &amp; Privacy Controls for Users </vt:lpstr>
      <vt:lpstr>Summary of Survey</vt:lpstr>
      <vt:lpstr>Use Case: Vehicle to Home</vt:lpstr>
      <vt:lpstr>Tasks</vt:lpstr>
      <vt:lpstr>Use Cases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Kapitel 3: </dc:title>
  <dc:creator>Jonas Picker</dc:creator>
  <cp:lastModifiedBy>Armin</cp:lastModifiedBy>
  <cp:revision>547</cp:revision>
  <dcterms:created xsi:type="dcterms:W3CDTF">2021-03-04T11:05:45Z</dcterms:created>
  <dcterms:modified xsi:type="dcterms:W3CDTF">2021-11-16T09:28:11Z</dcterms:modified>
</cp:coreProperties>
</file>