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7"/>
  </p:notesMasterIdLst>
  <p:sldIdLst>
    <p:sldId id="259" r:id="rId2"/>
    <p:sldId id="306" r:id="rId3"/>
    <p:sldId id="308" r:id="rId4"/>
    <p:sldId id="303" r:id="rId5"/>
    <p:sldId id="358" r:id="rId6"/>
    <p:sldId id="371" r:id="rId7"/>
    <p:sldId id="364" r:id="rId8"/>
    <p:sldId id="344" r:id="rId9"/>
    <p:sldId id="348" r:id="rId10"/>
    <p:sldId id="367" r:id="rId11"/>
    <p:sldId id="368" r:id="rId12"/>
    <p:sldId id="369" r:id="rId13"/>
    <p:sldId id="370" r:id="rId14"/>
    <p:sldId id="360" r:id="rId15"/>
    <p:sldId id="359" r:id="rId16"/>
    <p:sldId id="356" r:id="rId17"/>
    <p:sldId id="361" r:id="rId18"/>
    <p:sldId id="362" r:id="rId19"/>
    <p:sldId id="363" r:id="rId20"/>
    <p:sldId id="283" r:id="rId21"/>
    <p:sldId id="310" r:id="rId22"/>
    <p:sldId id="329" r:id="rId23"/>
    <p:sldId id="357" r:id="rId24"/>
    <p:sldId id="331" r:id="rId25"/>
    <p:sldId id="330" r:id="rId26"/>
    <p:sldId id="349" r:id="rId27"/>
    <p:sldId id="350" r:id="rId28"/>
    <p:sldId id="351" r:id="rId29"/>
    <p:sldId id="352" r:id="rId30"/>
    <p:sldId id="340" r:id="rId31"/>
    <p:sldId id="341" r:id="rId32"/>
    <p:sldId id="342" r:id="rId33"/>
    <p:sldId id="315" r:id="rId34"/>
    <p:sldId id="305" r:id="rId35"/>
    <p:sldId id="343" r:id="rId36"/>
    <p:sldId id="302" r:id="rId37"/>
    <p:sldId id="313" r:id="rId38"/>
    <p:sldId id="346" r:id="rId39"/>
    <p:sldId id="318" r:id="rId40"/>
    <p:sldId id="345" r:id="rId41"/>
    <p:sldId id="316" r:id="rId42"/>
    <p:sldId id="317" r:id="rId43"/>
    <p:sldId id="353" r:id="rId44"/>
    <p:sldId id="354" r:id="rId45"/>
    <p:sldId id="312" r:id="rId46"/>
    <p:sldId id="320" r:id="rId47"/>
    <p:sldId id="365" r:id="rId48"/>
    <p:sldId id="366" r:id="rId49"/>
    <p:sldId id="335" r:id="rId50"/>
    <p:sldId id="336" r:id="rId51"/>
    <p:sldId id="337" r:id="rId52"/>
    <p:sldId id="338" r:id="rId53"/>
    <p:sldId id="339" r:id="rId54"/>
    <p:sldId id="319" r:id="rId55"/>
    <p:sldId id="301" r:id="rId56"/>
  </p:sldIdLst>
  <p:sldSz cx="12192000" cy="6858000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seppe Raveduto" initials="GR" lastIdx="4" clrIdx="0">
    <p:extLst>
      <p:ext uri="{19B8F6BF-5375-455C-9EA6-DF929625EA0E}">
        <p15:presenceInfo xmlns:p15="http://schemas.microsoft.com/office/powerpoint/2012/main" userId="S::giuseppe.raveduto@eng.it::d5174792-47cc-4994-a7e4-17f46a210c15" providerId="AD"/>
      </p:ext>
    </p:extLst>
  </p:cmAuthor>
  <p:cmAuthor id="2" name="Ferdinando Bosco" initials="FB" lastIdx="1" clrIdx="1">
    <p:extLst>
      <p:ext uri="{19B8F6BF-5375-455C-9EA6-DF929625EA0E}">
        <p15:presenceInfo xmlns:p15="http://schemas.microsoft.com/office/powerpoint/2012/main" userId="S::ferdinando.bosco@eng.it::c1ac8693-9532-4647-9ecf-df4c964be4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90"/>
    <a:srgbClr val="ADCEEC"/>
    <a:srgbClr val="000000"/>
    <a:srgbClr val="9BF4A4"/>
    <a:srgbClr val="ADCEEB"/>
    <a:srgbClr val="FBCE10"/>
    <a:srgbClr val="11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8C8B3-1B41-4D02-B1B0-B1D526008BBB}" v="518" dt="2021-06-10T07:54:44.933"/>
    <p1510:client id="{A801C944-3578-3040-833F-1206B7C636EA}" v="1737" dt="2021-06-10T07:52:16.372"/>
    <p1510:client id="{F4870560-7337-0048-0F2D-E91F6E984CB4}" v="45" dt="2021-06-09T14:35:40.0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4378D5-463F-5B4F-9804-3E91356C57E8}" type="doc">
      <dgm:prSet loTypeId="urn:microsoft.com/office/officeart/2005/8/layout/venn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3D7185E3-65A2-6544-B3A1-95F9DC4CBF6F}">
      <dgm:prSet phldrT="[Testo]"/>
      <dgm:spPr>
        <a:solidFill>
          <a:srgbClr val="FFDF90">
            <a:alpha val="70000"/>
          </a:srgbClr>
        </a:solidFill>
      </dgm:spPr>
      <dgm:t>
        <a:bodyPr/>
        <a:lstStyle/>
        <a:p>
          <a:r>
            <a:rPr lang="en-GB" noProof="0" dirty="0"/>
            <a:t>UC1: Prosumers DR flexibility aggregation via smart contract</a:t>
          </a:r>
        </a:p>
      </dgm:t>
    </dgm:pt>
    <dgm:pt modelId="{32E10899-BF6E-0F44-97AA-62CA65E234AE}" type="parTrans" cxnId="{E01091A7-23C3-DB41-9BDB-C65D64609BA9}">
      <dgm:prSet/>
      <dgm:spPr/>
      <dgm:t>
        <a:bodyPr/>
        <a:lstStyle/>
        <a:p>
          <a:endParaRPr lang="it-IT"/>
        </a:p>
      </dgm:t>
    </dgm:pt>
    <dgm:pt modelId="{C9C2D266-D1A0-7A48-BA81-C3F226D7C054}" type="sibTrans" cxnId="{E01091A7-23C3-DB41-9BDB-C65D64609BA9}">
      <dgm:prSet/>
      <dgm:spPr/>
      <dgm:t>
        <a:bodyPr/>
        <a:lstStyle/>
        <a:p>
          <a:endParaRPr lang="it-IT"/>
        </a:p>
      </dgm:t>
    </dgm:pt>
    <dgm:pt modelId="{B5E8E14B-4DD1-024E-A439-5ADC6FA64432}">
      <dgm:prSet phldrT="[Testo]"/>
      <dgm:spPr>
        <a:solidFill>
          <a:srgbClr val="9BF4A4">
            <a:alpha val="70000"/>
          </a:srgbClr>
        </a:solidFill>
      </dgm:spPr>
      <dgm:t>
        <a:bodyPr/>
        <a:lstStyle/>
        <a:p>
          <a:r>
            <a:rPr lang="en-GB" noProof="0" dirty="0"/>
            <a:t>UC2: P2P local energy trading market</a:t>
          </a:r>
        </a:p>
      </dgm:t>
    </dgm:pt>
    <dgm:pt modelId="{C25891FB-65E0-A141-8C1B-7E5724429AB9}" type="parTrans" cxnId="{29CF8E79-9918-9142-B2A8-B613C4CF58FA}">
      <dgm:prSet/>
      <dgm:spPr/>
      <dgm:t>
        <a:bodyPr/>
        <a:lstStyle/>
        <a:p>
          <a:endParaRPr lang="it-IT"/>
        </a:p>
      </dgm:t>
    </dgm:pt>
    <dgm:pt modelId="{99F16C53-FF41-4140-8B07-6EA1B0EFD36E}" type="sibTrans" cxnId="{29CF8E79-9918-9142-B2A8-B613C4CF58FA}">
      <dgm:prSet/>
      <dgm:spPr/>
      <dgm:t>
        <a:bodyPr/>
        <a:lstStyle/>
        <a:p>
          <a:endParaRPr lang="it-IT"/>
        </a:p>
      </dgm:t>
    </dgm:pt>
    <dgm:pt modelId="{4111EB4A-6104-9F43-ABA8-E6DA2C683E2B}">
      <dgm:prSet phldrT="[Testo]"/>
      <dgm:spPr>
        <a:solidFill>
          <a:srgbClr val="ADCEEC">
            <a:alpha val="70000"/>
          </a:srgbClr>
        </a:solidFill>
      </dgm:spPr>
      <dgm:t>
        <a:bodyPr/>
        <a:lstStyle/>
        <a:p>
          <a:r>
            <a:rPr lang="en-GB" noProof="0" dirty="0"/>
            <a:t>UC3: VPP in energy community</a:t>
          </a:r>
        </a:p>
      </dgm:t>
    </dgm:pt>
    <dgm:pt modelId="{9C2BB376-5A08-2648-AD48-7216BDE539C7}" type="parTrans" cxnId="{0A353803-EDB3-374C-B240-58A815D1761C}">
      <dgm:prSet/>
      <dgm:spPr/>
      <dgm:t>
        <a:bodyPr/>
        <a:lstStyle/>
        <a:p>
          <a:endParaRPr lang="it-IT"/>
        </a:p>
      </dgm:t>
    </dgm:pt>
    <dgm:pt modelId="{B7500387-0B8F-5F4C-8255-8A29AB43B6F0}" type="sibTrans" cxnId="{0A353803-EDB3-374C-B240-58A815D1761C}">
      <dgm:prSet/>
      <dgm:spPr/>
      <dgm:t>
        <a:bodyPr/>
        <a:lstStyle/>
        <a:p>
          <a:endParaRPr lang="it-IT"/>
        </a:p>
      </dgm:t>
    </dgm:pt>
    <dgm:pt modelId="{160574BB-C776-5E40-B8CB-CF6C030B4C94}" type="pres">
      <dgm:prSet presAssocID="{3D4378D5-463F-5B4F-9804-3E91356C57E8}" presName="compositeShape" presStyleCnt="0">
        <dgm:presLayoutVars>
          <dgm:chMax val="7"/>
          <dgm:dir/>
          <dgm:resizeHandles val="exact"/>
        </dgm:presLayoutVars>
      </dgm:prSet>
      <dgm:spPr/>
    </dgm:pt>
    <dgm:pt modelId="{0AFA4515-ECED-C147-9C0C-0A299245F268}" type="pres">
      <dgm:prSet presAssocID="{3D7185E3-65A2-6544-B3A1-95F9DC4CBF6F}" presName="circ1" presStyleLbl="vennNode1" presStyleIdx="0" presStyleCnt="3"/>
      <dgm:spPr/>
    </dgm:pt>
    <dgm:pt modelId="{341A5981-C039-074B-8319-5CCBCD4BEF89}" type="pres">
      <dgm:prSet presAssocID="{3D7185E3-65A2-6544-B3A1-95F9DC4CBF6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954DB19-FA6A-544C-9B61-7896EDB08A32}" type="pres">
      <dgm:prSet presAssocID="{B5E8E14B-4DD1-024E-A439-5ADC6FA64432}" presName="circ2" presStyleLbl="vennNode1" presStyleIdx="1" presStyleCnt="3"/>
      <dgm:spPr/>
    </dgm:pt>
    <dgm:pt modelId="{CA074FEB-DD4E-0C4B-B418-EEB45F287029}" type="pres">
      <dgm:prSet presAssocID="{B5E8E14B-4DD1-024E-A439-5ADC6FA6443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439271D-7CD5-584A-AB3C-7BF56404073A}" type="pres">
      <dgm:prSet presAssocID="{4111EB4A-6104-9F43-ABA8-E6DA2C683E2B}" presName="circ3" presStyleLbl="vennNode1" presStyleIdx="2" presStyleCnt="3"/>
      <dgm:spPr/>
    </dgm:pt>
    <dgm:pt modelId="{AAB92050-FC7F-3D4A-B19D-89B33B39BAEC}" type="pres">
      <dgm:prSet presAssocID="{4111EB4A-6104-9F43-ABA8-E6DA2C683E2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A353803-EDB3-374C-B240-58A815D1761C}" srcId="{3D4378D5-463F-5B4F-9804-3E91356C57E8}" destId="{4111EB4A-6104-9F43-ABA8-E6DA2C683E2B}" srcOrd="2" destOrd="0" parTransId="{9C2BB376-5A08-2648-AD48-7216BDE539C7}" sibTransId="{B7500387-0B8F-5F4C-8255-8A29AB43B6F0}"/>
    <dgm:cxn modelId="{2E8BD140-4E97-F14E-91AA-7AAEB91C2FE6}" type="presOf" srcId="{B5E8E14B-4DD1-024E-A439-5ADC6FA64432}" destId="{F954DB19-FA6A-544C-9B61-7896EDB08A32}" srcOrd="1" destOrd="0" presId="urn:microsoft.com/office/officeart/2005/8/layout/venn1"/>
    <dgm:cxn modelId="{84D5A953-1B3C-5148-AA26-2069B8B33FD2}" type="presOf" srcId="{3D7185E3-65A2-6544-B3A1-95F9DC4CBF6F}" destId="{341A5981-C039-074B-8319-5CCBCD4BEF89}" srcOrd="0" destOrd="0" presId="urn:microsoft.com/office/officeart/2005/8/layout/venn1"/>
    <dgm:cxn modelId="{29CF8E79-9918-9142-B2A8-B613C4CF58FA}" srcId="{3D4378D5-463F-5B4F-9804-3E91356C57E8}" destId="{B5E8E14B-4DD1-024E-A439-5ADC6FA64432}" srcOrd="1" destOrd="0" parTransId="{C25891FB-65E0-A141-8C1B-7E5724429AB9}" sibTransId="{99F16C53-FF41-4140-8B07-6EA1B0EFD36E}"/>
    <dgm:cxn modelId="{7D2E0A97-5F73-B040-839B-A34D26BF4484}" type="presOf" srcId="{3D4378D5-463F-5B4F-9804-3E91356C57E8}" destId="{160574BB-C776-5E40-B8CB-CF6C030B4C94}" srcOrd="0" destOrd="0" presId="urn:microsoft.com/office/officeart/2005/8/layout/venn1"/>
    <dgm:cxn modelId="{E01091A7-23C3-DB41-9BDB-C65D64609BA9}" srcId="{3D4378D5-463F-5B4F-9804-3E91356C57E8}" destId="{3D7185E3-65A2-6544-B3A1-95F9DC4CBF6F}" srcOrd="0" destOrd="0" parTransId="{32E10899-BF6E-0F44-97AA-62CA65E234AE}" sibTransId="{C9C2D266-D1A0-7A48-BA81-C3F226D7C054}"/>
    <dgm:cxn modelId="{38A050B4-F088-4E45-8B74-B86D783B37FF}" type="presOf" srcId="{B5E8E14B-4DD1-024E-A439-5ADC6FA64432}" destId="{CA074FEB-DD4E-0C4B-B418-EEB45F287029}" srcOrd="0" destOrd="0" presId="urn:microsoft.com/office/officeart/2005/8/layout/venn1"/>
    <dgm:cxn modelId="{362310D2-E65A-5D4B-85D9-13A50974609A}" type="presOf" srcId="{3D7185E3-65A2-6544-B3A1-95F9DC4CBF6F}" destId="{0AFA4515-ECED-C147-9C0C-0A299245F268}" srcOrd="1" destOrd="0" presId="urn:microsoft.com/office/officeart/2005/8/layout/venn1"/>
    <dgm:cxn modelId="{1C13B5D3-CADB-2142-A01A-3286E6CE757B}" type="presOf" srcId="{4111EB4A-6104-9F43-ABA8-E6DA2C683E2B}" destId="{A439271D-7CD5-584A-AB3C-7BF56404073A}" srcOrd="1" destOrd="0" presId="urn:microsoft.com/office/officeart/2005/8/layout/venn1"/>
    <dgm:cxn modelId="{F288DBEA-93FA-A64D-AE47-32BEB4D1F276}" type="presOf" srcId="{4111EB4A-6104-9F43-ABA8-E6DA2C683E2B}" destId="{AAB92050-FC7F-3D4A-B19D-89B33B39BAEC}" srcOrd="0" destOrd="0" presId="urn:microsoft.com/office/officeart/2005/8/layout/venn1"/>
    <dgm:cxn modelId="{E837BEC6-D984-8842-9A38-E0555E5822F5}" type="presParOf" srcId="{160574BB-C776-5E40-B8CB-CF6C030B4C94}" destId="{0AFA4515-ECED-C147-9C0C-0A299245F268}" srcOrd="0" destOrd="0" presId="urn:microsoft.com/office/officeart/2005/8/layout/venn1"/>
    <dgm:cxn modelId="{CF5B08E5-7C84-334A-9FDB-BE21BBDE45BF}" type="presParOf" srcId="{160574BB-C776-5E40-B8CB-CF6C030B4C94}" destId="{341A5981-C039-074B-8319-5CCBCD4BEF89}" srcOrd="1" destOrd="0" presId="urn:microsoft.com/office/officeart/2005/8/layout/venn1"/>
    <dgm:cxn modelId="{1857AECE-5F28-B14F-A994-F2630FA91639}" type="presParOf" srcId="{160574BB-C776-5E40-B8CB-CF6C030B4C94}" destId="{F954DB19-FA6A-544C-9B61-7896EDB08A32}" srcOrd="2" destOrd="0" presId="urn:microsoft.com/office/officeart/2005/8/layout/venn1"/>
    <dgm:cxn modelId="{B8ED6777-0B96-4749-8588-AF17F5EDF76B}" type="presParOf" srcId="{160574BB-C776-5E40-B8CB-CF6C030B4C94}" destId="{CA074FEB-DD4E-0C4B-B418-EEB45F287029}" srcOrd="3" destOrd="0" presId="urn:microsoft.com/office/officeart/2005/8/layout/venn1"/>
    <dgm:cxn modelId="{83B174EB-0BC2-064E-BBDB-CDC98FBECD0D}" type="presParOf" srcId="{160574BB-C776-5E40-B8CB-CF6C030B4C94}" destId="{A439271D-7CD5-584A-AB3C-7BF56404073A}" srcOrd="4" destOrd="0" presId="urn:microsoft.com/office/officeart/2005/8/layout/venn1"/>
    <dgm:cxn modelId="{EF00356C-015C-FB4D-A613-B6E4012AB77C}" type="presParOf" srcId="{160574BB-C776-5E40-B8CB-CF6C030B4C94}" destId="{AAB92050-FC7F-3D4A-B19D-89B33B39BAE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A4515-ECED-C147-9C0C-0A299245F268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rgbClr val="FFDF90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UC1: Prosumers DR flexibility aggregation via smart contract</a:t>
          </a:r>
        </a:p>
      </dsp:txBody>
      <dsp:txXfrm>
        <a:off x="2871893" y="636693"/>
        <a:ext cx="2384213" cy="1463040"/>
      </dsp:txXfrm>
    </dsp:sp>
    <dsp:sp modelId="{F954DB19-FA6A-544C-9B61-7896EDB08A32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rgbClr val="9BF4A4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UC2: P2P local energy trading market</a:t>
          </a:r>
        </a:p>
      </dsp:txBody>
      <dsp:txXfrm>
        <a:off x="4605866" y="2939626"/>
        <a:ext cx="1950720" cy="1788160"/>
      </dsp:txXfrm>
    </dsp:sp>
    <dsp:sp modelId="{A439271D-7CD5-584A-AB3C-7BF56404073A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rgbClr val="ADCEEC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/>
            <a:t>UC3: VPP in energy community</a:t>
          </a:r>
        </a:p>
      </dsp:txBody>
      <dsp:txXfrm>
        <a:off x="1571413" y="2939626"/>
        <a:ext cx="1950720" cy="178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A414B-2E93-A449-B502-0631273C4E5B}" type="datetimeFigureOut">
              <a:rPr lang="it-IT" smtClean="0"/>
              <a:t>10/06/2021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FDCEF-4857-944B-96DF-FBDF8E4147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750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4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8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71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95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19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43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6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90" algn="l" defTabSz="9142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>
                <a:cs typeface="Calibri"/>
              </a:rPr>
              <a:t>Notarization</a:t>
            </a:r>
            <a:r>
              <a:rPr lang="it-IT">
                <a:cs typeface="Calibri"/>
              </a:rPr>
              <a:t> dentro Data Management</a:t>
            </a:r>
          </a:p>
          <a:p>
            <a:endParaRPr lang="it-IT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533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075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cs typeface="Calibri"/>
              </a:rPr>
              <a:t>ERC20 token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11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cs typeface="Calibri"/>
              </a:rPr>
              <a:t>ERC20 token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637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947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>
                <a:cs typeface="Calibri"/>
              </a:rPr>
              <a:t>Notarization</a:t>
            </a:r>
            <a:r>
              <a:rPr lang="it-IT">
                <a:cs typeface="Calibri"/>
              </a:rPr>
              <a:t> dentro Data Management</a:t>
            </a:r>
          </a:p>
          <a:p>
            <a:endParaRPr lang="it-IT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729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it-IT">
                <a:cs typeface="Calibri"/>
              </a:rPr>
              <a:t>Oracle: sistema ricarica auto elettrica  / Previsioni meteo 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54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222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cs typeface="Calibri"/>
              </a:rPr>
              <a:t>ERC20 token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0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54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>
                <a:cs typeface="Calibri"/>
              </a:rPr>
              <a:t>Notarization</a:t>
            </a:r>
            <a:r>
              <a:rPr lang="it-IT">
                <a:cs typeface="Calibri"/>
              </a:rPr>
              <a:t> dentro Data Management</a:t>
            </a:r>
          </a:p>
          <a:p>
            <a:endParaRPr lang="it-IT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931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2444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170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E4CE4-5470-4055-A811-DDE38363C49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25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E4CE4-5470-4055-A811-DDE38363C49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2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47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cs typeface="Calibri"/>
              </a:rPr>
              <a:t>In </a:t>
            </a:r>
            <a:r>
              <a:rPr lang="it-IT" dirty="0" err="1">
                <a:cs typeface="Calibri"/>
              </a:rPr>
              <a:t>these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cases</a:t>
            </a:r>
            <a:r>
              <a:rPr lang="it-IT" dirty="0">
                <a:cs typeface="Calibri"/>
              </a:rPr>
              <a:t>, </a:t>
            </a:r>
            <a:r>
              <a:rPr lang="it-IT" dirty="0" err="1">
                <a:cs typeface="Calibri"/>
              </a:rPr>
              <a:t>additional</a:t>
            </a:r>
            <a:r>
              <a:rPr lang="it-IT" dirty="0">
                <a:cs typeface="Calibri"/>
              </a:rPr>
              <a:t> </a:t>
            </a:r>
            <a:r>
              <a:rPr lang="it-IT" err="1">
                <a:cs typeface="Calibri"/>
              </a:rPr>
              <a:t>rules</a:t>
            </a:r>
            <a:r>
              <a:rPr lang="it-IT" dirty="0">
                <a:cs typeface="Calibri"/>
              </a:rPr>
              <a:t> are </a:t>
            </a:r>
            <a:r>
              <a:rPr lang="it-IT" dirty="0" err="1">
                <a:cs typeface="Calibri"/>
              </a:rPr>
              <a:t>usually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applied</a:t>
            </a:r>
            <a:r>
              <a:rPr lang="it-IT" dirty="0">
                <a:cs typeface="Calibri"/>
              </a:rPr>
              <a:t>, e.g. on </a:t>
            </a:r>
            <a:r>
              <a:rPr lang="it-IT" err="1">
                <a:cs typeface="Calibri"/>
              </a:rPr>
              <a:t>mining</a:t>
            </a:r>
            <a:r>
              <a:rPr lang="it-IT" dirty="0">
                <a:cs typeface="Calibri"/>
              </a:rPr>
              <a:t> or </a:t>
            </a:r>
            <a:r>
              <a:rPr lang="it-IT" dirty="0" err="1">
                <a:cs typeface="Calibri"/>
              </a:rPr>
              <a:t>specifying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who</a:t>
            </a:r>
            <a:r>
              <a:rPr lang="it-IT" dirty="0">
                <a:cs typeface="Calibri"/>
              </a:rPr>
              <a:t> can </a:t>
            </a:r>
            <a:r>
              <a:rPr lang="it-IT" err="1">
                <a:cs typeface="Calibri"/>
              </a:rPr>
              <a:t>access</a:t>
            </a:r>
            <a:r>
              <a:rPr lang="it-IT" dirty="0">
                <a:cs typeface="Calibri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Networks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networks are: 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Mainnet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"production" network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transactions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Ethereum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ETH)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Testnet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public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testnets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test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new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functionalities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are: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Görli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proof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-of-authority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testnet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clients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Kovan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Rinkeby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proof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-of-authority test networks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clients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Ropsten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proof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-of-work test network.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testnet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Networks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Ethereum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private network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network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public network.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"private"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network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networks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 network: a "network"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single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web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deployment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Consortium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network: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private network.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network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entrusted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set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predefined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networks can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internet, a </a:t>
            </a:r>
            <a:r>
              <a:rPr lang="it-IT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consortium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can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an intranet.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535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Source: </a:t>
            </a:r>
            <a:r>
              <a:rPr lang="en-GB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Basically, </a:t>
            </a:r>
            <a:r>
              <a:rPr lang="en-GB" sz="1200" b="0" i="0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DApps</a:t>
            </a:r>
            <a:r>
              <a:rPr lang="en-GB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governed by autonomy and the consensus or majority of users decide all the changes. Also, the source code of the app is available to all.</a:t>
            </a:r>
          </a:p>
          <a:p>
            <a:endParaRPr lang="en-GB" sz="1200" b="0" i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Decentralized: </a:t>
            </a:r>
            <a:r>
              <a:rPr lang="en-GB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avoid the perils of centralization, all records of the app’s operation needs to be stored on a public and decentralized blockchain.</a:t>
            </a:r>
          </a:p>
          <a:p>
            <a:endParaRPr lang="en-GB" sz="1200" b="1" i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Incentives:</a:t>
            </a:r>
            <a:r>
              <a:rPr lang="en-GB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blockchain validators need to incentivized by gratifying them with cryptographic tokens.</a:t>
            </a:r>
          </a:p>
          <a:p>
            <a:endParaRPr lang="en-GB" sz="1200" b="1" i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Algorithm: </a:t>
            </a:r>
            <a:r>
              <a:rPr lang="en-GB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decentralized application community should agree to a cryptographic algorithm, basically to show the proof of value.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477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dirty="0">
                <a:solidFill>
                  <a:schemeClr val="tx1"/>
                </a:solidFill>
              </a:rPr>
              <a:t>Abbiamo</a:t>
            </a:r>
            <a:r>
              <a:rPr lang="it-IT" b="0" baseline="0" dirty="0">
                <a:solidFill>
                  <a:schemeClr val="tx1"/>
                </a:solidFill>
              </a:rPr>
              <a:t> introdotto il concetto di </a:t>
            </a:r>
            <a:r>
              <a:rPr lang="it-IT" b="1" dirty="0">
                <a:solidFill>
                  <a:schemeClr val="accent1"/>
                </a:solidFill>
              </a:rPr>
              <a:t>Digital Transformation,</a:t>
            </a:r>
            <a:r>
              <a:rPr lang="it-IT" b="1" baseline="0" dirty="0">
                <a:solidFill>
                  <a:schemeClr val="accent1"/>
                </a:solidFill>
              </a:rPr>
              <a:t> </a:t>
            </a:r>
            <a:r>
              <a:rPr lang="it-IT" b="0" baseline="0" dirty="0">
                <a:solidFill>
                  <a:schemeClr val="accent1"/>
                </a:solidFill>
              </a:rPr>
              <a:t>che essenzialmente è l’obiettivo di </a:t>
            </a:r>
            <a:r>
              <a:rPr lang="it-IT" b="0" baseline="0" dirty="0" err="1">
                <a:solidFill>
                  <a:schemeClr val="accent1"/>
                </a:solidFill>
              </a:rPr>
              <a:t>Engineering</a:t>
            </a:r>
            <a:r>
              <a:rPr lang="it-IT" b="0" baseline="0" dirty="0">
                <a:solidFill>
                  <a:schemeClr val="accent1"/>
                </a:solidFill>
              </a:rPr>
              <a:t> di portare nuove soluzioni digitali ai propri clienti e aprire loro la strada verso il futuro con nuove opportunità di business.</a:t>
            </a:r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639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</a:t>
            </a:r>
            <a:r>
              <a:rPr lang="it-IT" baseline="0" dirty="0"/>
              <a:t> </a:t>
            </a:r>
            <a:r>
              <a:rPr lang="it-IT" baseline="0" dirty="0" err="1"/>
              <a:t>Engineering</a:t>
            </a:r>
            <a:r>
              <a:rPr lang="it-IT" baseline="0" dirty="0"/>
              <a:t>, la ricerca rappresenta il primo </a:t>
            </a:r>
            <a:r>
              <a:rPr lang="it-IT" baseline="0" dirty="0" err="1"/>
              <a:t>step</a:t>
            </a:r>
            <a:r>
              <a:rPr lang="it-IT" baseline="0" dirty="0"/>
              <a:t> del processo di Digital Transformation che ci permette di sperimentare metodologie e tecnologie allo stato dell’arte che saranno la base per le soluzioni del futuro.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FDCEF-4857-944B-96DF-FBDF8E41479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3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Engineering</a:t>
            </a:r>
            <a:r>
              <a:rPr lang="it-IT" dirty="0"/>
              <a:t> crede nella ricerca sin dall’inizio</a:t>
            </a:r>
            <a:r>
              <a:rPr lang="it-IT" baseline="0" dirty="0"/>
              <a:t> della sua avventura. Infatti il dipartimento di ricerca è stato fondato nel 1987 e adesso conta più di 300 progetti conclusi con successo e 70 progetti in corso, oltre che continui investimenti che hanno raggiunto 40M nell’ultimo anno. Il gruppo di ricerca è cresciuto tantissimo negli anni e siamo arrivati ad avere circa 450 ricercatori in 5 laboratori dislocati in tutta Italia.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FDCEF-4857-944B-96DF-FBDF8E41479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21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</a:t>
            </a:r>
            <a:r>
              <a:rPr lang="it-IT" baseline="0" dirty="0"/>
              <a:t> secondo </a:t>
            </a:r>
            <a:r>
              <a:rPr lang="it-IT" baseline="0" dirty="0" err="1"/>
              <a:t>step</a:t>
            </a:r>
            <a:r>
              <a:rPr lang="it-IT" baseline="0" dirty="0"/>
              <a:t> che segue la ricerca, è quello dell’innovazione. Partendo dalle idee sperimentate i laboratori di ricerca sviluppano soluzioni innovative per ognuna delle 11 aree di innovazione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FDCEF-4857-944B-96DF-FBDF8E41479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73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Tutte le soluzioni innovative si basano sulle tecnologie di ultima generazione.</a:t>
            </a:r>
            <a:r>
              <a:rPr lang="it-IT" baseline="0" dirty="0"/>
              <a:t> L’esperienza accumulata nell’utilizzo di queste tecnologie in ambito di ricerca ci permette di essere </a:t>
            </a:r>
            <a:r>
              <a:rPr lang="it-IT" i="1" baseline="0" dirty="0"/>
              <a:t>sempre</a:t>
            </a:r>
            <a:r>
              <a:rPr lang="it-IT" baseline="0" dirty="0"/>
              <a:t> all’avanguardia e proporre soluzioni di altissima qualità</a:t>
            </a:r>
            <a:endParaRPr lang="en-US" dirty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FDCEF-4857-944B-96DF-FBDF8E41479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26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lternativ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96D51A1F-D87C-CE4E-A101-D2F54F2F1009}"/>
              </a:ext>
            </a:extLst>
          </p:cNvPr>
          <p:cNvSpPr/>
          <p:nvPr userDrawn="1"/>
        </p:nvSpPr>
        <p:spPr>
          <a:xfrm>
            <a:off x="-1" y="0"/>
            <a:ext cx="8872306" cy="6858000"/>
          </a:xfrm>
          <a:custGeom>
            <a:avLst/>
            <a:gdLst>
              <a:gd name="connsiteX0" fmla="*/ 0 w 8872306"/>
              <a:gd name="connsiteY0" fmla="*/ 0 h 6858000"/>
              <a:gd name="connsiteX1" fmla="*/ 8872306 w 8872306"/>
              <a:gd name="connsiteY1" fmla="*/ 0 h 6858000"/>
              <a:gd name="connsiteX2" fmla="*/ 3495779 w 8872306"/>
              <a:gd name="connsiteY2" fmla="*/ 6858000 h 6858000"/>
              <a:gd name="connsiteX3" fmla="*/ 0 w 8872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2306" h="6858000">
                <a:moveTo>
                  <a:pt x="0" y="0"/>
                </a:moveTo>
                <a:lnTo>
                  <a:pt x="8872306" y="0"/>
                </a:lnTo>
                <a:lnTo>
                  <a:pt x="3495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lvl="0" algn="ctr"/>
            <a:endParaRPr lang="it-IT" sz="135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D6D628-271E-6947-B6C7-DCCD1C38B7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306" y="944167"/>
            <a:ext cx="5611772" cy="1648095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Titolo della presentazione</a:t>
            </a:r>
            <a:br>
              <a:rPr lang="en-US" err="1"/>
            </a:br>
            <a:r>
              <a:rPr lang="en-US" err="1"/>
              <a:t>Segoe UI 32pt</a:t>
            </a:r>
            <a:br>
              <a:rPr lang="en-US" err="1"/>
            </a:br>
            <a:r>
              <a:rPr lang="en-US" err="1"/>
              <a:t>max tre righe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A4F422-9705-8546-889B-A7924D8B12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306" y="2627122"/>
            <a:ext cx="4854132" cy="9738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40000"/>
              </a:lnSpc>
              <a:buNone/>
              <a:defRPr sz="1400" b="0" i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124" indent="0" algn="ctr">
              <a:buNone/>
              <a:defRPr sz="2000"/>
            </a:lvl2pPr>
            <a:lvl3pPr marL="914248" indent="0" algn="ctr">
              <a:buNone/>
              <a:defRPr sz="1800"/>
            </a:lvl3pPr>
            <a:lvl4pPr marL="1371371" indent="0" algn="ctr">
              <a:buNone/>
              <a:defRPr sz="1600"/>
            </a:lvl4pPr>
            <a:lvl5pPr marL="1828495" indent="0" algn="ctr">
              <a:buNone/>
              <a:defRPr sz="1600"/>
            </a:lvl5pPr>
            <a:lvl6pPr marL="2285619" indent="0" algn="ctr">
              <a:buNone/>
              <a:defRPr sz="1600"/>
            </a:lvl6pPr>
            <a:lvl7pPr marL="2742743" indent="0" algn="ctr">
              <a:buNone/>
              <a:defRPr sz="1600"/>
            </a:lvl7pPr>
            <a:lvl8pPr marL="3199866" indent="0" algn="ctr">
              <a:buNone/>
              <a:defRPr sz="1600"/>
            </a:lvl8pPr>
            <a:lvl9pPr marL="3656991" indent="0" algn="ctr">
              <a:buNone/>
              <a:defRPr sz="1600"/>
            </a:lvl9pPr>
          </a:lstStyle>
          <a:p>
            <a:r>
              <a:rPr lang="en-US" err="1"/>
              <a:t>Sottotitolo della presentazione</a:t>
            </a:r>
            <a:br>
              <a:rPr lang="en-US" err="1"/>
            </a:br>
            <a:r>
              <a:rPr lang="en-US" err="1"/>
              <a:t>Segoe UI 18pt </a:t>
            </a:r>
            <a:br>
              <a:rPr lang="en-US" err="1"/>
            </a:br>
            <a:r>
              <a:rPr lang="en-US" err="1"/>
              <a:t>max tre righe</a:t>
            </a:r>
            <a:endParaRPr lang="it-IT"/>
          </a:p>
        </p:txBody>
      </p:sp>
      <p:sp>
        <p:nvSpPr>
          <p:cNvPr id="30" name="Triangolo rettangolo 29">
            <a:extLst>
              <a:ext uri="{FF2B5EF4-FFF2-40B4-BE49-F238E27FC236}">
                <a16:creationId xmlns:a16="http://schemas.microsoft.com/office/drawing/2014/main" id="{AA8C8E8E-9764-8F44-B6AF-D86BBB1E74C3}"/>
              </a:ext>
            </a:extLst>
          </p:cNvPr>
          <p:cNvSpPr/>
          <p:nvPr userDrawn="1"/>
        </p:nvSpPr>
        <p:spPr>
          <a:xfrm flipH="1">
            <a:off x="10280972" y="4416552"/>
            <a:ext cx="1914472" cy="24414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/>
          </a:p>
        </p:txBody>
      </p:sp>
      <p:sp>
        <p:nvSpPr>
          <p:cNvPr id="36" name="Segnaposto testo 8">
            <a:extLst>
              <a:ext uri="{FF2B5EF4-FFF2-40B4-BE49-F238E27FC236}">
                <a16:creationId xmlns:a16="http://schemas.microsoft.com/office/drawing/2014/main" id="{408DE0DE-D166-A146-B7C2-99DD6A4DD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2000" y="234000"/>
            <a:ext cx="35136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it-IT" sz="1050" b="1"/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  <p:sp>
        <p:nvSpPr>
          <p:cNvPr id="13" name="Segnaposto immagine 4">
            <a:extLst>
              <a:ext uri="{FF2B5EF4-FFF2-40B4-BE49-F238E27FC236}">
                <a16:creationId xmlns:a16="http://schemas.microsoft.com/office/drawing/2014/main" id="{871B24B6-AE42-ED44-AB1F-3990C57ECF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590" y="3967242"/>
            <a:ext cx="581723" cy="581025"/>
          </a:xfrm>
          <a:prstGeom prst="ellipse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00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err="1"/>
              <a:t>Immagine</a:t>
            </a:r>
            <a:endParaRPr lang="it-IT"/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05ED2EE8-ABF9-B443-84C8-009D6F3C2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0545" y="3779330"/>
            <a:ext cx="2868421" cy="473139"/>
          </a:xfrm>
          <a:prstGeom prst="rect">
            <a:avLst/>
          </a:prstGeom>
        </p:spPr>
        <p:txBody>
          <a:bodyPr tIns="0" rIns="0" bIns="0" anchor="b">
            <a:normAutofit/>
          </a:bodyPr>
          <a:lstStyle>
            <a:lvl1pPr marL="0" indent="0">
              <a:buFont typeface="Arial" pitchFamily="34" charset="0"/>
              <a:buNone/>
              <a:defRPr sz="1125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/>
              <a:t>Relatore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45518D35-9BFE-4949-8DD1-7B690C9F89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0545" y="4225036"/>
            <a:ext cx="2868421" cy="49193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Font typeface="Arial" pitchFamily="34" charset="0"/>
              <a:buNone/>
              <a:defRPr sz="975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err="1"/>
              <a:t>Jobtitle</a:t>
            </a:r>
            <a:endParaRPr lang="it-IT"/>
          </a:p>
        </p:txBody>
      </p:sp>
      <p:pic>
        <p:nvPicPr>
          <p:cNvPr id="17" name="Elemento grafico 5">
            <a:extLst>
              <a:ext uri="{FF2B5EF4-FFF2-40B4-BE49-F238E27FC236}">
                <a16:creationId xmlns:a16="http://schemas.microsoft.com/office/drawing/2014/main" id="{2163E911-3CBB-5A47-BB9D-B487AE10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" t="-24984" r="-45" b="-9916"/>
          <a:stretch>
            <a:fillRect/>
          </a:stretch>
        </p:blipFill>
        <p:spPr>
          <a:xfrm>
            <a:off x="266399" y="6310815"/>
            <a:ext cx="1063637" cy="319203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3C9D372B-3279-A144-B086-F281C7C5118C}"/>
              </a:ext>
            </a:extLst>
          </p:cNvPr>
          <p:cNvSpPr/>
          <p:nvPr userDrawn="1"/>
        </p:nvSpPr>
        <p:spPr>
          <a:xfrm>
            <a:off x="0" y="234001"/>
            <a:ext cx="251999" cy="25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 spc="0"/>
          </a:p>
        </p:txBody>
      </p:sp>
    </p:spTree>
    <p:extLst>
      <p:ext uri="{BB962C8B-B14F-4D97-AF65-F5344CB8AC3E}">
        <p14:creationId xmlns:p14="http://schemas.microsoft.com/office/powerpoint/2010/main" val="43478203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i affianca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72" y="1322785"/>
            <a:ext cx="5208188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3EFB53D-86A4-6E43-9495-1274C0CDE1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84696" y="1322785"/>
            <a:ext cx="5208189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B1D95FB-CBDD-DE44-BF9B-B0341AEFC3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9C5D79E-B572-F244-BD9E-758764C488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EFC81F9-F50D-B14A-97C9-B93450834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03B4C331-97FF-AC4F-811E-22E57F1AD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33489470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i affianca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73" y="1322785"/>
            <a:ext cx="7060679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3EFB53D-86A4-6E43-9495-1274C0CDE1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20460" y="1322785"/>
            <a:ext cx="3372424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B1D95FB-CBDD-DE44-BF9B-B0341AEFC3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9C5D79E-B572-F244-BD9E-758764C488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7AA660E-E2C5-FA48-86F9-D586A00ED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4EDF0713-3EAD-3049-9683-03750DA01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326550010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i affianca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73" y="1322785"/>
            <a:ext cx="3334387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3EFB53D-86A4-6E43-9495-1274C0CDE1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21550" y="1322785"/>
            <a:ext cx="7071334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B1D95FB-CBDD-DE44-BF9B-B0341AEFC3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9C5D79E-B572-F244-BD9E-758764C488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DB7439-9F35-094F-80D1-35955EB6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4006587D-D117-894E-9B55-D0E240D301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25426057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i affianca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73" y="1322785"/>
            <a:ext cx="3334387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3EFB53D-86A4-6E43-9495-1274C0CDE12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21549" y="1322785"/>
            <a:ext cx="3334387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B1D95FB-CBDD-DE44-BF9B-B0341AEFC3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79C5D79E-B572-F244-BD9E-758764C488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E40871-E1D4-2E4D-BEFF-EA3EB2A9659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20462" y="1322785"/>
            <a:ext cx="3372424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62525F6-D2F4-D045-93E8-80E41D77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A3739664-C1D7-CA46-84F7-2C16A0496D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40032445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ntroduzione e contenuto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6276" y="2228851"/>
            <a:ext cx="10779276" cy="3684984"/>
          </a:xfrm>
          <a:prstGeom prst="rect">
            <a:avLst/>
          </a:prstGeom>
        </p:spPr>
        <p:txBody>
          <a:bodyPr vert="horz" lIns="0" tIns="0" rIns="0" bIns="0" numCol="2" spcCol="504000" rtlCol="0">
            <a:no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Testo della slide, su due colonne</a:t>
            </a:r>
            <a:endParaRPr lang="en-US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9157650-9D63-054F-8B39-15F6B755C8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277" y="1322786"/>
            <a:ext cx="10759449" cy="830627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24" indent="0">
              <a:buFont typeface="Arial" pitchFamily="34" charset="0"/>
              <a:buNone/>
              <a:defRPr/>
            </a:lvl2pPr>
            <a:lvl3pPr marL="914248" indent="0">
              <a:buFont typeface="Arial" pitchFamily="34" charset="0"/>
              <a:buNone/>
              <a:defRPr/>
            </a:lvl3pPr>
            <a:lvl4pPr marL="1371371" indent="0">
              <a:buFont typeface="Arial" pitchFamily="34" charset="0"/>
              <a:buNone/>
              <a:defRPr/>
            </a:lvl4pPr>
            <a:lvl5pPr marL="1828495" indent="0">
              <a:buFont typeface="Arial" pitchFamily="34" charset="0"/>
              <a:buNone/>
              <a:defRPr/>
            </a:lvl5pPr>
          </a:lstStyle>
          <a:p>
            <a:pPr lvl="0"/>
            <a:r>
              <a:rPr lang="it-IT"/>
              <a:t>Testo introduttivo della slide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F721C6E-0637-2646-B397-967F25C327B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9B4C870-3312-3644-A846-84C02086C5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34358A9-A76C-FD46-B9FF-5AF21062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F38D39E8-0DBF-C140-B96B-4636BFA1A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897275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71478" y="1822101"/>
            <a:ext cx="7321407" cy="3135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Biografia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7575" y="1176988"/>
            <a:ext cx="2100914" cy="210621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>
              <a:defRPr lang="it-IT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D4CABB8-597A-464D-B34B-9A9C321E96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313" y="3425217"/>
            <a:ext cx="3013437" cy="56686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C8C977E1-7129-084C-B9A0-CA5741A7D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87433D6C-1911-7848-9DCF-69F9646B75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7575" y="4134960"/>
            <a:ext cx="2100262" cy="794222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err="1"/>
              <a:t>Jobtitle, Azienda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E415E0-A58C-624A-9FED-D1CC1739942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  <a:endParaRPr lang="it-IT" sz="105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7622CEF-2673-0A44-8F96-581F50C5999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317238838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DX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13" y="1322785"/>
            <a:ext cx="6770721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88276" y="0"/>
            <a:ext cx="4403725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>
              <a:defRPr lang="it-IT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1CD17FD6-9F6D-864E-9B79-760E2505BB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2474BEA4-2904-5C40-891E-E31FA6C557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D4CABB8-597A-464D-B34B-9A9C321E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6766321" cy="56686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C8C977E1-7129-084C-B9A0-CA5741A7D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25781636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DX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13" y="1322785"/>
            <a:ext cx="4962334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2" y="0"/>
            <a:ext cx="6095999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>
              <a:defRPr lang="it-IT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2637C9B6-2B1B-EE46-B588-9B71EB240A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194EA207-9387-7141-B234-DDA5C98066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9CF64DF-7168-6246-A222-49815042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1"/>
            <a:ext cx="4962334" cy="6003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A7647DFF-B56A-764A-B27B-E7CFF8986F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7132995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DX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67214" y="0"/>
            <a:ext cx="782478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1037477-8AD4-784C-90E5-877393A02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50" y="1322785"/>
            <a:ext cx="3347710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3DF3C580-A31D-664E-BC08-0A8FE57AA1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36D92CEA-FB31-2947-9FE8-B3B0372509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1DC365F-E4C3-7B46-99FC-73E1968A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3342847" cy="64492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633C0156-51A3-BE40-96DF-1875D3AF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27741316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pic>
        <p:nvPicPr>
          <p:cNvPr id="5" name="Elemento grafico 8">
            <a:extLst>
              <a:ext uri="{FF2B5EF4-FFF2-40B4-BE49-F238E27FC236}">
                <a16:creationId xmlns:a16="http://schemas.microsoft.com/office/drawing/2014/main" id="{B34A1AB6-ACBB-624F-AEF3-D902A2025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1192" b="-9913"/>
          <a:stretch>
            <a:fillRect/>
          </a:stretch>
        </p:blipFill>
        <p:spPr>
          <a:xfrm>
            <a:off x="248040" y="6416872"/>
            <a:ext cx="297194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120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ight Alternative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igura a mano libera 16">
            <a:extLst>
              <a:ext uri="{FF2B5EF4-FFF2-40B4-BE49-F238E27FC236}">
                <a16:creationId xmlns:a16="http://schemas.microsoft.com/office/drawing/2014/main" id="{257A4FFA-1C64-A04B-AC73-437429E773EB}"/>
              </a:ext>
            </a:extLst>
          </p:cNvPr>
          <p:cNvSpPr/>
          <p:nvPr userDrawn="1"/>
        </p:nvSpPr>
        <p:spPr>
          <a:xfrm>
            <a:off x="-1" y="0"/>
            <a:ext cx="8872306" cy="6858000"/>
          </a:xfrm>
          <a:custGeom>
            <a:avLst/>
            <a:gdLst>
              <a:gd name="connsiteX0" fmla="*/ 0 w 8872306"/>
              <a:gd name="connsiteY0" fmla="*/ 0 h 6858000"/>
              <a:gd name="connsiteX1" fmla="*/ 8872306 w 8872306"/>
              <a:gd name="connsiteY1" fmla="*/ 0 h 6858000"/>
              <a:gd name="connsiteX2" fmla="*/ 3495779 w 8872306"/>
              <a:gd name="connsiteY2" fmla="*/ 6858000 h 6858000"/>
              <a:gd name="connsiteX3" fmla="*/ 0 w 8872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2306" h="6858000">
                <a:moveTo>
                  <a:pt x="0" y="0"/>
                </a:moveTo>
                <a:lnTo>
                  <a:pt x="8872306" y="0"/>
                </a:lnTo>
                <a:lnTo>
                  <a:pt x="3495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lvl="0" algn="ctr"/>
            <a:endParaRPr lang="it-IT" sz="135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D6D628-271E-6947-B6C7-DCCD1C38B7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306" y="944167"/>
            <a:ext cx="5611772" cy="1648095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Titolo della presentazione</a:t>
            </a:r>
            <a:br>
              <a:rPr lang="en-US" err="1"/>
            </a:br>
            <a:r>
              <a:rPr lang="en-US" err="1"/>
              <a:t>Segoe UI 32pt</a:t>
            </a:r>
            <a:br>
              <a:rPr lang="en-US" err="1"/>
            </a:br>
            <a:r>
              <a:rPr lang="en-US" err="1"/>
              <a:t>max tre righe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A4F422-9705-8546-889B-A7924D8B12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306" y="2627122"/>
            <a:ext cx="4854132" cy="9738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40000"/>
              </a:lnSpc>
              <a:buNone/>
              <a:defRPr sz="1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124" indent="0" algn="ctr">
              <a:buNone/>
              <a:defRPr sz="2000"/>
            </a:lvl2pPr>
            <a:lvl3pPr marL="914248" indent="0" algn="ctr">
              <a:buNone/>
              <a:defRPr sz="1800"/>
            </a:lvl3pPr>
            <a:lvl4pPr marL="1371371" indent="0" algn="ctr">
              <a:buNone/>
              <a:defRPr sz="1600"/>
            </a:lvl4pPr>
            <a:lvl5pPr marL="1828495" indent="0" algn="ctr">
              <a:buNone/>
              <a:defRPr sz="1600"/>
            </a:lvl5pPr>
            <a:lvl6pPr marL="2285619" indent="0" algn="ctr">
              <a:buNone/>
              <a:defRPr sz="1600"/>
            </a:lvl6pPr>
            <a:lvl7pPr marL="2742743" indent="0" algn="ctr">
              <a:buNone/>
              <a:defRPr sz="1600"/>
            </a:lvl7pPr>
            <a:lvl8pPr marL="3199866" indent="0" algn="ctr">
              <a:buNone/>
              <a:defRPr sz="1600"/>
            </a:lvl8pPr>
            <a:lvl9pPr marL="3656991" indent="0" algn="ctr">
              <a:buNone/>
              <a:defRPr sz="1600"/>
            </a:lvl9pPr>
          </a:lstStyle>
          <a:p>
            <a:r>
              <a:rPr lang="en-US" err="1"/>
              <a:t>Sottotitolo della presentazione</a:t>
            </a:r>
            <a:br>
              <a:rPr lang="en-US" err="1"/>
            </a:br>
            <a:r>
              <a:rPr lang="en-US" err="1"/>
              <a:t>Segoe UI 14pt </a:t>
            </a:r>
            <a:br>
              <a:rPr lang="en-US" err="1"/>
            </a:br>
            <a:r>
              <a:rPr lang="en-US" err="1"/>
              <a:t>max tre righe</a:t>
            </a:r>
            <a:endParaRPr lang="it-IT"/>
          </a:p>
        </p:txBody>
      </p:sp>
      <p:sp>
        <p:nvSpPr>
          <p:cNvPr id="30" name="Triangolo rettangolo 29">
            <a:extLst>
              <a:ext uri="{FF2B5EF4-FFF2-40B4-BE49-F238E27FC236}">
                <a16:creationId xmlns:a16="http://schemas.microsoft.com/office/drawing/2014/main" id="{AA8C8E8E-9764-8F44-B6AF-D86BBB1E74C3}"/>
              </a:ext>
            </a:extLst>
          </p:cNvPr>
          <p:cNvSpPr/>
          <p:nvPr userDrawn="1"/>
        </p:nvSpPr>
        <p:spPr>
          <a:xfrm flipH="1">
            <a:off x="10269954" y="4416552"/>
            <a:ext cx="1914472" cy="24414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/>
          </a:p>
        </p:txBody>
      </p:sp>
      <p:sp>
        <p:nvSpPr>
          <p:cNvPr id="13" name="Segnaposto immagine 4">
            <a:extLst>
              <a:ext uri="{FF2B5EF4-FFF2-40B4-BE49-F238E27FC236}">
                <a16:creationId xmlns:a16="http://schemas.microsoft.com/office/drawing/2014/main" id="{866F15DC-CC46-E742-90FE-25E0FA8FA1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590" y="3967242"/>
            <a:ext cx="581723" cy="581025"/>
          </a:xfrm>
          <a:prstGeom prst="ellipse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err="1"/>
              <a:t>Immagine</a:t>
            </a:r>
            <a:endParaRPr lang="it-IT"/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3F06F954-F7A3-644F-A1BA-79573010E1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0545" y="3779330"/>
            <a:ext cx="2868421" cy="473139"/>
          </a:xfrm>
          <a:prstGeom prst="rect">
            <a:avLst/>
          </a:prstGeom>
        </p:spPr>
        <p:txBody>
          <a:bodyPr tIns="0" rIns="0" bIns="0" anchor="b">
            <a:normAutofit/>
          </a:bodyPr>
          <a:lstStyle>
            <a:lvl1pPr marL="0" indent="0">
              <a:buFont typeface="Arial" pitchFamily="34" charset="0"/>
              <a:buNone/>
              <a:defRPr sz="1125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/>
              <a:t>Relatore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7F8B9344-BF51-A342-9872-4A2372FE51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0545" y="4225036"/>
            <a:ext cx="2868421" cy="49193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Font typeface="Arial" pitchFamily="34" charset="0"/>
              <a:buNone/>
              <a:defRPr sz="975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err="1"/>
              <a:t>Jobtitle</a:t>
            </a:r>
            <a:endParaRPr lang="it-IT"/>
          </a:p>
        </p:txBody>
      </p:sp>
      <p:pic>
        <p:nvPicPr>
          <p:cNvPr id="18" name="Elemento grafico 5">
            <a:extLst>
              <a:ext uri="{FF2B5EF4-FFF2-40B4-BE49-F238E27FC236}">
                <a16:creationId xmlns:a16="http://schemas.microsoft.com/office/drawing/2014/main" id="{35E96416-63A8-F340-80B4-1B794E466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" t="-24984" r="-45" b="-9916"/>
          <a:stretch>
            <a:fillRect/>
          </a:stretch>
        </p:blipFill>
        <p:spPr>
          <a:xfrm>
            <a:off x="266399" y="6310815"/>
            <a:ext cx="1063637" cy="319203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396B2E1E-4E0A-A148-8DAD-1AAF79247ED7}"/>
              </a:ext>
            </a:extLst>
          </p:cNvPr>
          <p:cNvSpPr/>
          <p:nvPr userDrawn="1"/>
        </p:nvSpPr>
        <p:spPr>
          <a:xfrm>
            <a:off x="0" y="234000"/>
            <a:ext cx="251999" cy="25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 spc="0"/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6E7C6B7A-59E7-B341-AB1A-6F721D9247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277" y="234000"/>
            <a:ext cx="35136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it-IT" sz="1050" b="1">
                <a:solidFill>
                  <a:schemeClr val="bg1"/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96359248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full + tes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2839E22-D2DC-9F42-B2AC-2074EB834E89}"/>
              </a:ext>
            </a:extLst>
          </p:cNvPr>
          <p:cNvSpPr/>
          <p:nvPr userDrawn="1"/>
        </p:nvSpPr>
        <p:spPr>
          <a:xfrm>
            <a:off x="-2" y="0"/>
            <a:ext cx="12200469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>
              <a:defRPr lang="it-IT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49" y="1322785"/>
            <a:ext cx="4967199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2637C9B6-2B1B-EE46-B588-9B71EB240A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194EA207-9387-7141-B234-DDA5C98066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riangolo rettangolo 7">
            <a:extLst>
              <a:ext uri="{FF2B5EF4-FFF2-40B4-BE49-F238E27FC236}">
                <a16:creationId xmlns:a16="http://schemas.microsoft.com/office/drawing/2014/main" id="{8F60E54E-FAA6-1841-8640-D41081E4C7C0}"/>
              </a:ext>
            </a:extLst>
          </p:cNvPr>
          <p:cNvSpPr/>
          <p:nvPr userDrawn="1"/>
        </p:nvSpPr>
        <p:spPr>
          <a:xfrm flipH="1">
            <a:off x="10285996" y="4416552"/>
            <a:ext cx="1914472" cy="24414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6DF155B-E469-9843-B56D-954CFAAC8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C9BB3BEF-4A43-2A45-9BE4-3CE526BC1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bg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251868804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magine DX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>
              <a:defRPr lang="it-IT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9" name="Segnaposto immagine 11">
            <a:extLst>
              <a:ext uri="{FF2B5EF4-FFF2-40B4-BE49-F238E27FC236}">
                <a16:creationId xmlns:a16="http://schemas.microsoft.com/office/drawing/2014/main" id="{305E06CF-4E1C-BA40-818D-A45D081C918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2" y="3429001"/>
            <a:ext cx="6095999" cy="34414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>
              <a:defRPr lang="it-IT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1C6C640-A89F-B84A-B6FC-26E87EAA1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49" y="1322785"/>
            <a:ext cx="4967199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6F7698C8-7CCD-6541-AB3B-77AE0134B0A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C108856A-C0A9-5545-87BD-1AB1F6C37A2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6395350-EE45-AE4B-BD30-9DBE74CB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4962335" cy="67838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522AB772-7C7F-A148-88D5-22C5BFC13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286468478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DX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843BFCAC-0EAD-7747-80C1-F320D285F0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88308" y="0"/>
            <a:ext cx="4403692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Fare clic sull'icona per inserire un'immagine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49018" y="1107283"/>
            <a:ext cx="4934639" cy="467082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228600" dist="165100" dir="5400000" algn="t" rotWithShape="0">
              <a:prstClr val="black">
                <a:alpha val="9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>
              <a:defRPr lang="it-IT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FB90ECC-668D-AF40-B83C-7F828DED7C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3E1926A0-CA7D-3F48-904F-B127F50099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3EF9C9DD-6BEB-E94F-A3B3-B4886989E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49" y="1322785"/>
            <a:ext cx="4967199" cy="4591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BB8F52A-22A2-2748-B826-C0808CDC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6147705" cy="56509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D69278E8-E34C-4D42-AEDC-D1D6D97061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63479946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596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3" name="Segnaposto immagine 11">
            <a:extLst>
              <a:ext uri="{FF2B5EF4-FFF2-40B4-BE49-F238E27FC236}">
                <a16:creationId xmlns:a16="http://schemas.microsoft.com/office/drawing/2014/main" id="{80CEC711-5C3A-DB44-8E10-A32F259CD3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7192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4" name="Segnaposto immagine 11">
            <a:extLst>
              <a:ext uri="{FF2B5EF4-FFF2-40B4-BE49-F238E27FC236}">
                <a16:creationId xmlns:a16="http://schemas.microsoft.com/office/drawing/2014/main" id="{131AF99C-E518-3748-B47A-4E0944BD026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3429000"/>
            <a:ext cx="6096595" cy="3429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5" name="Segnaposto immagine 11">
            <a:extLst>
              <a:ext uri="{FF2B5EF4-FFF2-40B4-BE49-F238E27FC236}">
                <a16:creationId xmlns:a16="http://schemas.microsoft.com/office/drawing/2014/main" id="{9ADF63E3-FB5C-0643-908E-34AF2CF1CB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1" y="3429000"/>
            <a:ext cx="6096000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</p:spTree>
    <p:extLst>
      <p:ext uri="{BB962C8B-B14F-4D97-AF65-F5344CB8AC3E}">
        <p14:creationId xmlns:p14="http://schemas.microsoft.com/office/powerpoint/2010/main" val="324775612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D7454097-9B7E-554D-B677-3FD9BE4B25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66787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3" name="Segnaposto immagine 11">
            <a:extLst>
              <a:ext uri="{FF2B5EF4-FFF2-40B4-BE49-F238E27FC236}">
                <a16:creationId xmlns:a16="http://schemas.microsoft.com/office/drawing/2014/main" id="{80CEC711-5C3A-DB44-8E10-A32F259CD3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6786" y="0"/>
            <a:ext cx="7825214" cy="3429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4" name="Segnaposto immagine 11">
            <a:extLst>
              <a:ext uri="{FF2B5EF4-FFF2-40B4-BE49-F238E27FC236}">
                <a16:creationId xmlns:a16="http://schemas.microsoft.com/office/drawing/2014/main" id="{131AF99C-E518-3748-B47A-4E0944BD026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29000"/>
            <a:ext cx="7788308" cy="3429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  <p:sp>
        <p:nvSpPr>
          <p:cNvPr id="5" name="Segnaposto immagine 11">
            <a:extLst>
              <a:ext uri="{FF2B5EF4-FFF2-40B4-BE49-F238E27FC236}">
                <a16:creationId xmlns:a16="http://schemas.microsoft.com/office/drawing/2014/main" id="{9ADF63E3-FB5C-0643-908E-34AF2CF1CB5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788309" y="3429000"/>
            <a:ext cx="4403693" cy="3429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marL="0" lvl="0" indent="0">
              <a:buFont typeface="Arial" pitchFamily="34" charset="0"/>
              <a:buNone/>
            </a:pPr>
            <a:r>
              <a:rPr lang="it-IT"/>
              <a:t>Trascina una immagine o clicca sull’icona</a:t>
            </a:r>
          </a:p>
        </p:txBody>
      </p:sp>
    </p:spTree>
    <p:extLst>
      <p:ext uri="{BB962C8B-B14F-4D97-AF65-F5344CB8AC3E}">
        <p14:creationId xmlns:p14="http://schemas.microsoft.com/office/powerpoint/2010/main" val="128441305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14DE433-34A6-AF41-B817-B01ABD7D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576FE852-EBDC-AC41-B7E3-9C34DB622B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2C440191-6209-804B-893E-60CA3A04C2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testo 8">
            <a:extLst>
              <a:ext uri="{FF2B5EF4-FFF2-40B4-BE49-F238E27FC236}">
                <a16:creationId xmlns:a16="http://schemas.microsoft.com/office/drawing/2014/main" id="{7B49408E-522D-8B4E-8692-5FFAC53F1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82619565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E3E3524-2093-B245-B9F5-5E162DB36E9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1802027-8D3B-9B41-B090-229F0D1B11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7" name="Segnaposto testo 8">
            <a:extLst>
              <a:ext uri="{FF2B5EF4-FFF2-40B4-BE49-F238E27FC236}">
                <a16:creationId xmlns:a16="http://schemas.microsoft.com/office/drawing/2014/main" id="{78FA0A73-35AF-F640-9882-AD69FCF68A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77066638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7C9BA4DD-7FC6-1B41-B63C-529B9B4CD6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4057" y="0"/>
            <a:ext cx="8713268" cy="6858000"/>
          </a:xfrm>
          <a:custGeom>
            <a:avLst/>
            <a:gdLst>
              <a:gd name="connsiteX0" fmla="*/ 7169025 w 11618825"/>
              <a:gd name="connsiteY0" fmla="*/ 0 h 9144000"/>
              <a:gd name="connsiteX1" fmla="*/ 11618825 w 11618825"/>
              <a:gd name="connsiteY1" fmla="*/ 0 h 9144000"/>
              <a:gd name="connsiteX2" fmla="*/ 11618825 w 11618825"/>
              <a:gd name="connsiteY2" fmla="*/ 5888736 h 9144000"/>
              <a:gd name="connsiteX3" fmla="*/ 9065946 w 11618825"/>
              <a:gd name="connsiteY3" fmla="*/ 9144000 h 9144000"/>
              <a:gd name="connsiteX4" fmla="*/ 0 w 11618825"/>
              <a:gd name="connsiteY4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8825" h="9144000">
                <a:moveTo>
                  <a:pt x="7169025" y="0"/>
                </a:moveTo>
                <a:lnTo>
                  <a:pt x="11618825" y="0"/>
                </a:lnTo>
                <a:lnTo>
                  <a:pt x="11618825" y="5888736"/>
                </a:lnTo>
                <a:lnTo>
                  <a:pt x="9065946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>
              <a:buFont typeface="Arial" pitchFamily="34" charset="0"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t-IT"/>
              <a:t>Trascina una immagine o clicca sull’icona</a:t>
            </a:r>
          </a:p>
        </p:txBody>
      </p:sp>
      <p:sp>
        <p:nvSpPr>
          <p:cNvPr id="14" name="Segnaposto immagine 4">
            <a:extLst>
              <a:ext uri="{FF2B5EF4-FFF2-40B4-BE49-F238E27FC236}">
                <a16:creationId xmlns:a16="http://schemas.microsoft.com/office/drawing/2014/main" id="{1D136D0A-337C-8446-9C9F-56582EF261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590" y="2679272"/>
            <a:ext cx="581723" cy="581025"/>
          </a:xfrm>
          <a:prstGeom prst="ellipse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100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err="1"/>
              <a:t>Immagine</a:t>
            </a:r>
            <a:endParaRPr lang="it-IT"/>
          </a:p>
        </p:txBody>
      </p:sp>
      <p:sp>
        <p:nvSpPr>
          <p:cNvPr id="15" name="Segnaposto testo 6">
            <a:extLst>
              <a:ext uri="{FF2B5EF4-FFF2-40B4-BE49-F238E27FC236}">
                <a16:creationId xmlns:a16="http://schemas.microsoft.com/office/drawing/2014/main" id="{97593291-DD95-0148-B738-B4485B43B6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0545" y="2491360"/>
            <a:ext cx="2868421" cy="473139"/>
          </a:xfrm>
          <a:prstGeom prst="rect">
            <a:avLst/>
          </a:prstGeom>
        </p:spPr>
        <p:txBody>
          <a:bodyPr tIns="0" rIns="0" bIns="0" anchor="b">
            <a:normAutofit/>
          </a:bodyPr>
          <a:lstStyle>
            <a:lvl1pPr marL="0" indent="0">
              <a:buFont typeface="Arial" pitchFamily="34" charset="0"/>
              <a:buNone/>
              <a:defRPr sz="1125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/>
              <a:t>Relatore</a:t>
            </a:r>
          </a:p>
        </p:txBody>
      </p: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318455C1-916D-894E-B0B6-255C2D976A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50545" y="2937066"/>
            <a:ext cx="2868421" cy="491934"/>
          </a:xfrm>
          <a:prstGeom prst="rect">
            <a:avLst/>
          </a:prstGeom>
        </p:spPr>
        <p:txBody>
          <a:bodyPr tIns="0" rIns="0" bIns="0">
            <a:normAutofit/>
          </a:bodyPr>
          <a:lstStyle>
            <a:lvl1pPr marL="0" indent="0">
              <a:buFont typeface="Arial" pitchFamily="34" charset="0"/>
              <a:buNone/>
              <a:defRPr sz="975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err="1"/>
              <a:t>Jobtitle</a:t>
            </a:r>
            <a:endParaRPr lang="it-IT"/>
          </a:p>
        </p:txBody>
      </p:sp>
      <p:sp>
        <p:nvSpPr>
          <p:cNvPr id="32" name="Segnaposto testo 10">
            <a:extLst>
              <a:ext uri="{FF2B5EF4-FFF2-40B4-BE49-F238E27FC236}">
                <a16:creationId xmlns:a16="http://schemas.microsoft.com/office/drawing/2014/main" id="{0A19211B-1820-3B4C-9E13-E37269D753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0545" y="3987318"/>
            <a:ext cx="2868421" cy="14188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itchFamily="34" charset="0"/>
              <a:buNone/>
              <a:defRPr sz="975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r>
              <a:rPr lang="it-IT" err="1"/>
              <a:t>www.eng.it</a:t>
            </a:r>
            <a:endParaRPr lang="it-IT"/>
          </a:p>
          <a:p>
            <a:r>
              <a:rPr lang="it-IT" err="1"/>
              <a:t>LifeAtEngineering</a:t>
            </a:r>
            <a:endParaRPr lang="it-IT"/>
          </a:p>
          <a:p>
            <a:r>
              <a:rPr lang="it-IT"/>
              <a:t>@EngineeringSpa</a:t>
            </a:r>
          </a:p>
          <a:p>
            <a:r>
              <a:rPr lang="it-IT" err="1"/>
              <a:t>Engineering Ingegneria Informatica SpA</a:t>
            </a:r>
            <a:endParaRPr lang="it-IT"/>
          </a:p>
          <a:p>
            <a:r>
              <a:rPr lang="it-IT" err="1"/>
              <a:t>gruppo.engineering</a:t>
            </a:r>
            <a:endParaRPr lang="it-IT"/>
          </a:p>
        </p:txBody>
      </p:sp>
      <p:sp>
        <p:nvSpPr>
          <p:cNvPr id="17" name="Triangolo rettangolo 16">
            <a:extLst>
              <a:ext uri="{FF2B5EF4-FFF2-40B4-BE49-F238E27FC236}">
                <a16:creationId xmlns:a16="http://schemas.microsoft.com/office/drawing/2014/main" id="{DF3386B2-CC7B-294D-86EC-A494A1755671}"/>
              </a:ext>
            </a:extLst>
          </p:cNvPr>
          <p:cNvSpPr/>
          <p:nvPr userDrawn="1"/>
        </p:nvSpPr>
        <p:spPr>
          <a:xfrm flipH="1">
            <a:off x="10285996" y="4416552"/>
            <a:ext cx="1914472" cy="24414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BA645330-260B-7E40-8596-998C1AFABC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306" y="944167"/>
            <a:ext cx="5611772" cy="924852"/>
          </a:xfrm>
        </p:spPr>
        <p:txBody>
          <a:bodyPr anchor="b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Grazie per l'attenzione</a:t>
            </a:r>
            <a:endParaRPr lang="it-IT"/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F9261194-0077-D849-A128-5A194FDF2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05" y="4957267"/>
            <a:ext cx="123813" cy="123825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C2609ACE-A592-6A4C-87F9-DC0C294EAB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757" y="4676428"/>
            <a:ext cx="142861" cy="114300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2CE05EE0-D507-8A45-B597-11CD7BDE5C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681" y="4070550"/>
            <a:ext cx="133337" cy="133350"/>
          </a:xfrm>
          <a:prstGeom prst="rect">
            <a:avLst/>
          </a:prstGeom>
        </p:spPr>
      </p:pic>
      <p:pic>
        <p:nvPicPr>
          <p:cNvPr id="26" name="Elemento grafico 25">
            <a:extLst>
              <a:ext uri="{FF2B5EF4-FFF2-40B4-BE49-F238E27FC236}">
                <a16:creationId xmlns:a16="http://schemas.microsoft.com/office/drawing/2014/main" id="{F383CEC5-4A0F-344F-AEED-5FEF18E3540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7756" y="5273468"/>
            <a:ext cx="163190" cy="163206"/>
          </a:xfrm>
          <a:prstGeom prst="rect">
            <a:avLst/>
          </a:prstGeom>
        </p:spPr>
      </p:pic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1DBDAA76-C64B-D04B-8DEE-7103D98B5F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0021" y="4360877"/>
            <a:ext cx="149000" cy="149015"/>
          </a:xfrm>
          <a:prstGeom prst="rect">
            <a:avLst/>
          </a:prstGeom>
        </p:spPr>
      </p:pic>
      <p:pic>
        <p:nvPicPr>
          <p:cNvPr id="19" name="Elemento grafico 5">
            <a:extLst>
              <a:ext uri="{FF2B5EF4-FFF2-40B4-BE49-F238E27FC236}">
                <a16:creationId xmlns:a16="http://schemas.microsoft.com/office/drawing/2014/main" id="{51E2E729-4229-6D40-8EB4-D7BC71219B5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42" t="-24984" r="-45" b="-9916"/>
          <a:stretch>
            <a:fillRect/>
          </a:stretch>
        </p:blipFill>
        <p:spPr>
          <a:xfrm>
            <a:off x="266399" y="6310815"/>
            <a:ext cx="1063637" cy="319203"/>
          </a:xfrm>
          <a:prstGeom prst="rect">
            <a:avLst/>
          </a:prstGeom>
        </p:spPr>
      </p:pic>
      <p:sp>
        <p:nvSpPr>
          <p:cNvPr id="21" name="Segnaposto testo 8">
            <a:extLst>
              <a:ext uri="{FF2B5EF4-FFF2-40B4-BE49-F238E27FC236}">
                <a16:creationId xmlns:a16="http://schemas.microsoft.com/office/drawing/2014/main" id="{859711CC-2AB3-EB4E-A11C-D902214B2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6277" y="234000"/>
            <a:ext cx="35136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it-IT" sz="1050" b="1"/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89033587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48895" y="690196"/>
            <a:ext cx="11213749" cy="756000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649272" y="1639956"/>
            <a:ext cx="11213750" cy="4536000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FIT SEMINAR - BLOCKCHAIN &amp; INNOVATION FOR DIGITAL SOCIETY</a:t>
            </a:r>
          </a:p>
        </p:txBody>
      </p:sp>
      <p:sp>
        <p:nvSpPr>
          <p:cNvPr id="7" name="Foliennummernplatzhalt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02111984F565}" type="slidenum">
              <a:rPr lang="en-US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83A32-5AC0-4519-9FC9-AAFF9184F0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  <a:r>
              <a:rPr lang="de-DE"/>
              <a:t> </a:t>
            </a:r>
            <a:r>
              <a:rPr lang="en-GB" noProof="0"/>
              <a:t>single line / two-line max.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CC3951-ECEB-4FD2-BBEA-B5012168A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FIT SEMINAR - BLOCKCHAIN &amp; INNOVATION FOR DIGITAL SOCIETY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80AC7F-3448-451F-9A84-206592C41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F930-A64A-48BE-8AB2-25FEA66BAC1A}" type="slidenum">
              <a:rPr lang="de-DE" smtClean="0"/>
              <a:pPr/>
              <a:t>‹N›</a:t>
            </a:fld>
            <a:endParaRPr lang="de-DE" sz="1600"/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5AB9E1D9-28A4-40B1-BFB8-7115884342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0486" y="1866903"/>
            <a:ext cx="10795599" cy="417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tabLst>
                <a:tab pos="1704975" algn="l"/>
              </a:tabLst>
              <a:defRPr/>
            </a:lvl1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1024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C032FD75-D5EB-6E4C-8945-84CFEA7EE73A}"/>
              </a:ext>
            </a:extLst>
          </p:cNvPr>
          <p:cNvSpPr/>
          <p:nvPr userDrawn="1"/>
        </p:nvSpPr>
        <p:spPr>
          <a:xfrm>
            <a:off x="-1" y="1"/>
            <a:ext cx="8872306" cy="6858000"/>
          </a:xfrm>
          <a:custGeom>
            <a:avLst/>
            <a:gdLst>
              <a:gd name="connsiteX0" fmla="*/ 0 w 8872306"/>
              <a:gd name="connsiteY0" fmla="*/ 0 h 6858000"/>
              <a:gd name="connsiteX1" fmla="*/ 8872306 w 8872306"/>
              <a:gd name="connsiteY1" fmla="*/ 0 h 6858000"/>
              <a:gd name="connsiteX2" fmla="*/ 3495779 w 8872306"/>
              <a:gd name="connsiteY2" fmla="*/ 6858000 h 6858000"/>
              <a:gd name="connsiteX3" fmla="*/ 0 w 887230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2306" h="6858000">
                <a:moveTo>
                  <a:pt x="0" y="0"/>
                </a:moveTo>
                <a:lnTo>
                  <a:pt x="8872306" y="0"/>
                </a:lnTo>
                <a:lnTo>
                  <a:pt x="34957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lvl="0" algn="ctr"/>
            <a:endParaRPr lang="it-IT" sz="135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62CBE3F3-F375-8C40-8A86-A3598E969B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94057" y="0"/>
            <a:ext cx="8713268" cy="6858000"/>
          </a:xfrm>
          <a:custGeom>
            <a:avLst/>
            <a:gdLst>
              <a:gd name="connsiteX0" fmla="*/ 7169025 w 11618825"/>
              <a:gd name="connsiteY0" fmla="*/ 0 h 9144000"/>
              <a:gd name="connsiteX1" fmla="*/ 11618825 w 11618825"/>
              <a:gd name="connsiteY1" fmla="*/ 0 h 9144000"/>
              <a:gd name="connsiteX2" fmla="*/ 11618825 w 11618825"/>
              <a:gd name="connsiteY2" fmla="*/ 5888736 h 9144000"/>
              <a:gd name="connsiteX3" fmla="*/ 9065946 w 11618825"/>
              <a:gd name="connsiteY3" fmla="*/ 9144000 h 9144000"/>
              <a:gd name="connsiteX4" fmla="*/ 0 w 11618825"/>
              <a:gd name="connsiteY4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8825" h="9144000">
                <a:moveTo>
                  <a:pt x="7169025" y="0"/>
                </a:moveTo>
                <a:lnTo>
                  <a:pt x="11618825" y="0"/>
                </a:lnTo>
                <a:lnTo>
                  <a:pt x="11618825" y="5888736"/>
                </a:lnTo>
                <a:lnTo>
                  <a:pt x="9065946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Font typeface="Arial" pitchFamily="34" charset="0"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t-IT"/>
              <a:t>Trascina una immagine o clicca sull’icona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EB8691-76B4-F044-9E07-D568715716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412A7C2-60A7-C147-9EE9-89EA3D457A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306" y="944167"/>
            <a:ext cx="5611772" cy="1648095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Titolo della sezione</a:t>
            </a:r>
            <a:br>
              <a:rPr lang="en-US" err="1"/>
            </a:br>
            <a:r>
              <a:rPr lang="en-US" err="1"/>
              <a:t>Segoe UI 32pt</a:t>
            </a:r>
            <a:br>
              <a:rPr lang="en-US" err="1"/>
            </a:br>
            <a:r>
              <a:rPr lang="en-US" err="1"/>
              <a:t>max tre righe</a:t>
            </a:r>
            <a:endParaRPr lang="it-IT"/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43DEB81A-8485-FB4D-914B-2DF75789D0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306" y="2627122"/>
            <a:ext cx="4854132" cy="27068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40000"/>
              </a:lnSpc>
              <a:buFont typeface="+mj-lt"/>
              <a:buNone/>
              <a:defRPr sz="1400" b="1" i="0">
                <a:solidFill>
                  <a:schemeClr val="bg1">
                    <a:alpha val="67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124" indent="0" algn="ctr">
              <a:buNone/>
              <a:defRPr sz="2000"/>
            </a:lvl2pPr>
            <a:lvl3pPr marL="914248" indent="0" algn="ctr">
              <a:buNone/>
              <a:defRPr sz="1800"/>
            </a:lvl3pPr>
            <a:lvl4pPr marL="1371371" indent="0" algn="ctr">
              <a:buNone/>
              <a:defRPr sz="1600"/>
            </a:lvl4pPr>
            <a:lvl5pPr marL="1828495" indent="0" algn="ctr">
              <a:buNone/>
              <a:defRPr sz="1600"/>
            </a:lvl5pPr>
            <a:lvl6pPr marL="2285619" indent="0" algn="ctr">
              <a:buNone/>
              <a:defRPr sz="1600"/>
            </a:lvl6pPr>
            <a:lvl7pPr marL="2742743" indent="0" algn="ctr">
              <a:buNone/>
              <a:defRPr sz="1600"/>
            </a:lvl7pPr>
            <a:lvl8pPr marL="3199866" indent="0" algn="ctr">
              <a:buNone/>
              <a:defRPr sz="1600"/>
            </a:lvl8pPr>
            <a:lvl9pPr marL="3656991" indent="0" algn="ctr">
              <a:buNone/>
              <a:defRPr sz="1600"/>
            </a:lvl9pPr>
          </a:lstStyle>
          <a:p>
            <a:r>
              <a:rPr lang="en-US" err="1"/>
              <a:t>Indice del documento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7F4F0D-99A5-4047-A4CF-7FC97403CA8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6" name="Triangolo rettangolo 15">
            <a:extLst>
              <a:ext uri="{FF2B5EF4-FFF2-40B4-BE49-F238E27FC236}">
                <a16:creationId xmlns:a16="http://schemas.microsoft.com/office/drawing/2014/main" id="{D5FA96A1-C6AA-7646-A023-27F0AFC251A2}"/>
              </a:ext>
            </a:extLst>
          </p:cNvPr>
          <p:cNvSpPr/>
          <p:nvPr userDrawn="1"/>
        </p:nvSpPr>
        <p:spPr>
          <a:xfrm flipH="1">
            <a:off x="10285996" y="4416552"/>
            <a:ext cx="1914472" cy="24414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/>
          </a:p>
        </p:txBody>
      </p:sp>
      <p:pic>
        <p:nvPicPr>
          <p:cNvPr id="19" name="Elemento grafico 5">
            <a:extLst>
              <a:ext uri="{FF2B5EF4-FFF2-40B4-BE49-F238E27FC236}">
                <a16:creationId xmlns:a16="http://schemas.microsoft.com/office/drawing/2014/main" id="{98DB9C6B-202F-DA44-BCCF-CE7FBD791E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" t="-24984" r="-45" b="-9916"/>
          <a:stretch>
            <a:fillRect/>
          </a:stretch>
        </p:blipFill>
        <p:spPr>
          <a:xfrm>
            <a:off x="266399" y="6310815"/>
            <a:ext cx="1063637" cy="319203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C4505329-2035-9C4F-9263-399FF469841B}"/>
              </a:ext>
            </a:extLst>
          </p:cNvPr>
          <p:cNvSpPr/>
          <p:nvPr userDrawn="1"/>
        </p:nvSpPr>
        <p:spPr>
          <a:xfrm>
            <a:off x="0" y="234000"/>
            <a:ext cx="251999" cy="25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 spc="0"/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F5DD740D-7F1D-2F4D-B264-EC6DE50F16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277" y="234000"/>
            <a:ext cx="35136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lang="it-IT" sz="1050" b="1">
                <a:solidFill>
                  <a:schemeClr val="bg1"/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2420293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stazione sezi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620E37-0F18-474A-B7CB-7287E937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80528"/>
            <a:ext cx="7343962" cy="2436396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2036C0-7F15-A041-8A66-79CB62B3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97024"/>
            <a:ext cx="4721785" cy="196341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egnaposto testo 8">
            <a:extLst>
              <a:ext uri="{FF2B5EF4-FFF2-40B4-BE49-F238E27FC236}">
                <a16:creationId xmlns:a16="http://schemas.microsoft.com/office/drawing/2014/main" id="{F988CFB0-3DDD-9346-87FB-DA00ACF0C8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647" y="368300"/>
            <a:ext cx="1998663" cy="366713"/>
          </a:xfrm>
        </p:spPr>
        <p:txBody>
          <a:bodyPr anchor="t">
            <a:noAutofit/>
          </a:bodyPr>
          <a:lstStyle>
            <a:lvl1pPr marL="0" indent="0">
              <a:buNone/>
              <a:defRPr sz="1000">
                <a:latin typeface="+mj-lt"/>
              </a:defRPr>
            </a:lvl1pPr>
          </a:lstStyle>
          <a:p>
            <a:pPr lvl="0"/>
            <a:r>
              <a:rPr lang="it-IT"/>
              <a:t>PRESENTATION</a:t>
            </a:r>
            <a:br>
              <a:rPr lang="it-IT"/>
            </a:br>
            <a:r>
              <a:rPr lang="it-IT"/>
              <a:t>SECTION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A431D06-41EE-9442-AE0D-0F80CCA72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491" b="-1377"/>
          <a:stretch/>
        </p:blipFill>
        <p:spPr>
          <a:xfrm>
            <a:off x="851647" y="6186949"/>
            <a:ext cx="380805" cy="3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1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BFEF6121-4E47-7C49-B558-8CF2A3DE90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4057" y="0"/>
            <a:ext cx="8713268" cy="6858000"/>
          </a:xfrm>
          <a:custGeom>
            <a:avLst/>
            <a:gdLst>
              <a:gd name="connsiteX0" fmla="*/ 7169025 w 11618825"/>
              <a:gd name="connsiteY0" fmla="*/ 0 h 9144000"/>
              <a:gd name="connsiteX1" fmla="*/ 11618825 w 11618825"/>
              <a:gd name="connsiteY1" fmla="*/ 0 h 9144000"/>
              <a:gd name="connsiteX2" fmla="*/ 11618825 w 11618825"/>
              <a:gd name="connsiteY2" fmla="*/ 5888736 h 9144000"/>
              <a:gd name="connsiteX3" fmla="*/ 9065946 w 11618825"/>
              <a:gd name="connsiteY3" fmla="*/ 9144000 h 9144000"/>
              <a:gd name="connsiteX4" fmla="*/ 0 w 11618825"/>
              <a:gd name="connsiteY4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8825" h="9144000">
                <a:moveTo>
                  <a:pt x="7169025" y="0"/>
                </a:moveTo>
                <a:lnTo>
                  <a:pt x="11618825" y="0"/>
                </a:lnTo>
                <a:lnTo>
                  <a:pt x="11618825" y="5888736"/>
                </a:lnTo>
                <a:lnTo>
                  <a:pt x="9065946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>
              <a:buFont typeface="Arial" pitchFamily="34" charset="0"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t-IT"/>
              <a:t>Trascina una immagine o clicca sull’icona</a:t>
            </a:r>
          </a:p>
        </p:txBody>
      </p:sp>
      <p:sp>
        <p:nvSpPr>
          <p:cNvPr id="30" name="Triangolo rettangolo 29">
            <a:extLst>
              <a:ext uri="{FF2B5EF4-FFF2-40B4-BE49-F238E27FC236}">
                <a16:creationId xmlns:a16="http://schemas.microsoft.com/office/drawing/2014/main" id="{AA8C8E8E-9764-8F44-B6AF-D86BBB1E74C3}"/>
              </a:ext>
            </a:extLst>
          </p:cNvPr>
          <p:cNvSpPr/>
          <p:nvPr userDrawn="1"/>
        </p:nvSpPr>
        <p:spPr>
          <a:xfrm flipH="1">
            <a:off x="10285996" y="4416552"/>
            <a:ext cx="1914472" cy="24414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46DF20-A210-134E-846A-7C8D0BB670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2E566E-AD99-4B4A-BB09-B3E842A9F67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7CCDC2D9-F2CC-404E-A187-234B94963F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6448" y="1627191"/>
            <a:ext cx="3344464" cy="428664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b="1"/>
            </a:lvl1pPr>
          </a:lstStyle>
          <a:p>
            <a:pPr lvl="0"/>
            <a:r>
              <a:rPr lang="it-IT"/>
              <a:t>Sezione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AA164A-95D1-764C-8DE7-DD0907B29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Slide agenda</a:t>
            </a:r>
          </a:p>
        </p:txBody>
      </p:sp>
      <p:pic>
        <p:nvPicPr>
          <p:cNvPr id="16" name="Elemento grafico 5">
            <a:extLst>
              <a:ext uri="{FF2B5EF4-FFF2-40B4-BE49-F238E27FC236}">
                <a16:creationId xmlns:a16="http://schemas.microsoft.com/office/drawing/2014/main" id="{22261623-E55B-BD43-9632-D131D82AE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" t="-24984" r="70102" b="-9916"/>
          <a:stretch>
            <a:fillRect/>
          </a:stretch>
        </p:blipFill>
        <p:spPr>
          <a:xfrm>
            <a:off x="266399" y="6310815"/>
            <a:ext cx="316803" cy="319203"/>
          </a:xfrm>
          <a:prstGeom prst="rect">
            <a:avLst/>
          </a:prstGeom>
        </p:spPr>
      </p:pic>
      <p:pic>
        <p:nvPicPr>
          <p:cNvPr id="11" name="Elemento grafico 5">
            <a:extLst>
              <a:ext uri="{FF2B5EF4-FFF2-40B4-BE49-F238E27FC236}">
                <a16:creationId xmlns:a16="http://schemas.microsoft.com/office/drawing/2014/main" id="{6D866628-755A-1446-9FF9-2034C8746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" t="-24984" r="-45" b="-9916"/>
          <a:stretch>
            <a:fillRect/>
          </a:stretch>
        </p:blipFill>
        <p:spPr>
          <a:xfrm>
            <a:off x="266399" y="6310815"/>
            <a:ext cx="1063637" cy="319203"/>
          </a:xfrm>
          <a:prstGeom prst="rect">
            <a:avLst/>
          </a:prstGeom>
        </p:spPr>
      </p:pic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650B7AD8-2233-904A-9609-1784339723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40915214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immagine 28">
            <a:extLst>
              <a:ext uri="{FF2B5EF4-FFF2-40B4-BE49-F238E27FC236}">
                <a16:creationId xmlns:a16="http://schemas.microsoft.com/office/drawing/2014/main" id="{BFEF6121-4E47-7C49-B558-8CF2A3DE90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94057" y="0"/>
            <a:ext cx="8713268" cy="6858000"/>
          </a:xfrm>
          <a:custGeom>
            <a:avLst/>
            <a:gdLst>
              <a:gd name="connsiteX0" fmla="*/ 7169025 w 11618825"/>
              <a:gd name="connsiteY0" fmla="*/ 0 h 9144000"/>
              <a:gd name="connsiteX1" fmla="*/ 11618825 w 11618825"/>
              <a:gd name="connsiteY1" fmla="*/ 0 h 9144000"/>
              <a:gd name="connsiteX2" fmla="*/ 11618825 w 11618825"/>
              <a:gd name="connsiteY2" fmla="*/ 5888736 h 9144000"/>
              <a:gd name="connsiteX3" fmla="*/ 9065946 w 11618825"/>
              <a:gd name="connsiteY3" fmla="*/ 9144000 h 9144000"/>
              <a:gd name="connsiteX4" fmla="*/ 0 w 11618825"/>
              <a:gd name="connsiteY4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18825" h="9144000">
                <a:moveTo>
                  <a:pt x="7169025" y="0"/>
                </a:moveTo>
                <a:lnTo>
                  <a:pt x="11618825" y="0"/>
                </a:lnTo>
                <a:lnTo>
                  <a:pt x="11618825" y="5888736"/>
                </a:lnTo>
                <a:lnTo>
                  <a:pt x="9065946" y="9144000"/>
                </a:lnTo>
                <a:lnTo>
                  <a:pt x="0" y="91440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 marL="0" indent="0">
              <a:buFont typeface="Arial" pitchFamily="34" charset="0"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it-IT"/>
              <a:t>Trascina una immagine o clicca sull’icona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A4F422-9705-8546-889B-A7924D8B12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3131" y="1945485"/>
            <a:ext cx="2781028" cy="3968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40000"/>
              </a:lnSpc>
              <a:buNone/>
              <a:defRPr sz="1125" b="0" i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124" indent="0" algn="ctr">
              <a:buNone/>
              <a:defRPr sz="2000"/>
            </a:lvl2pPr>
            <a:lvl3pPr marL="914248" indent="0" algn="ctr">
              <a:buNone/>
              <a:defRPr sz="1800"/>
            </a:lvl3pPr>
            <a:lvl4pPr marL="1371371" indent="0" algn="ctr">
              <a:buNone/>
              <a:defRPr sz="1600"/>
            </a:lvl4pPr>
            <a:lvl5pPr marL="1828495" indent="0" algn="ctr">
              <a:buNone/>
              <a:defRPr sz="1600"/>
            </a:lvl5pPr>
            <a:lvl6pPr marL="2285619" indent="0" algn="ctr">
              <a:buNone/>
              <a:defRPr sz="1600"/>
            </a:lvl6pPr>
            <a:lvl7pPr marL="2742743" indent="0" algn="ctr">
              <a:buNone/>
              <a:defRPr sz="1600"/>
            </a:lvl7pPr>
            <a:lvl8pPr marL="3199866" indent="0" algn="ctr">
              <a:buNone/>
              <a:defRPr sz="1600"/>
            </a:lvl8pPr>
            <a:lvl9pPr marL="3656991" indent="0" algn="ctr">
              <a:buNone/>
              <a:defRPr sz="1600"/>
            </a:lvl9pPr>
          </a:lstStyle>
          <a:p>
            <a:r>
              <a:rPr lang="en-US" err="1"/>
              <a:t>Descrizione generale della sezione e indice delle slide.</a:t>
            </a:r>
          </a:p>
          <a:p>
            <a:endParaRPr lang="it-IT"/>
          </a:p>
        </p:txBody>
      </p:sp>
      <p:sp>
        <p:nvSpPr>
          <p:cNvPr id="30" name="Triangolo rettangolo 29">
            <a:extLst>
              <a:ext uri="{FF2B5EF4-FFF2-40B4-BE49-F238E27FC236}">
                <a16:creationId xmlns:a16="http://schemas.microsoft.com/office/drawing/2014/main" id="{AA8C8E8E-9764-8F44-B6AF-D86BBB1E74C3}"/>
              </a:ext>
            </a:extLst>
          </p:cNvPr>
          <p:cNvSpPr/>
          <p:nvPr userDrawn="1"/>
        </p:nvSpPr>
        <p:spPr>
          <a:xfrm flipH="1">
            <a:off x="10285996" y="4416552"/>
            <a:ext cx="1914472" cy="244144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algn="ctr"/>
            <a:endParaRPr lang="it-IT" sz="135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722F017B-53C4-6349-BE5E-368C97CA9D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0020" y="1348980"/>
            <a:ext cx="563111" cy="570309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it-IT"/>
              <a:t>1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7CCDC2D9-F2CC-404E-A187-234B94963F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3642" y="1322786"/>
            <a:ext cx="2777271" cy="622697"/>
          </a:xfrm>
        </p:spPr>
        <p:txBody>
          <a:bodyPr anchor="ctr">
            <a:normAutofit/>
          </a:bodyPr>
          <a:lstStyle>
            <a:lvl1pPr marL="0" indent="0">
              <a:buNone/>
              <a:defRPr sz="1350" b="1"/>
            </a:lvl1pPr>
          </a:lstStyle>
          <a:p>
            <a:pPr lvl="0"/>
            <a:r>
              <a:rPr lang="it-IT"/>
              <a:t>Sezione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E4039D-A6AF-3041-B756-784EB6FC5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Slide indice dei contenuti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532D19-E20A-EC4B-80BC-01EDBBBD112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C750A8-1F07-E24E-9EC2-2543DB7DCE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pic>
        <p:nvPicPr>
          <p:cNvPr id="18" name="Elemento grafico 5">
            <a:extLst>
              <a:ext uri="{FF2B5EF4-FFF2-40B4-BE49-F238E27FC236}">
                <a16:creationId xmlns:a16="http://schemas.microsoft.com/office/drawing/2014/main" id="{7B53D2CE-D2BA-1B44-9A8D-DCF04AD9D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" t="-24984" r="70102" b="-9916"/>
          <a:stretch>
            <a:fillRect/>
          </a:stretch>
        </p:blipFill>
        <p:spPr>
          <a:xfrm>
            <a:off x="266399" y="6310815"/>
            <a:ext cx="316803" cy="319203"/>
          </a:xfrm>
          <a:prstGeom prst="rect">
            <a:avLst/>
          </a:prstGeom>
        </p:spPr>
      </p:pic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CDBEC92B-3C15-E746-9AF9-6273B99C1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22385648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448" y="1322785"/>
            <a:ext cx="10798640" cy="4591050"/>
          </a:xfrm>
          <a:prstGeom prst="rect">
            <a:avLst/>
          </a:prstGeom>
        </p:spPr>
        <p:txBody>
          <a:bodyPr bIns="251999" anchor="ctr">
            <a:normAutofit/>
          </a:bodyPr>
          <a:lstStyle>
            <a:lvl1pPr marL="0" indent="0">
              <a:lnSpc>
                <a:spcPct val="140000"/>
              </a:lnSpc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Layout 1 colonna testo in evidenza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BEDB3E-24D4-8C45-A956-4DD1D72E8D0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8EABAD1-E8E5-F94A-AA24-6D3B7390A5E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BD0B50B-5E86-DD4C-85A4-6C437760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F7361D9-0ACB-A947-ABAC-C439D54690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39947897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448" y="1322785"/>
            <a:ext cx="10799104" cy="4591050"/>
          </a:xfrm>
          <a:prstGeom prst="rect">
            <a:avLst/>
          </a:prstGeom>
        </p:spPr>
        <p:txBody>
          <a:bodyPr vert="horz" lIns="0" tIns="0" rIns="0" bIns="0" numCol="1" spcCol="36000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Layout 1 colonna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625B7B1-F6FF-2F4F-966D-A79343301E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3E53647-A875-CB4B-9E78-8E201F3988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9E1C007-75C9-C743-B566-22E0B3EB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79CA8BA1-027D-D84F-9A21-77A0F9A5B2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24985959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448" y="1322785"/>
            <a:ext cx="10799104" cy="4591050"/>
          </a:xfrm>
          <a:prstGeom prst="rect">
            <a:avLst/>
          </a:prstGeom>
        </p:spPr>
        <p:txBody>
          <a:bodyPr vert="horz" lIns="0" tIns="0" rIns="0" bIns="0" numCol="2" spcCol="50400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Layout due colonne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625B7B1-F6FF-2F4F-966D-A79343301E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3E53647-A875-CB4B-9E78-8E201F3988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31383AD-8780-1546-8FD7-D7B663590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8" name="Segnaposto testo 8">
            <a:extLst>
              <a:ext uri="{FF2B5EF4-FFF2-40B4-BE49-F238E27FC236}">
                <a16:creationId xmlns:a16="http://schemas.microsoft.com/office/drawing/2014/main" id="{29750D31-0C4F-6446-B8E6-9EE38DCF09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27003874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CF349-5D48-044C-BC63-9B205F970A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6448" y="1322785"/>
            <a:ext cx="10799104" cy="4591050"/>
          </a:xfrm>
          <a:prstGeom prst="rect">
            <a:avLst/>
          </a:prstGeom>
        </p:spPr>
        <p:txBody>
          <a:bodyPr vert="horz" lIns="0" tIns="0" rIns="0" bIns="0" numCol="3" spcCol="50400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Layout tre colonne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625B7B1-F6FF-2F4F-966D-A79343301E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FIT SEMINAR - BLOCKCHAIN &amp; INNOVATION FOR DIGITAL SOCIETY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3E53647-A875-CB4B-9E78-8E201F3988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‹N›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8F62936-B16B-B847-AE33-8959DA88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591D2781-4AB8-D24E-B76A-CE1AF9E8C3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>
              <a:buFont typeface="Arial" pitchFamily="34" charset="0"/>
              <a:buNone/>
              <a:defRPr lang="it-IT" sz="10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marL="214282" lvl="0" indent="-214282"/>
            <a:r>
              <a:rPr lang="it-IT"/>
              <a:t>CHAINPRO</a:t>
            </a:r>
          </a:p>
        </p:txBody>
      </p:sp>
    </p:spTree>
    <p:extLst>
      <p:ext uri="{BB962C8B-B14F-4D97-AF65-F5344CB8AC3E}">
        <p14:creationId xmlns:p14="http://schemas.microsoft.com/office/powerpoint/2010/main" val="10349525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38113D-0579-C14B-A0EB-5C20596E8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10800000" cy="251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914248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rPr>
              <a:t>Elementi del layout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EFFA96-9643-FD4F-9157-4D2F64323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8241" y="234000"/>
            <a:ext cx="362745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it-IT"/>
            </a:defPPr>
            <a:lvl1pPr marL="0" algn="l" defTabSz="914248" rtl="0" eaLnBrk="1" latinLnBrk="0" hangingPunct="1">
              <a:defRPr sz="1050" b="1" i="0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algn="l" defTabSz="914248">
              <a:buNone/>
              <a:defRPr kumimoji="0" sz="1050" b="1" i="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it-IT" sz="1050" b="1" i="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‹N›</a:t>
            </a:fld>
            <a:endParaRPr lang="it-IT" sz="105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E15EC386-0AD6-D242-9832-2D74E543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29237" y="234000"/>
            <a:ext cx="5163648" cy="244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it-IT"/>
            </a:defPPr>
            <a:lvl1pPr marL="0" algn="r" defTabSz="914248" rtl="0" eaLnBrk="1" latinLnBrk="0" hangingPunct="1">
              <a:defRPr sz="105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algn="r" defTabSz="914248">
              <a:buNone/>
              <a:defRPr kumimoji="0" sz="1050" b="0" i="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kumimoji="0" lang="it-IT" sz="1050" b="0" i="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FIT SEMINAR - BLOCKCHAIN &amp; INNOVATION FOR DIGITAL SOCIETY</a:t>
            </a:r>
            <a:endParaRPr lang="it-IT" sz="105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61E9F3D-C10F-7649-9E16-D18BE13A4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313" y="1322785"/>
            <a:ext cx="10791572" cy="457697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marL="0" marR="0" lvl="0" indent="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None/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rPr>
              <a:t>Fare clic per modificare gli stili del testo dello schema</a:t>
            </a:r>
          </a:p>
          <a:p>
            <a:pPr marL="685685" marR="0" lvl="1" indent="-228562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Char char="·"/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rPr>
              <a:t>Secondo livello</a:t>
            </a:r>
          </a:p>
          <a:p>
            <a:pPr marL="1085697" marR="0" lvl="2" indent="-17145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Char char="o"/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rPr>
              <a:t>Terzo livello</a:t>
            </a:r>
          </a:p>
          <a:p>
            <a:pPr marL="1599933" marR="0" lvl="3" indent="-228562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Char char="•"/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rPr>
              <a:t>Quarto livello</a:t>
            </a:r>
          </a:p>
          <a:p>
            <a:pPr marL="2057057" marR="0" lvl="4" indent="-228562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Char char="§"/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rPr>
              <a:t>Quinto livello</a:t>
            </a:r>
          </a:p>
          <a:p>
            <a:pPr marL="2514181" marR="0" lvl="5" indent="-228562" algn="l" defTabSz="914248" fontAlgn="auto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SzTx/>
              <a:buChar char="・"/>
              <a:defRPr kumimoji="0" lang="it-IT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rPr>
              <a:t>Sesto livello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8470CF-06FB-6E4B-87AA-CFFB5642A62E}"/>
              </a:ext>
            </a:extLst>
          </p:cNvPr>
          <p:cNvSpPr/>
          <p:nvPr userDrawn="1"/>
        </p:nvSpPr>
        <p:spPr>
          <a:xfrm>
            <a:off x="-1" y="234000"/>
            <a:ext cx="252000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it-IT" sz="1350" spc="0"/>
          </a:p>
        </p:txBody>
      </p:sp>
      <p:pic>
        <p:nvPicPr>
          <p:cNvPr id="13" name="Elemento grafico 5">
            <a:extLst>
              <a:ext uri="{FF2B5EF4-FFF2-40B4-BE49-F238E27FC236}">
                <a16:creationId xmlns:a16="http://schemas.microsoft.com/office/drawing/2014/main" id="{AD956679-5794-1E49-B9DB-9F7F7468123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 l="142" t="-24984" r="70102" b="-9916"/>
          <a:stretch>
            <a:fillRect/>
          </a:stretch>
        </p:blipFill>
        <p:spPr>
          <a:xfrm>
            <a:off x="266399" y="6310815"/>
            <a:ext cx="316803" cy="319203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>
            <a:off x="10765762" y="6517778"/>
            <a:ext cx="5674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it-IT"/>
            </a:defPPr>
          </a:lstStyle>
          <a:p>
            <a:pPr marL="0" algn="r" defTabSz="914248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kumimoji="0" lang="it-IT" sz="700" b="0" i="0" spc="0" normalizeH="0" noProof="0">
                <a:solidFill>
                  <a:schemeClr val="tx1">
                    <a:alpha val="50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Symbol"/>
              </a:rPr>
              <a:t> </a:t>
            </a:r>
            <a:r>
              <a:rPr kumimoji="0" lang="it-IT" sz="700" b="0" i="0" spc="0" normalizeH="0" baseline="0" noProof="0">
                <a:solidFill>
                  <a:schemeClr val="tx1">
                    <a:alpha val="50000"/>
                  </a:schemeClr>
                </a:solidFill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Engineering</a:t>
            </a:r>
            <a:endParaRPr lang="it-IT" sz="700" b="0" spc="0">
              <a:solidFill>
                <a:schemeClr val="tx1">
                  <a:alpha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92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41" r:id="rId2"/>
    <p:sldLayoutId id="2147483743" r:id="rId3"/>
    <p:sldLayoutId id="2147483744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71" r:id="rId28"/>
    <p:sldLayoutId id="2147483772" r:id="rId29"/>
    <p:sldLayoutId id="2147483773" r:id="rId30"/>
  </p:sldLayoutIdLst>
  <p:transition/>
  <p:hf hdr="0" ftr="0" dt="0"/>
  <p:txStyles>
    <p:titleStyle>
      <a:lvl1pPr algn="l" defTabSz="914248" rtl="0" eaLnBrk="1" latinLnBrk="0" hangingPunct="1">
        <a:lnSpc>
          <a:spcPct val="100000"/>
        </a:lnSpc>
        <a:spcBef>
          <a:spcPct val="0"/>
        </a:spcBef>
        <a:buNone/>
        <a:defRPr sz="2000" b="1" i="0" kern="1200" spc="-50" baseline="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 indent="0" algn="l" defTabSz="914248" rtl="0" eaLnBrk="1" latinLnBrk="0" hangingPunct="1">
        <a:lnSpc>
          <a:spcPct val="140000"/>
        </a:lnSpc>
        <a:spcBef>
          <a:spcPts val="750"/>
        </a:spcBef>
        <a:buClr>
          <a:schemeClr val="accent1"/>
        </a:buClr>
        <a:buSzTx/>
        <a:buFont typeface="Symbol" panose="05050102010706020507" pitchFamily="18" charset="2"/>
        <a:buNone/>
        <a:defRPr sz="12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685" indent="-228562" algn="l" defTabSz="914248" rtl="0" eaLnBrk="1" latinLnBrk="0" hangingPunct="1">
        <a:lnSpc>
          <a:spcPct val="140000"/>
        </a:lnSpc>
        <a:spcBef>
          <a:spcPts val="750"/>
        </a:spcBef>
        <a:buClr>
          <a:schemeClr val="accent1"/>
        </a:buClr>
        <a:buSzTx/>
        <a:buFont typeface="Symbol" panose="05050102010706020507" pitchFamily="18" charset="2"/>
        <a:buChar char="·"/>
        <a:defRPr sz="12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085697" indent="-171450" algn="l" defTabSz="914248" rtl="0" eaLnBrk="1" latinLnBrk="0" hangingPunct="1">
        <a:lnSpc>
          <a:spcPct val="140000"/>
        </a:lnSpc>
        <a:spcBef>
          <a:spcPts val="750"/>
        </a:spcBef>
        <a:buClr>
          <a:schemeClr val="accent1"/>
        </a:buClr>
        <a:buSzTx/>
        <a:buFont typeface="Courier New" panose="02070309020205020404" pitchFamily="49" charset="0"/>
        <a:buChar char="o"/>
        <a:defRPr sz="12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599933" indent="-228562" algn="l" defTabSz="914248" rtl="0" eaLnBrk="1" latinLnBrk="0" hangingPunct="1">
        <a:lnSpc>
          <a:spcPct val="140000"/>
        </a:lnSpc>
        <a:spcBef>
          <a:spcPts val="750"/>
        </a:spcBef>
        <a:buClr>
          <a:schemeClr val="accent1"/>
        </a:buClr>
        <a:buSzTx/>
        <a:buFont typeface="Arial" pitchFamily="34" charset="0"/>
        <a:buChar char="•"/>
        <a:defRPr sz="1200" b="0" i="0" kern="1200" spc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057" indent="-228562" algn="l" defTabSz="914248" rtl="0" eaLnBrk="1" latinLnBrk="0" hangingPunct="1">
        <a:lnSpc>
          <a:spcPct val="140000"/>
        </a:lnSpc>
        <a:spcBef>
          <a:spcPts val="750"/>
        </a:spcBef>
        <a:buClr>
          <a:schemeClr val="accent1"/>
        </a:buClr>
        <a:buSzTx/>
        <a:buFont typeface="Wingdings" panose="05000000000000000000" pitchFamily="2" charset="2"/>
        <a:buChar char="§"/>
        <a:defRPr sz="1200" b="0" i="0" kern="1200" spc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181" indent="-228562" algn="l" defTabSz="914248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.PingFang SC Regular"/>
        <a:buChar char="・"/>
        <a:defRPr lang="it-IT" sz="1200" b="0" i="0" kern="1200" spc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6pPr>
      <a:lvl7pPr marL="2971306" indent="-228562" algn="l" defTabSz="914248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8" indent="-228562" algn="l" defTabSz="914248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1" indent="-228562" algn="l" defTabSz="914248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9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3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6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439" userDrawn="1">
          <p15:clr>
            <a:srgbClr val="F26B43"/>
          </p15:clr>
        </p15:guide>
        <p15:guide id="4" pos="7241" userDrawn="1">
          <p15:clr>
            <a:srgbClr val="F26B43"/>
          </p15:clr>
        </p15:guide>
        <p15:guide id="5" orient="horz" pos="833" userDrawn="1">
          <p15:clr>
            <a:srgbClr val="F26B43"/>
          </p15:clr>
        </p15:guide>
        <p15:guide id="6" orient="horz" pos="3946" userDrawn="1">
          <p15:clr>
            <a:srgbClr val="F26B43"/>
          </p15:clr>
        </p15:guide>
        <p15:guide id="7" pos="166" userDrawn="1">
          <p15:clr>
            <a:srgbClr val="F26B43"/>
          </p15:clr>
        </p15:guide>
        <p15:guide id="8" pos="7514" userDrawn="1">
          <p15:clr>
            <a:srgbClr val="F26B43"/>
          </p15:clr>
        </p15:guide>
        <p15:guide id="14" orient="horz" pos="425" userDrawn="1">
          <p15:clr>
            <a:srgbClr val="F26B43"/>
          </p15:clr>
        </p15:guide>
        <p15:guide id="15" orient="horz" pos="4156" userDrawn="1">
          <p15:clr>
            <a:srgbClr val="F26B43"/>
          </p15:clr>
        </p15:guide>
        <p15:guide id="16" orient="horz" pos="3725" userDrawn="1">
          <p15:clr>
            <a:srgbClr val="F26B43"/>
          </p15:clr>
        </p15:guide>
        <p15:guide id="17" orient="horz" pos="289" userDrawn="1">
          <p15:clr>
            <a:srgbClr val="F26B43"/>
          </p15:clr>
        </p15:guide>
        <p15:guide id="18" orient="horz" pos="595" userDrawn="1">
          <p15:clr>
            <a:srgbClr val="F26B43"/>
          </p15:clr>
        </p15:guide>
        <p15:guide id="22" pos="3959" userDrawn="1">
          <p15:clr>
            <a:srgbClr val="F26B43"/>
          </p15:clr>
        </p15:guide>
        <p15:guide id="23" pos="3721" userDrawn="1">
          <p15:clr>
            <a:srgbClr val="F26B43"/>
          </p15:clr>
        </p15:guide>
        <p15:guide id="24" orient="horz" pos="204" userDrawn="1">
          <p15:clr>
            <a:srgbClr val="F26B43"/>
          </p15:clr>
        </p15:guide>
        <p15:guide id="25" pos="4299" userDrawn="1">
          <p15:clr>
            <a:srgbClr val="F26B43"/>
          </p15:clr>
        </p15:guide>
        <p15:guide id="26" pos="4537" userDrawn="1">
          <p15:clr>
            <a:srgbClr val="F26B43"/>
          </p15:clr>
        </p15:guide>
        <p15:guide id="27" pos="4895" userDrawn="1">
          <p15:clr>
            <a:srgbClr val="F26B43"/>
          </p15:clr>
        </p15:guide>
        <p15:guide id="28" pos="5115" userDrawn="1">
          <p15:clr>
            <a:srgbClr val="F26B43"/>
          </p15:clr>
        </p15:guide>
        <p15:guide id="29" pos="5473" userDrawn="1">
          <p15:clr>
            <a:srgbClr val="F26B43"/>
          </p15:clr>
        </p15:guide>
        <p15:guide id="30" pos="5711" userDrawn="1">
          <p15:clr>
            <a:srgbClr val="F26B43"/>
          </p15:clr>
        </p15:guide>
        <p15:guide id="31" pos="6051" userDrawn="1">
          <p15:clr>
            <a:srgbClr val="F26B43"/>
          </p15:clr>
        </p15:guide>
        <p15:guide id="32" pos="6289" userDrawn="1">
          <p15:clr>
            <a:srgbClr val="F26B43"/>
          </p15:clr>
        </p15:guide>
        <p15:guide id="33" pos="6647" userDrawn="1">
          <p15:clr>
            <a:srgbClr val="F26B43"/>
          </p15:clr>
        </p15:guide>
        <p15:guide id="34" pos="6867" userDrawn="1">
          <p15:clr>
            <a:srgbClr val="F26B43"/>
          </p15:clr>
        </p15:guide>
        <p15:guide id="35" pos="3363" userDrawn="1">
          <p15:clr>
            <a:srgbClr val="F26B43"/>
          </p15:clr>
        </p15:guide>
        <p15:guide id="36" pos="3143" userDrawn="1">
          <p15:clr>
            <a:srgbClr val="F26B43"/>
          </p15:clr>
        </p15:guide>
        <p15:guide id="37" pos="2785" userDrawn="1">
          <p15:clr>
            <a:srgbClr val="F26B43"/>
          </p15:clr>
        </p15:guide>
        <p15:guide id="38" pos="2548" userDrawn="1">
          <p15:clr>
            <a:srgbClr val="F26B43"/>
          </p15:clr>
        </p15:guide>
        <p15:guide id="39" pos="2207" userDrawn="1">
          <p15:clr>
            <a:srgbClr val="F26B43"/>
          </p15:clr>
        </p15:guide>
        <p15:guide id="40" pos="1969" userDrawn="1">
          <p15:clr>
            <a:srgbClr val="F26B43"/>
          </p15:clr>
        </p15:guide>
        <p15:guide id="41" pos="1612" userDrawn="1">
          <p15:clr>
            <a:srgbClr val="F26B43"/>
          </p15:clr>
        </p15:guide>
        <p15:guide id="42" pos="1391" userDrawn="1">
          <p15:clr>
            <a:srgbClr val="F26B43"/>
          </p15:clr>
        </p15:guide>
        <p15:guide id="43" pos="1033" userDrawn="1">
          <p15:clr>
            <a:srgbClr val="F26B43"/>
          </p15:clr>
        </p15:guide>
        <p15:guide id="44" pos="7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tags" Target="../tags/tag3.xml"/><Relationship Id="rId16" Type="http://schemas.openxmlformats.org/officeDocument/2006/relationships/image" Target="../media/image3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6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39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48.png"/><Relationship Id="rId4" Type="http://schemas.microsoft.com/office/2007/relationships/hdphoto" Target="../media/hdphoto1.wdp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81.png"/><Relationship Id="rId4" Type="http://schemas.microsoft.com/office/2007/relationships/hdphoto" Target="../media/hdphoto1.wdp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10" Type="http://schemas.openxmlformats.org/officeDocument/2006/relationships/image" Target="../media/image86.png"/><Relationship Id="rId4" Type="http://schemas.openxmlformats.org/officeDocument/2006/relationships/image" Target="../media/image94.png"/><Relationship Id="rId9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ngineering-ingegneria-informatica-spa/" TargetMode="External"/><Relationship Id="rId3" Type="http://schemas.openxmlformats.org/officeDocument/2006/relationships/image" Target="../media/image108.jpeg"/><Relationship Id="rId7" Type="http://schemas.openxmlformats.org/officeDocument/2006/relationships/hyperlink" Target="https://twitter.com/EngineeringSp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instagram.com/lifeatengineering/" TargetMode="External"/><Relationship Id="rId5" Type="http://schemas.openxmlformats.org/officeDocument/2006/relationships/hyperlink" Target="http://www.eng.it/" TargetMode="External"/><Relationship Id="rId10" Type="http://schemas.openxmlformats.org/officeDocument/2006/relationships/image" Target="../media/image110.png"/><Relationship Id="rId4" Type="http://schemas.openxmlformats.org/officeDocument/2006/relationships/image" Target="../media/image109.jpeg"/><Relationship Id="rId9" Type="http://schemas.openxmlformats.org/officeDocument/2006/relationships/hyperlink" Target="https://it-it.facebook.com/gruppo.engineerin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F2541A-8E16-B148-AC28-E59C46DB96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sz="32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3200"/>
          </a:p>
        </p:txBody>
      </p:sp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CD86256E-81D2-3643-AEA2-6031CCDCB19D}"/>
              </a:ext>
            </a:extLst>
          </p:cNvPr>
          <p:cNvSpPr/>
          <p:nvPr/>
        </p:nvSpPr>
        <p:spPr>
          <a:xfrm>
            <a:off x="3505994" y="6238568"/>
            <a:ext cx="7284526" cy="619432"/>
          </a:xfrm>
          <a:custGeom>
            <a:avLst/>
            <a:gdLst>
              <a:gd name="connsiteX0" fmla="*/ 485596 w 7284526"/>
              <a:gd name="connsiteY0" fmla="*/ 0 h 619432"/>
              <a:gd name="connsiteX1" fmla="*/ 7284526 w 7284526"/>
              <a:gd name="connsiteY1" fmla="*/ 0 h 619432"/>
              <a:gd name="connsiteX2" fmla="*/ 6798796 w 7284526"/>
              <a:gd name="connsiteY2" fmla="*/ 619432 h 619432"/>
              <a:gd name="connsiteX3" fmla="*/ 0 w 7284526"/>
              <a:gd name="connsiteY3" fmla="*/ 619432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4525" h="619432">
                <a:moveTo>
                  <a:pt x="485596" y="0"/>
                </a:moveTo>
                <a:lnTo>
                  <a:pt x="7284526" y="0"/>
                </a:lnTo>
                <a:lnTo>
                  <a:pt x="6798796" y="619432"/>
                </a:lnTo>
                <a:lnTo>
                  <a:pt x="0" y="619432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79813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C4CDD01-9AFA-7944-8C77-012E1771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0377"/>
            <a:ext cx="10515600" cy="587262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Research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 dirty="0">
                <a:solidFill>
                  <a:schemeClr val="bg1">
                    <a:alpha val="74902"/>
                  </a:schemeClr>
                </a:solidFill>
                <a:latin typeface="Segoe UI"/>
                <a:cs typeface="Segoe UI"/>
              </a:rPr>
              <a:t>Blockchain ICT platform for assets and transactions management</a:t>
            </a:r>
            <a:endParaRPr lang="en-US" b="1" dirty="0">
              <a:solidFill>
                <a:schemeClr val="bg1">
                  <a:alpha val="74902"/>
                </a:schemeClr>
              </a:solidFill>
            </a:endParaRPr>
          </a:p>
        </p:txBody>
      </p:sp>
      <p:sp>
        <p:nvSpPr>
          <p:cNvPr id="3" name="AutoShape 2" descr="https://image.flaticon.com/icons/svg/3069/3069272.svg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AutoShape 7" descr="Planet earth free icon"/>
          <p:cNvSpPr>
            <a:spLocks noChangeAspect="1" noChangeArrowheads="1"/>
          </p:cNvSpPr>
          <p:nvPr/>
        </p:nvSpPr>
        <p:spPr bwMode="auto">
          <a:xfrm>
            <a:off x="307975" y="-8683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utoShape 9" descr="Planet earth free icon"/>
          <p:cNvSpPr>
            <a:spLocks noChangeAspect="1" noChangeArrowheads="1"/>
          </p:cNvSpPr>
          <p:nvPr/>
        </p:nvSpPr>
        <p:spPr bwMode="auto">
          <a:xfrm>
            <a:off x="460375" y="-7159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AutoShape 11" descr="Planet earth free icon"/>
          <p:cNvSpPr>
            <a:spLocks noChangeAspect="1" noChangeArrowheads="1"/>
          </p:cNvSpPr>
          <p:nvPr/>
        </p:nvSpPr>
        <p:spPr bwMode="auto">
          <a:xfrm>
            <a:off x="612775" y="-5635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AutoShape 25" descr="Engineering Ingegneria Informatica S.p.A.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AutoShape 27" descr="Engineering Ingegneria Informatica S.p.A.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AutoShape 29" descr="Engineering Ingegneria Informatica S.p.A.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AutoShape 31" descr="Engineering Ingegneria Informatica Spa Mission Statement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917575" y="1564483"/>
            <a:ext cx="10080171" cy="3971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i="1" dirty="0">
                <a:solidFill>
                  <a:srgbClr val="FFFFFF"/>
                </a:solidFill>
                <a:latin typeface="Arial" panose="020B0604020202020204"/>
              </a:rPr>
              <a:t>Research</a:t>
            </a:r>
            <a:r>
              <a:rPr lang="en-US" sz="3200" dirty="0">
                <a:solidFill>
                  <a:srgbClr val="FFFFFF"/>
                </a:solidFill>
                <a:latin typeface="Arial" panose="020B0604020202020204"/>
              </a:rPr>
              <a:t> is the first and fundamental phase of </a:t>
            </a:r>
            <a:r>
              <a:rPr lang="en-US" sz="3600" b="1" i="1" dirty="0">
                <a:solidFill>
                  <a:srgbClr val="FFFFFF"/>
                </a:solidFill>
                <a:latin typeface="Arial" panose="020B0604020202020204"/>
              </a:rPr>
              <a:t>Digital Transformation</a:t>
            </a:r>
            <a:r>
              <a:rPr lang="en-US" sz="3200" dirty="0">
                <a:solidFill>
                  <a:srgbClr val="FFFFFF"/>
                </a:solidFill>
                <a:latin typeface="Arial" panose="020B0604020202020204"/>
              </a:rPr>
              <a:t>, which allows us to explore </a:t>
            </a:r>
            <a:r>
              <a:rPr lang="en-US" sz="3600" b="1" i="1" dirty="0">
                <a:solidFill>
                  <a:srgbClr val="FFFFFF"/>
                </a:solidFill>
                <a:latin typeface="Arial" panose="020B0604020202020204"/>
              </a:rPr>
              <a:t>innovative methodologies</a:t>
            </a:r>
            <a:r>
              <a:rPr lang="en-US" sz="3600" i="1" dirty="0">
                <a:solidFill>
                  <a:srgbClr val="FFFFFF"/>
                </a:solidFill>
                <a:latin typeface="Arial" panose="020B0604020202020204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 panose="020B0604020202020204"/>
              </a:rPr>
              <a:t>and </a:t>
            </a:r>
            <a:r>
              <a:rPr lang="en-US" sz="3600" b="1" i="1" dirty="0">
                <a:solidFill>
                  <a:srgbClr val="FFFFFF"/>
                </a:solidFill>
                <a:latin typeface="Arial" panose="020B0604020202020204"/>
              </a:rPr>
              <a:t>emerging technologies</a:t>
            </a:r>
            <a:r>
              <a:rPr lang="en-US" sz="3200" dirty="0">
                <a:solidFill>
                  <a:srgbClr val="FFFFFF"/>
                </a:solidFill>
                <a:latin typeface="Arial" panose="020B0604020202020204"/>
              </a:rPr>
              <a:t> that will constitute the solutions of tomorrow.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42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C4CDD01-9AFA-7944-8C77-012E1771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Research…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 dirty="0">
                <a:latin typeface="Segoe UI"/>
                <a:cs typeface="Segoe UI"/>
              </a:rPr>
              <a:t>Blockchain ICT platform for assets and transactions management</a:t>
            </a:r>
            <a:endParaRPr lang="en-US" b="1" dirty="0"/>
          </a:p>
        </p:txBody>
      </p:sp>
      <p:sp>
        <p:nvSpPr>
          <p:cNvPr id="9" name="Shape 107"/>
          <p:cNvSpPr txBox="1"/>
          <p:nvPr/>
        </p:nvSpPr>
        <p:spPr>
          <a:xfrm>
            <a:off x="4474444" y="5598308"/>
            <a:ext cx="6500700" cy="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550" tIns="35275" rIns="70550" bIns="35275" anchor="t" anchorCtr="0">
            <a:noAutofit/>
          </a:bodyPr>
          <a:lstStyle/>
          <a:p>
            <a:pPr marL="268287" marR="0" lvl="0" indent="-268287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mbria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0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 Euro </a:t>
            </a:r>
            <a:r>
              <a:rPr lang="en-GB" sz="2400">
                <a:solidFill>
                  <a:srgbClr val="0A152C"/>
                </a:solidFill>
                <a:latin typeface="Cambria"/>
                <a:ea typeface="Cambria"/>
                <a:cs typeface="Cambria"/>
                <a:sym typeface="Cambria"/>
              </a:rPr>
              <a:t>yearly</a:t>
            </a:r>
            <a:r>
              <a:rPr lang="it-IT" sz="2400" dirty="0">
                <a:solidFill>
                  <a:srgbClr val="0A152C"/>
                </a:solidFill>
                <a:latin typeface="Cambria"/>
                <a:ea typeface="Cambria"/>
                <a:cs typeface="Cambria"/>
                <a:sym typeface="Cambria"/>
              </a:rPr>
              <a:t> investment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" name="Shape 108"/>
          <p:cNvGrpSpPr/>
          <p:nvPr/>
        </p:nvGrpSpPr>
        <p:grpSpPr>
          <a:xfrm>
            <a:off x="7943082" y="1693462"/>
            <a:ext cx="3323225" cy="1440677"/>
            <a:chOff x="0" y="0"/>
            <a:chExt cx="2147483647" cy="2147483646"/>
          </a:xfrm>
        </p:grpSpPr>
        <p:sp>
          <p:nvSpPr>
            <p:cNvPr id="11" name="Shape 109"/>
            <p:cNvSpPr txBox="1"/>
            <p:nvPr/>
          </p:nvSpPr>
          <p:spPr>
            <a:xfrm>
              <a:off x="0" y="0"/>
              <a:ext cx="2147483647" cy="9176922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mbria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Shape 110"/>
            <p:cNvSpPr txBox="1"/>
            <p:nvPr/>
          </p:nvSpPr>
          <p:spPr>
            <a:xfrm>
              <a:off x="709143756" y="613435583"/>
              <a:ext cx="826858345" cy="1169794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2562" marR="0" lvl="0" indent="-182562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mbria"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Cambria"/>
                  <a:cs typeface="Cambria"/>
                  <a:sym typeface="Cambria"/>
                </a:rPr>
                <a:t>+70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3" name="Shape 111"/>
            <p:cNvGrpSpPr/>
            <p:nvPr/>
          </p:nvGrpSpPr>
          <p:grpSpPr>
            <a:xfrm>
              <a:off x="88434216" y="1005373252"/>
              <a:ext cx="318970771" cy="733136228"/>
              <a:chOff x="3919399" y="5227637"/>
              <a:chExt cx="213001" cy="217625"/>
            </a:xfrm>
          </p:grpSpPr>
          <p:sp>
            <p:nvSpPr>
              <p:cNvPr id="32" name="Shape 112"/>
              <p:cNvSpPr/>
              <p:nvPr/>
            </p:nvSpPr>
            <p:spPr>
              <a:xfrm>
                <a:off x="3921125" y="5414962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hape 113"/>
              <p:cNvSpPr/>
              <p:nvPr/>
            </p:nvSpPr>
            <p:spPr>
              <a:xfrm>
                <a:off x="3965575" y="5414962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Shape 114"/>
              <p:cNvSpPr/>
              <p:nvPr/>
            </p:nvSpPr>
            <p:spPr>
              <a:xfrm>
                <a:off x="4011612" y="5414962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115"/>
              <p:cNvSpPr/>
              <p:nvPr/>
            </p:nvSpPr>
            <p:spPr>
              <a:xfrm>
                <a:off x="4056062" y="5414962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116"/>
              <p:cNvSpPr/>
              <p:nvPr/>
            </p:nvSpPr>
            <p:spPr>
              <a:xfrm>
                <a:off x="4102100" y="5414962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17"/>
              <p:cNvSpPr/>
              <p:nvPr/>
            </p:nvSpPr>
            <p:spPr>
              <a:xfrm rot="10800000">
                <a:off x="3920987" y="5324337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Shape 118"/>
              <p:cNvSpPr/>
              <p:nvPr/>
            </p:nvSpPr>
            <p:spPr>
              <a:xfrm rot="10800000">
                <a:off x="3920987" y="5368787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Shape 119"/>
              <p:cNvSpPr/>
              <p:nvPr/>
            </p:nvSpPr>
            <p:spPr>
              <a:xfrm rot="10800000">
                <a:off x="4101962" y="5324337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Shape 120"/>
              <p:cNvSpPr/>
              <p:nvPr/>
            </p:nvSpPr>
            <p:spPr>
              <a:xfrm rot="10800000">
                <a:off x="4101962" y="5368787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Shape 121"/>
              <p:cNvSpPr/>
              <p:nvPr/>
            </p:nvSpPr>
            <p:spPr>
              <a:xfrm rot="10800000">
                <a:off x="3919399" y="5276712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122"/>
              <p:cNvSpPr/>
              <p:nvPr/>
            </p:nvSpPr>
            <p:spPr>
              <a:xfrm rot="10800000">
                <a:off x="4100374" y="5276712"/>
                <a:ext cx="30300" cy="30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" name="Shape 123"/>
              <p:cNvGrpSpPr/>
              <p:nvPr/>
            </p:nvGrpSpPr>
            <p:grpSpPr>
              <a:xfrm>
                <a:off x="3919537" y="5227637"/>
                <a:ext cx="211275" cy="30300"/>
                <a:chOff x="3924300" y="5089525"/>
                <a:chExt cx="211275" cy="30300"/>
              </a:xfrm>
            </p:grpSpPr>
            <p:sp>
              <p:nvSpPr>
                <p:cNvPr id="44" name="Shape 124"/>
                <p:cNvSpPr/>
                <p:nvPr/>
              </p:nvSpPr>
              <p:spPr>
                <a:xfrm>
                  <a:off x="3924300" y="5089525"/>
                  <a:ext cx="30300" cy="303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Shape 125"/>
                <p:cNvSpPr/>
                <p:nvPr/>
              </p:nvSpPr>
              <p:spPr>
                <a:xfrm>
                  <a:off x="3968750" y="5089525"/>
                  <a:ext cx="30300" cy="303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Shape 126"/>
                <p:cNvSpPr/>
                <p:nvPr/>
              </p:nvSpPr>
              <p:spPr>
                <a:xfrm>
                  <a:off x="4014787" y="5089525"/>
                  <a:ext cx="30300" cy="303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Shape 127"/>
                <p:cNvSpPr/>
                <p:nvPr/>
              </p:nvSpPr>
              <p:spPr>
                <a:xfrm>
                  <a:off x="4059237" y="5089525"/>
                  <a:ext cx="30300" cy="303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Shape 128"/>
                <p:cNvSpPr/>
                <p:nvPr/>
              </p:nvSpPr>
              <p:spPr>
                <a:xfrm>
                  <a:off x="4105275" y="5089525"/>
                  <a:ext cx="30300" cy="303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" name="Shape 129"/>
            <p:cNvGrpSpPr/>
            <p:nvPr/>
          </p:nvGrpSpPr>
          <p:grpSpPr>
            <a:xfrm>
              <a:off x="221360861" y="1373328896"/>
              <a:ext cx="377322282" cy="774154750"/>
              <a:chOff x="4135299" y="5443537"/>
              <a:chExt cx="213001" cy="217625"/>
            </a:xfrm>
          </p:grpSpPr>
          <p:sp>
            <p:nvSpPr>
              <p:cNvPr id="15" name="Shape 130"/>
              <p:cNvSpPr/>
              <p:nvPr/>
            </p:nvSpPr>
            <p:spPr>
              <a:xfrm>
                <a:off x="4137025" y="5630862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Shape 131"/>
              <p:cNvSpPr/>
              <p:nvPr/>
            </p:nvSpPr>
            <p:spPr>
              <a:xfrm>
                <a:off x="4181475" y="5630862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132"/>
              <p:cNvSpPr/>
              <p:nvPr/>
            </p:nvSpPr>
            <p:spPr>
              <a:xfrm>
                <a:off x="4227512" y="5630862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133"/>
              <p:cNvSpPr/>
              <p:nvPr/>
            </p:nvSpPr>
            <p:spPr>
              <a:xfrm>
                <a:off x="4271962" y="5630862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Shape 134"/>
              <p:cNvSpPr/>
              <p:nvPr/>
            </p:nvSpPr>
            <p:spPr>
              <a:xfrm>
                <a:off x="4318000" y="5630862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Shape 135"/>
              <p:cNvSpPr/>
              <p:nvPr/>
            </p:nvSpPr>
            <p:spPr>
              <a:xfrm rot="10800000">
                <a:off x="4136887" y="5540237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Shape 136"/>
              <p:cNvSpPr/>
              <p:nvPr/>
            </p:nvSpPr>
            <p:spPr>
              <a:xfrm rot="10800000">
                <a:off x="4136887" y="5584687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137"/>
              <p:cNvSpPr/>
              <p:nvPr/>
            </p:nvSpPr>
            <p:spPr>
              <a:xfrm rot="10800000">
                <a:off x="4317862" y="5540237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Shape 138"/>
              <p:cNvSpPr/>
              <p:nvPr/>
            </p:nvSpPr>
            <p:spPr>
              <a:xfrm rot="10800000">
                <a:off x="4317862" y="5584687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139"/>
              <p:cNvSpPr/>
              <p:nvPr/>
            </p:nvSpPr>
            <p:spPr>
              <a:xfrm rot="10800000">
                <a:off x="4135299" y="5492612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Shape 140"/>
              <p:cNvSpPr/>
              <p:nvPr/>
            </p:nvSpPr>
            <p:spPr>
              <a:xfrm rot="10800000">
                <a:off x="4316274" y="5492612"/>
                <a:ext cx="30300" cy="303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0400" tIns="35200" rIns="70400" bIns="352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" name="Shape 141"/>
              <p:cNvGrpSpPr/>
              <p:nvPr/>
            </p:nvGrpSpPr>
            <p:grpSpPr>
              <a:xfrm>
                <a:off x="4135437" y="5443537"/>
                <a:ext cx="211275" cy="30300"/>
                <a:chOff x="3924300" y="5089525"/>
                <a:chExt cx="211275" cy="30300"/>
              </a:xfrm>
            </p:grpSpPr>
            <p:sp>
              <p:nvSpPr>
                <p:cNvPr id="27" name="Shape 142"/>
                <p:cNvSpPr/>
                <p:nvPr/>
              </p:nvSpPr>
              <p:spPr>
                <a:xfrm>
                  <a:off x="3924300" y="5089525"/>
                  <a:ext cx="30300" cy="303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Shape 143"/>
                <p:cNvSpPr/>
                <p:nvPr/>
              </p:nvSpPr>
              <p:spPr>
                <a:xfrm>
                  <a:off x="3968750" y="5089525"/>
                  <a:ext cx="30300" cy="303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Shape 144"/>
                <p:cNvSpPr/>
                <p:nvPr/>
              </p:nvSpPr>
              <p:spPr>
                <a:xfrm>
                  <a:off x="4014787" y="5089525"/>
                  <a:ext cx="30300" cy="303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Shape 145"/>
                <p:cNvSpPr/>
                <p:nvPr/>
              </p:nvSpPr>
              <p:spPr>
                <a:xfrm>
                  <a:off x="4059237" y="5089525"/>
                  <a:ext cx="30300" cy="303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Shape 146"/>
                <p:cNvSpPr/>
                <p:nvPr/>
              </p:nvSpPr>
              <p:spPr>
                <a:xfrm>
                  <a:off x="4105275" y="5089525"/>
                  <a:ext cx="30300" cy="303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70400" tIns="35200" rIns="70400" bIns="352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91" name="Shape 189"/>
          <p:cNvGrpSpPr/>
          <p:nvPr/>
        </p:nvGrpSpPr>
        <p:grpSpPr>
          <a:xfrm>
            <a:off x="1276069" y="4515738"/>
            <a:ext cx="4447619" cy="596637"/>
            <a:chOff x="-516" y="53024332"/>
            <a:chExt cx="2147483647" cy="1494438637"/>
          </a:xfrm>
        </p:grpSpPr>
        <p:sp>
          <p:nvSpPr>
            <p:cNvPr id="93" name="Shape 191"/>
            <p:cNvSpPr txBox="1"/>
            <p:nvPr/>
          </p:nvSpPr>
          <p:spPr>
            <a:xfrm>
              <a:off x="-516" y="53024332"/>
              <a:ext cx="422726553" cy="1494438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2562" marR="0" lvl="0" indent="-182562" algn="r" defTabSz="914400" rtl="0" eaLnBrk="1" fontAlgn="auto" latinLnBrk="0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mbria"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Cambria"/>
                  <a:cs typeface="Cambria"/>
                  <a:sym typeface="Cambria"/>
                </a:rPr>
                <a:t>450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Shape 192"/>
            <p:cNvSpPr txBox="1"/>
            <p:nvPr/>
          </p:nvSpPr>
          <p:spPr>
            <a:xfrm>
              <a:off x="745927517" y="727190362"/>
              <a:ext cx="1401556129" cy="677951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Cambria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Cambria"/>
                  <a:cs typeface="Cambria"/>
                  <a:sym typeface="Cambria"/>
                </a:rPr>
                <a:t>RICERCATORI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9" name="Shape 257"/>
          <p:cNvSpPr txBox="1"/>
          <p:nvPr/>
        </p:nvSpPr>
        <p:spPr>
          <a:xfrm>
            <a:off x="9106683" y="2799550"/>
            <a:ext cx="27240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mbria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Ongoing projects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0" name="Shape 194"/>
          <p:cNvSpPr txBox="1"/>
          <p:nvPr/>
        </p:nvSpPr>
        <p:spPr>
          <a:xfrm>
            <a:off x="7673063" y="3931095"/>
            <a:ext cx="3961704" cy="116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550" tIns="35275" rIns="70550" bIns="35275" anchor="t" anchorCtr="0">
            <a:noAutofit/>
          </a:bodyPr>
          <a:lstStyle/>
          <a:p>
            <a:pPr marL="268287" marR="0" lvl="0" indent="-268287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mbria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5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 Labs</a:t>
            </a:r>
          </a:p>
          <a:p>
            <a:pPr marL="268287" marR="0" lvl="0" indent="-268287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mbria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+mn-cs"/>
                <a:sym typeface="Cambria"/>
              </a:rPr>
              <a:t>Roma, Palermo, Trento,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+mn-cs"/>
                <a:sym typeface="Cambria"/>
              </a:rPr>
              <a:t>Padova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+mn-cs"/>
                <a:sym typeface="Cambria"/>
              </a:rPr>
              <a:t>, Napoli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338" y="3785822"/>
            <a:ext cx="813587" cy="813587"/>
          </a:xfrm>
          <a:prstGeom prst="rect">
            <a:avLst/>
          </a:prstGeom>
        </p:spPr>
      </p:pic>
      <p:sp>
        <p:nvSpPr>
          <p:cNvPr id="161" name="Shape 194"/>
          <p:cNvSpPr txBox="1"/>
          <p:nvPr/>
        </p:nvSpPr>
        <p:spPr>
          <a:xfrm>
            <a:off x="1599981" y="1915323"/>
            <a:ext cx="3180582" cy="47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550" tIns="35275" rIns="70550" bIns="35275" anchor="t" anchorCtr="0">
            <a:noAutofit/>
          </a:bodyPr>
          <a:lstStyle/>
          <a:p>
            <a:pPr marL="268287" marR="0" lvl="0" indent="-268287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mbria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Founded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1987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7" y="1857847"/>
            <a:ext cx="555954" cy="555954"/>
          </a:xfrm>
          <a:prstGeom prst="rect">
            <a:avLst/>
          </a:prstGeom>
        </p:spPr>
      </p:pic>
      <p:sp>
        <p:nvSpPr>
          <p:cNvPr id="162" name="Rettangolo 161"/>
          <p:cNvSpPr/>
          <p:nvPr/>
        </p:nvSpPr>
        <p:spPr>
          <a:xfrm>
            <a:off x="2137159" y="4708411"/>
            <a:ext cx="2337285" cy="34245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Researchers</a:t>
            </a:r>
          </a:p>
        </p:txBody>
      </p:sp>
      <p:sp>
        <p:nvSpPr>
          <p:cNvPr id="163" name="CasellaDiTesto 162"/>
          <p:cNvSpPr txBox="1"/>
          <p:nvPr/>
        </p:nvSpPr>
        <p:spPr>
          <a:xfrm>
            <a:off x="3388560" y="2881919"/>
            <a:ext cx="29703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+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300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 </a:t>
            </a:r>
            <a: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successfully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mbria"/>
                <a:cs typeface="Cambria"/>
                <a:sym typeface="Cambria"/>
              </a:rPr>
              <a:t> projects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4" name="Immagine 1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65" y="3015350"/>
            <a:ext cx="647795" cy="647795"/>
          </a:xfrm>
          <a:prstGeom prst="rect">
            <a:avLst/>
          </a:prstGeom>
        </p:spPr>
      </p:pic>
      <p:pic>
        <p:nvPicPr>
          <p:cNvPr id="165" name="Immagine 1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521802"/>
            <a:ext cx="650859" cy="6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4929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C4CDD01-9AFA-7944-8C77-012E1771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… &amp; Innovation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 dirty="0">
                <a:latin typeface="Segoe UI"/>
                <a:cs typeface="Segoe UI"/>
              </a:rPr>
              <a:t>Blockchain ICT platform for assets and transactions management</a:t>
            </a:r>
            <a:endParaRPr lang="en-US" b="1" dirty="0"/>
          </a:p>
        </p:txBody>
      </p:sp>
      <p:sp>
        <p:nvSpPr>
          <p:cNvPr id="3" name="Rettangolo 2"/>
          <p:cNvSpPr/>
          <p:nvPr/>
        </p:nvSpPr>
        <p:spPr>
          <a:xfrm>
            <a:off x="838200" y="1703173"/>
            <a:ext cx="3720353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Innovation is the process that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generates value starting from ideas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71" y="1557274"/>
            <a:ext cx="7344229" cy="530072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38200" y="3915248"/>
            <a:ext cx="5636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Innovation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A152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Areas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A152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138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0">
            <a:extLst>
              <a:ext uri="{FF2B5EF4-FFF2-40B4-BE49-F238E27FC236}">
                <a16:creationId xmlns:a16="http://schemas.microsoft.com/office/drawing/2014/main" id="{F0E50FA2-91C9-A643-A781-DCAC92513EF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830377"/>
            <a:ext cx="10515600" cy="569000"/>
          </a:xfrm>
        </p:spPr>
        <p:txBody>
          <a:bodyPr>
            <a:noAutofit/>
          </a:bodyPr>
          <a:lstStyle/>
          <a:p>
            <a:r>
              <a:rPr lang="en-US" sz="3600" dirty="0"/>
              <a:t>Emerging Technologies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3571EA06-75E0-0A4B-B59B-2D69A05366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70916" y="1788617"/>
            <a:ext cx="1113240" cy="1554335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D653A7B5-0852-914E-BC12-FC0287B6CD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76101" y="4082903"/>
            <a:ext cx="1460700" cy="1860027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247E02A1-6ED2-524C-8513-768292A0E8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35872" y="4082975"/>
            <a:ext cx="1250528" cy="1817995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1B9CB2BA-E3DF-B048-B011-9AEAC0D9DCD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536712" y="4078717"/>
            <a:ext cx="1324088" cy="1786468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D563081D-FABE-CF40-AB75-0D9AF29DD0B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766683" y="4215384"/>
            <a:ext cx="1112411" cy="1553176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3C5C90E0-4266-CC4C-8A05-00D6CDAC09E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775649" y="1793183"/>
            <a:ext cx="1115516" cy="1557511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BDC152B7-D553-8A4A-A6AE-E85F393E52B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130082" y="1622449"/>
            <a:ext cx="1355615" cy="1817995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5EFCDEDF-FBF9-A544-AA77-3D692ED9D1A7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532845" y="1699969"/>
            <a:ext cx="1324088" cy="1744435"/>
          </a:xfrm>
          <a:prstGeom prst="rect">
            <a:avLst/>
          </a:prstGeom>
        </p:spPr>
      </p:pic>
      <p:sp>
        <p:nvSpPr>
          <p:cNvPr id="12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>
            <a:spLocks/>
          </p:cNvSpPr>
          <p:nvPr/>
        </p:nvSpPr>
        <p:spPr>
          <a:xfrm>
            <a:off x="7384768" y="2229343"/>
            <a:ext cx="4408055" cy="2422201"/>
          </a:xfrm>
          <a:prstGeom prst="rect">
            <a:avLst/>
          </a:prstGeom>
          <a:ln w="38100">
            <a:noFill/>
          </a:ln>
        </p:spPr>
        <p:txBody>
          <a:bodyPr vert="horz" lIns="121917" tIns="60958" rIns="121917" bIns="60958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itchFamily="34" charset="0"/>
              <a:buNone/>
              <a:defRPr sz="15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en-US" sz="2400" i="1" dirty="0">
                <a:solidFill>
                  <a:schemeClr val="tx1"/>
                </a:solidFill>
                <a:latin typeface="Arial" panose="020B0604020202020204"/>
              </a:rPr>
              <a:t>The </a:t>
            </a:r>
            <a:r>
              <a:rPr lang="en-US" sz="2400" b="1" i="1" dirty="0">
                <a:solidFill>
                  <a:schemeClr val="tx1"/>
                </a:solidFill>
                <a:latin typeface="Arial" panose="020B0604020202020204"/>
              </a:rPr>
              <a:t>Digital Transformation </a:t>
            </a:r>
            <a:r>
              <a:rPr lang="en-US" sz="2400" i="1" dirty="0">
                <a:solidFill>
                  <a:schemeClr val="tx1"/>
                </a:solidFill>
                <a:latin typeface="Arial" panose="020B0604020202020204"/>
              </a:rPr>
              <a:t>revolution starts with the use of </a:t>
            </a:r>
            <a:r>
              <a:rPr lang="en-US" sz="2400" b="1" i="1" dirty="0">
                <a:solidFill>
                  <a:schemeClr val="accent1"/>
                </a:solidFill>
                <a:latin typeface="Arial" panose="020B0604020202020204"/>
              </a:rPr>
              <a:t>emerging and cutting-edge technologies</a:t>
            </a:r>
            <a:endParaRPr kumimoji="0" lang="en" sz="2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32BE96B-11F2-435C-A29E-E1BB8D066D1F}"/>
              </a:ext>
            </a:extLst>
          </p:cNvPr>
          <p:cNvSpPr txBox="1">
            <a:spLocks/>
          </p:cNvSpPr>
          <p:nvPr/>
        </p:nvSpPr>
        <p:spPr>
          <a:xfrm>
            <a:off x="702000" y="234000"/>
            <a:ext cx="5400000" cy="244800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85000" lnSpcReduction="20000"/>
          </a:bodyPr>
          <a:lstStyle>
            <a:lvl1pPr marL="0" indent="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None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 sz="105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latin typeface="Segoe UI"/>
                <a:cs typeface="Segoe UI"/>
                <a:sym typeface="Wingdings" charset="2"/>
              </a:rPr>
              <a:t>Blockchain ICT platform for assets and transactions management</a:t>
            </a:r>
            <a:endParaRPr lang="en-US" sz="105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latin typeface="Segoe UI" panose="020B0502040204020203" pitchFamily="34" charset="0"/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78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C6E1A736-882B-4B1A-BEA8-027558892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249" r="29249"/>
          <a:stretch/>
        </p:blipFill>
        <p:spPr>
          <a:xfrm>
            <a:off x="0" y="5314"/>
            <a:ext cx="4992914" cy="6874642"/>
          </a:xfrm>
          <a:noFill/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5C77F1-DFD5-40E6-A32A-EC144D186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68241" y="234000"/>
            <a:ext cx="362745" cy="2448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BF7C3C-24CC-6140-8A22-738C44F1CFEB}" type="slidenum">
              <a:rPr lang="it-IT" smtClean="0"/>
              <a:pPr>
                <a:spcAft>
                  <a:spcPts val="600"/>
                </a:spcAft>
              </a:pPr>
              <a:t>14</a:t>
            </a:fld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A2F19B2-B1FB-4949-AD02-53F8B9ADF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919" y="595013"/>
            <a:ext cx="6402081" cy="6263431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636236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 descr="Immagine che contiene edificio, scena, via, strada&#10;&#10;Descrizione generata automaticamente">
            <a:extLst>
              <a:ext uri="{FF2B5EF4-FFF2-40B4-BE49-F238E27FC236}">
                <a16:creationId xmlns:a16="http://schemas.microsoft.com/office/drawing/2014/main" id="{33F69AC8-DB3A-4995-8D9F-C405A5E358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5" r="33075"/>
          <a:stretch>
            <a:fillRect/>
          </a:stretch>
        </p:blipFill>
        <p:spPr/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5C77F1-DFD5-40E6-A32A-EC144D186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15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5C3E5E-ADF0-4B50-A8C1-CADA5F912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675"/>
            <a:ext cx="6169888" cy="579265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032140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16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US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sym typeface="Wingdings" charset="2"/>
              </a:rPr>
              <a:t>CHAINPRO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800B7DC-09E5-416E-B247-8870B9C5BE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726" y="587666"/>
            <a:ext cx="6200274" cy="6270334"/>
          </a:xfrm>
          <a:prstGeom prst="rect">
            <a:avLst/>
          </a:prstGeom>
        </p:spPr>
      </p:pic>
      <p:pic>
        <p:nvPicPr>
          <p:cNvPr id="19" name="Segnaposto immagine 6">
            <a:extLst>
              <a:ext uri="{FF2B5EF4-FFF2-40B4-BE49-F238E27FC236}">
                <a16:creationId xmlns:a16="http://schemas.microsoft.com/office/drawing/2014/main" id="{F97BF62F-BF27-46D6-868F-16D490856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83" r="3983"/>
          <a:stretch/>
        </p:blipFill>
        <p:spPr>
          <a:xfrm>
            <a:off x="0" y="5314"/>
            <a:ext cx="4992914" cy="68746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7273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33F69AC8-DB3A-4995-8D9F-C405A5E358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874" r="25874"/>
          <a:stretch>
            <a:fillRect/>
          </a:stretch>
        </p:blipFill>
        <p:spPr>
          <a:xfrm>
            <a:off x="7788276" y="0"/>
            <a:ext cx="4403725" cy="6858000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5C77F1-DFD5-40E6-A32A-EC144D186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17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0CC38B2-E6E0-4B37-BA86-9F19B2CDA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8800"/>
            <a:ext cx="5862765" cy="58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0805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18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US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sym typeface="Wingdings" charset="2"/>
              </a:rPr>
              <a:t>CHAINPRO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19" name="Segnaposto immagine 6">
            <a:extLst>
              <a:ext uri="{FF2B5EF4-FFF2-40B4-BE49-F238E27FC236}">
                <a16:creationId xmlns:a16="http://schemas.microsoft.com/office/drawing/2014/main" id="{F97BF62F-BF27-46D6-868F-16D4908567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828" r="25828"/>
          <a:stretch/>
        </p:blipFill>
        <p:spPr>
          <a:xfrm>
            <a:off x="0" y="5314"/>
            <a:ext cx="4992914" cy="6874642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84DF78F-F7A3-4159-8F7D-D39397E2A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258" y="532853"/>
            <a:ext cx="5623733" cy="631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3411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33F69AC8-DB3A-4995-8D9F-C405A5E358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1931" r="31931"/>
          <a:stretch>
            <a:fillRect/>
          </a:stretch>
        </p:blipFill>
        <p:spPr>
          <a:xfrm>
            <a:off x="7788276" y="0"/>
            <a:ext cx="4403725" cy="6858000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5C77F1-DFD5-40E6-A32A-EC144D186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19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52856F-BEDB-46F8-A9DA-5DCC73B13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382"/>
            <a:ext cx="5571865" cy="58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8919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478151C7-C43E-6345-B358-A5D4688F50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r="2749"/>
          <a:stretch/>
        </p:blipFill>
        <p:spPr>
          <a:xfrm>
            <a:off x="3494057" y="0"/>
            <a:ext cx="8713268" cy="6858000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9625DF-80C3-574A-9110-FBE9F4543A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</a:t>
            </a:fld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8C20AC0-9392-674C-A95E-746029E01E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2309" y="1627191"/>
            <a:ext cx="4018541" cy="42866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/>
                <a:cs typeface="Segoe UI"/>
              </a:rPr>
              <a:t>Introduction – Ethereum &amp; Smart Contract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Innovation and Blockchain – Our 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/>
                <a:cs typeface="Segoe UI"/>
              </a:rPr>
              <a:t>Blockchain in the Energy Domain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Segoe UI"/>
                <a:cs typeface="Segoe UI"/>
              </a:rPr>
              <a:t>ChainPRO</a:t>
            </a:r>
            <a:r>
              <a:rPr lang="en-GB" dirty="0">
                <a:latin typeface="Segoe UI"/>
                <a:cs typeface="Segoe UI"/>
              </a:rPr>
              <a:t> - </a:t>
            </a:r>
            <a:r>
              <a:rPr lang="en-US" b="0" dirty="0">
                <a:latin typeface="Segoe UI"/>
                <a:cs typeface="Segoe UI"/>
              </a:rPr>
              <a:t>A blockchain based platform for assets and transactions management</a:t>
            </a:r>
            <a:endParaRPr lang="en-GB" b="0" dirty="0">
              <a:latin typeface="Segoe UI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"/>
                <a:cs typeface="Segoe UI"/>
              </a:rPr>
              <a:t>Other Business Cases </a:t>
            </a:r>
            <a:endParaRPr lang="en-GB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48C4FA7-0C7C-F744-BA88-09DA77DF5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4AA0A0F-DF1F-464E-BC30-7DD170F00F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7800510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Research</a:t>
            </a:r>
            <a:r>
              <a:rPr kumimoji="0" lang="en-US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/>
                <a:cs typeface="Segoe UI"/>
                <a:sym typeface="Wingdings" charset="2"/>
              </a:rPr>
              <a:t> </a:t>
            </a: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Projects</a:t>
            </a:r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it-IT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20</a:t>
            </a:fld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kumimoji="0" lang="it-IT" sz="105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charset="2"/>
            </a:endParaRPr>
          </a:p>
        </p:txBody>
      </p:sp>
      <p:sp>
        <p:nvSpPr>
          <p:cNvPr id="131" name="Rettangolo 130"/>
          <p:cNvSpPr/>
          <p:nvPr/>
        </p:nvSpPr>
        <p:spPr>
          <a:xfrm>
            <a:off x="703968" y="888867"/>
            <a:ext cx="6877928" cy="338554"/>
          </a:xfrm>
          <a:prstGeom prst="rect">
            <a:avLst/>
          </a:prstGeom>
        </p:spPr>
        <p:txBody>
          <a:bodyPr wrap="square" lIns="0" tIns="45720" rIns="91440" bIns="45720" anchor="t">
            <a:spAutoFit/>
          </a:bodyPr>
          <a:lstStyle>
            <a:defPPr>
              <a:defRPr lang="it-IT"/>
            </a:defPPr>
          </a:lstStyle>
          <a:p>
            <a:pPr defTabSz="914248"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rgbClr val="C5004B"/>
                </a:solidFill>
                <a:latin typeface="Segoe UI"/>
                <a:cs typeface="Segoe UI"/>
              </a:rPr>
              <a:t>Blockchain Technology applied in Research and Innovation Projects</a:t>
            </a: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680625" y="1359133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45" name="Rettangolo arrotondato 44"/>
          <p:cNvSpPr/>
          <p:nvPr/>
        </p:nvSpPr>
        <p:spPr>
          <a:xfrm>
            <a:off x="2414172" y="1359133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46" name="Rettangolo arrotondato 45"/>
          <p:cNvSpPr/>
          <p:nvPr/>
        </p:nvSpPr>
        <p:spPr>
          <a:xfrm>
            <a:off x="4138233" y="1359133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47" name="Rettangolo arrotondato 46"/>
          <p:cNvSpPr/>
          <p:nvPr/>
        </p:nvSpPr>
        <p:spPr>
          <a:xfrm>
            <a:off x="5863027" y="1359133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48" name="Rettangolo arrotondato 47"/>
          <p:cNvSpPr/>
          <p:nvPr/>
        </p:nvSpPr>
        <p:spPr>
          <a:xfrm>
            <a:off x="7581959" y="1359133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49" name="Rettangolo arrotondato 48"/>
          <p:cNvSpPr/>
          <p:nvPr/>
        </p:nvSpPr>
        <p:spPr>
          <a:xfrm>
            <a:off x="9295029" y="1359133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50" name="Rettangolo arrotondato 49"/>
          <p:cNvSpPr/>
          <p:nvPr/>
        </p:nvSpPr>
        <p:spPr>
          <a:xfrm>
            <a:off x="680625" y="2078370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51" name="Rettangolo arrotondato 50"/>
          <p:cNvSpPr/>
          <p:nvPr/>
        </p:nvSpPr>
        <p:spPr>
          <a:xfrm>
            <a:off x="2414172" y="2078370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52" name="Rettangolo arrotondato 51"/>
          <p:cNvSpPr/>
          <p:nvPr/>
        </p:nvSpPr>
        <p:spPr>
          <a:xfrm>
            <a:off x="4138233" y="2078370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53" name="Rettangolo arrotondato 52"/>
          <p:cNvSpPr/>
          <p:nvPr/>
        </p:nvSpPr>
        <p:spPr>
          <a:xfrm>
            <a:off x="5863027" y="2078370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54" name="Rettangolo arrotondato 53"/>
          <p:cNvSpPr/>
          <p:nvPr/>
        </p:nvSpPr>
        <p:spPr>
          <a:xfrm>
            <a:off x="7581959" y="2078370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D5CC3959-2425-4F58-A945-CF672754D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96" y="1434590"/>
            <a:ext cx="1076325" cy="42862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B4700F9-DB33-6742-AD8C-A778631E9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09" y="1476712"/>
            <a:ext cx="1158675" cy="357712"/>
          </a:xfrm>
          <a:prstGeom prst="rect">
            <a:avLst/>
          </a:prstGeom>
        </p:spPr>
      </p:pic>
      <p:pic>
        <p:nvPicPr>
          <p:cNvPr id="10" name="Immagine 1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2ED3023-B478-4853-BE30-B55A1C6BA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457" y="1445081"/>
            <a:ext cx="1250177" cy="382865"/>
          </a:xfrm>
          <a:prstGeom prst="rect">
            <a:avLst/>
          </a:prstGeom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BEF58699-26F3-43E2-9F94-1B55A126E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452" y="1413604"/>
            <a:ext cx="995014" cy="452012"/>
          </a:xfrm>
          <a:prstGeom prst="rect">
            <a:avLst/>
          </a:prstGeom>
        </p:spPr>
      </p:pic>
      <p:pic>
        <p:nvPicPr>
          <p:cNvPr id="13" name="Immagine 13">
            <a:extLst>
              <a:ext uri="{FF2B5EF4-FFF2-40B4-BE49-F238E27FC236}">
                <a16:creationId xmlns:a16="http://schemas.microsoft.com/office/drawing/2014/main" id="{C09AD9EA-3433-466E-9BDE-2AB08D0B6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3704" y="1370113"/>
            <a:ext cx="441081" cy="539995"/>
          </a:xfrm>
          <a:prstGeom prst="rect">
            <a:avLst/>
          </a:prstGeom>
        </p:spPr>
      </p:pic>
      <p:pic>
        <p:nvPicPr>
          <p:cNvPr id="14" name="Immagine 14">
            <a:extLst>
              <a:ext uri="{FF2B5EF4-FFF2-40B4-BE49-F238E27FC236}">
                <a16:creationId xmlns:a16="http://schemas.microsoft.com/office/drawing/2014/main" id="{BB4587C7-EFBA-449F-97C1-9C5B0AFD6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853" y="2193151"/>
            <a:ext cx="1047904" cy="334381"/>
          </a:xfrm>
          <a:prstGeom prst="rect">
            <a:avLst/>
          </a:prstGeom>
        </p:spPr>
      </p:pic>
      <p:pic>
        <p:nvPicPr>
          <p:cNvPr id="15" name="Immagine 15">
            <a:extLst>
              <a:ext uri="{FF2B5EF4-FFF2-40B4-BE49-F238E27FC236}">
                <a16:creationId xmlns:a16="http://schemas.microsoft.com/office/drawing/2014/main" id="{1979E4C3-183F-4410-A268-1D25A998B8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2841" y="2193654"/>
            <a:ext cx="962025" cy="333375"/>
          </a:xfrm>
          <a:prstGeom prst="rect">
            <a:avLst/>
          </a:prstGeom>
        </p:spPr>
      </p:pic>
      <p:pic>
        <p:nvPicPr>
          <p:cNvPr id="16" name="Immagine 16">
            <a:extLst>
              <a:ext uri="{FF2B5EF4-FFF2-40B4-BE49-F238E27FC236}">
                <a16:creationId xmlns:a16="http://schemas.microsoft.com/office/drawing/2014/main" id="{1EC1C63D-8FCA-4DEC-B51E-8FDB7032E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4600" y="2128843"/>
            <a:ext cx="1247775" cy="485775"/>
          </a:xfrm>
          <a:prstGeom prst="rect">
            <a:avLst/>
          </a:prstGeom>
        </p:spPr>
      </p:pic>
      <p:pic>
        <p:nvPicPr>
          <p:cNvPr id="77" name="Shape 194">
            <a:extLst>
              <a:ext uri="{FF2B5EF4-FFF2-40B4-BE49-F238E27FC236}">
                <a16:creationId xmlns:a16="http://schemas.microsoft.com/office/drawing/2014/main" id="{7694C0FF-658A-4042-9A29-D892054B69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42882" y="1392471"/>
            <a:ext cx="562580" cy="45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7">
            <a:extLst>
              <a:ext uri="{FF2B5EF4-FFF2-40B4-BE49-F238E27FC236}">
                <a16:creationId xmlns:a16="http://schemas.microsoft.com/office/drawing/2014/main" id="{2081B90A-EC42-4FBE-9469-122C6370D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7208" y="2132715"/>
            <a:ext cx="310918" cy="490422"/>
          </a:xfrm>
          <a:prstGeom prst="rect">
            <a:avLst/>
          </a:prstGeom>
        </p:spPr>
      </p:pic>
      <p:pic>
        <p:nvPicPr>
          <p:cNvPr id="18" name="Immagine 18">
            <a:extLst>
              <a:ext uri="{FF2B5EF4-FFF2-40B4-BE49-F238E27FC236}">
                <a16:creationId xmlns:a16="http://schemas.microsoft.com/office/drawing/2014/main" id="{C6846287-9F1E-4AF2-A542-91E244897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9013" y="2227527"/>
            <a:ext cx="790575" cy="3048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3B04427-C67E-42E3-96A8-74E7C4E1DE53}"/>
              </a:ext>
            </a:extLst>
          </p:cNvPr>
          <p:cNvSpPr txBox="1"/>
          <p:nvPr/>
        </p:nvSpPr>
        <p:spPr>
          <a:xfrm>
            <a:off x="679937" y="2795954"/>
            <a:ext cx="10357339" cy="37147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1400" b="1">
                <a:latin typeface="Segoe UI"/>
                <a:ea typeface="+mn-lt"/>
                <a:cs typeface="Arial"/>
              </a:rPr>
              <a:t>DLS OCS</a:t>
            </a:r>
            <a:r>
              <a:rPr lang="en-GB" sz="1400">
                <a:latin typeface="Segoe UI"/>
                <a:ea typeface="+mn-lt"/>
                <a:cs typeface="Arial"/>
              </a:rPr>
              <a:t> (Distributed Ledger Services for Online Contract Settlement) (completed December 2017)</a:t>
            </a:r>
            <a:endParaRPr lang="en-GB" sz="1400">
              <a:latin typeface="Segoe UI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GB" sz="1400" b="1">
                <a:latin typeface="Segoe UI"/>
                <a:cs typeface="Arial"/>
              </a:rPr>
              <a:t>SOFIE</a:t>
            </a:r>
            <a:r>
              <a:rPr lang="en-GB" sz="1400">
                <a:latin typeface="Segoe UI"/>
                <a:cs typeface="Arial"/>
              </a:rPr>
              <a:t> (2018-2020) Open and Secure way to establish new IoT Platforms for business  (completed December 2020)</a:t>
            </a:r>
          </a:p>
          <a:p>
            <a:pPr algn="just"/>
            <a:r>
              <a:rPr lang="en-GB" sz="1400" b="1">
                <a:latin typeface="Segoe UI"/>
                <a:cs typeface="Segoe UI"/>
              </a:rPr>
              <a:t>eDREAM</a:t>
            </a:r>
            <a:r>
              <a:rPr lang="en-GB" sz="1400">
                <a:latin typeface="Segoe UI"/>
                <a:cs typeface="Segoe UI"/>
              </a:rPr>
              <a:t>  (2018-2021) Demand Response ecosystem, blockchain based, for  cooperate in a market framework  (</a:t>
            </a:r>
            <a:r>
              <a:rPr lang="en-GB" sz="1400">
                <a:solidFill>
                  <a:srgbClr val="77933C"/>
                </a:solidFill>
                <a:latin typeface="Segoe UI"/>
                <a:cs typeface="Segoe UI"/>
              </a:rPr>
              <a:t>active</a:t>
            </a:r>
            <a:r>
              <a:rPr lang="en-GB" sz="1400">
                <a:latin typeface="Segoe UI"/>
                <a:cs typeface="Segoe UI"/>
              </a:rPr>
              <a:t>)</a:t>
            </a:r>
            <a:endParaRPr lang="en-GB" sz="1400">
              <a:latin typeface="Arial"/>
              <a:ea typeface="+mn-lt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GB" sz="1400" b="1" err="1">
                <a:latin typeface="Segoe UI"/>
                <a:cs typeface="Arial"/>
              </a:rPr>
              <a:t>CoordiNet</a:t>
            </a:r>
            <a:r>
              <a:rPr lang="en-GB" sz="1400">
                <a:latin typeface="Segoe UI"/>
                <a:cs typeface="Arial"/>
              </a:rPr>
              <a:t> (2019-2022) TSO-DSO coordination to procure grid services in the most reliable and efficient way (</a:t>
            </a:r>
            <a:r>
              <a:rPr lang="en-GB" sz="1400">
                <a:solidFill>
                  <a:srgbClr val="77933C"/>
                </a:solidFill>
                <a:latin typeface="Segoe UI"/>
                <a:cs typeface="Arial"/>
              </a:rPr>
              <a:t>active</a:t>
            </a:r>
            <a:r>
              <a:rPr lang="en-GB" sz="1400">
                <a:latin typeface="Segoe UI"/>
                <a:cs typeface="Arial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GB" sz="1400" b="1" err="1">
                <a:latin typeface="Segoe UI"/>
                <a:cs typeface="Arial"/>
              </a:rPr>
              <a:t>PlatOne</a:t>
            </a:r>
            <a:r>
              <a:rPr lang="en-GB" sz="1400" b="1">
                <a:latin typeface="Segoe UI"/>
                <a:cs typeface="Arial"/>
              </a:rPr>
              <a:t> </a:t>
            </a:r>
            <a:r>
              <a:rPr lang="en-GB" sz="1400">
                <a:latin typeface="Segoe UI"/>
                <a:cs typeface="Arial"/>
              </a:rPr>
              <a:t>(2019-2023) </a:t>
            </a:r>
            <a:r>
              <a:rPr lang="en-GB" sz="1400" err="1">
                <a:latin typeface="Segoe UI"/>
                <a:cs typeface="Arial"/>
              </a:rPr>
              <a:t>PLATform</a:t>
            </a:r>
            <a:r>
              <a:rPr lang="en-GB" sz="1400">
                <a:latin typeface="Segoe UI"/>
                <a:cs typeface="Arial"/>
              </a:rPr>
              <a:t> for Operation of distribution Networks </a:t>
            </a:r>
            <a:r>
              <a:rPr lang="en-GB" sz="1400">
                <a:latin typeface="Segoe UI"/>
                <a:cs typeface="Segoe UI"/>
              </a:rPr>
              <a:t>(</a:t>
            </a:r>
            <a:r>
              <a:rPr lang="en-GB" sz="1400">
                <a:solidFill>
                  <a:srgbClr val="77933C"/>
                </a:solidFill>
                <a:latin typeface="Segoe UI"/>
                <a:cs typeface="Segoe UI"/>
              </a:rPr>
              <a:t>active</a:t>
            </a:r>
            <a:r>
              <a:rPr lang="en-GB" sz="1400">
                <a:latin typeface="Segoe UI"/>
                <a:cs typeface="Segoe UI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GB" sz="1400" b="1">
                <a:latin typeface="Segoe UI"/>
                <a:cs typeface="Arial"/>
              </a:rPr>
              <a:t>Bright </a:t>
            </a:r>
            <a:r>
              <a:rPr lang="en-GB" sz="1400">
                <a:latin typeface="Segoe UI"/>
                <a:cs typeface="Arial"/>
              </a:rPr>
              <a:t>(2020-2023) Boosting DR through increased </a:t>
            </a:r>
            <a:r>
              <a:rPr lang="en-GB" sz="1400" err="1">
                <a:latin typeface="Segoe UI"/>
                <a:cs typeface="Arial"/>
              </a:rPr>
              <a:t>communIty</a:t>
            </a:r>
            <a:r>
              <a:rPr lang="en-GB" sz="1400">
                <a:latin typeface="Segoe UI"/>
                <a:cs typeface="Arial"/>
              </a:rPr>
              <a:t>-level consumer </a:t>
            </a:r>
            <a:r>
              <a:rPr lang="en-GB" sz="1400" err="1">
                <a:latin typeface="Segoe UI"/>
                <a:cs typeface="Arial"/>
              </a:rPr>
              <a:t>engaGement</a:t>
            </a:r>
            <a:r>
              <a:rPr lang="en-GB" sz="1400">
                <a:latin typeface="Segoe UI"/>
                <a:cs typeface="Arial"/>
              </a:rPr>
              <a:t> by combining Data-driven and </a:t>
            </a:r>
            <a:r>
              <a:rPr lang="en-GB" sz="1400" err="1">
                <a:latin typeface="Segoe UI"/>
                <a:cs typeface="Arial"/>
              </a:rPr>
              <a:t>blockcHain</a:t>
            </a:r>
            <a:r>
              <a:rPr lang="en-GB" sz="1400">
                <a:latin typeface="Segoe UI"/>
                <a:cs typeface="Arial"/>
              </a:rPr>
              <a:t> technology Tools with social science approaches and </a:t>
            </a:r>
            <a:r>
              <a:rPr lang="en-GB" sz="1400" err="1">
                <a:latin typeface="Segoe UI"/>
                <a:cs typeface="Arial"/>
              </a:rPr>
              <a:t>multivalue</a:t>
            </a:r>
            <a:r>
              <a:rPr lang="en-GB" sz="1400">
                <a:latin typeface="Segoe UI"/>
                <a:cs typeface="Arial"/>
              </a:rPr>
              <a:t> service design </a:t>
            </a:r>
            <a:r>
              <a:rPr lang="en-GB" sz="1400">
                <a:latin typeface="Segoe UI"/>
                <a:cs typeface="Segoe UI"/>
              </a:rPr>
              <a:t>(</a:t>
            </a:r>
            <a:r>
              <a:rPr lang="en-GB" sz="1400">
                <a:solidFill>
                  <a:srgbClr val="77933C"/>
                </a:solidFill>
                <a:latin typeface="Segoe UI"/>
                <a:cs typeface="Segoe UI"/>
              </a:rPr>
              <a:t>active</a:t>
            </a:r>
            <a:r>
              <a:rPr lang="en-GB" sz="1400">
                <a:latin typeface="Segoe UI"/>
                <a:cs typeface="Segoe UI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GB" sz="1400" b="1">
                <a:latin typeface="Segoe UI"/>
                <a:cs typeface="Arial"/>
              </a:rPr>
              <a:t>IANOS</a:t>
            </a:r>
            <a:r>
              <a:rPr lang="en-GB" sz="1400">
                <a:latin typeface="Segoe UI"/>
                <a:cs typeface="Arial"/>
              </a:rPr>
              <a:t> (2020-2023) Integrated Solution for the Decarbonization and Smartification of Islands </a:t>
            </a:r>
            <a:r>
              <a:rPr lang="en-GB" sz="1400">
                <a:latin typeface="Segoe UI"/>
                <a:cs typeface="Segoe UI"/>
              </a:rPr>
              <a:t>(</a:t>
            </a:r>
            <a:r>
              <a:rPr lang="en-GB" sz="1400">
                <a:solidFill>
                  <a:srgbClr val="77933C"/>
                </a:solidFill>
                <a:latin typeface="Segoe UI"/>
                <a:cs typeface="Segoe UI"/>
              </a:rPr>
              <a:t>active</a:t>
            </a:r>
            <a:r>
              <a:rPr lang="en-GB" sz="1400">
                <a:latin typeface="Segoe UI"/>
                <a:cs typeface="Segoe UI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GB" sz="1400" b="1">
                <a:latin typeface="Segoe UI"/>
                <a:cs typeface="Arial"/>
              </a:rPr>
              <a:t>MATRYCS </a:t>
            </a:r>
            <a:r>
              <a:rPr lang="en-GB" sz="1400">
                <a:latin typeface="Segoe UI"/>
                <a:cs typeface="Arial"/>
              </a:rPr>
              <a:t>(2020-2023) Modular Big Data Applications for Holistic Energy Services in Buildings </a:t>
            </a:r>
            <a:r>
              <a:rPr lang="en-GB" sz="1400">
                <a:latin typeface="Segoe UI"/>
                <a:cs typeface="Segoe UI"/>
              </a:rPr>
              <a:t>(</a:t>
            </a:r>
            <a:r>
              <a:rPr lang="en-GB" sz="1400">
                <a:solidFill>
                  <a:srgbClr val="77933C"/>
                </a:solidFill>
                <a:latin typeface="Segoe UI"/>
                <a:cs typeface="Segoe UI"/>
              </a:rPr>
              <a:t>active</a:t>
            </a:r>
            <a:r>
              <a:rPr lang="en-GB" sz="1400">
                <a:latin typeface="Segoe UI"/>
                <a:cs typeface="Segoe UI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GB" sz="1400" b="1">
                <a:latin typeface="Segoe UI"/>
                <a:cs typeface="Arial"/>
              </a:rPr>
              <a:t>BD4NRG </a:t>
            </a:r>
            <a:r>
              <a:rPr lang="en-GB" sz="1400">
                <a:latin typeface="Segoe UI"/>
                <a:cs typeface="Segoe UI"/>
              </a:rPr>
              <a:t>(2020-2023) </a:t>
            </a:r>
            <a:r>
              <a:rPr lang="en-GB" sz="1400">
                <a:latin typeface="Segoe UI"/>
                <a:cs typeface="Arial"/>
              </a:rPr>
              <a:t>Big Data for Next Generation Energy </a:t>
            </a:r>
            <a:r>
              <a:rPr lang="en-GB" sz="1400">
                <a:latin typeface="Segoe UI"/>
                <a:cs typeface="Segoe UI"/>
              </a:rPr>
              <a:t>(</a:t>
            </a:r>
            <a:r>
              <a:rPr lang="en-GB" sz="1400">
                <a:solidFill>
                  <a:srgbClr val="77933C"/>
                </a:solidFill>
                <a:latin typeface="Segoe UI"/>
                <a:cs typeface="Segoe UI"/>
              </a:rPr>
              <a:t>active</a:t>
            </a:r>
            <a:r>
              <a:rPr lang="en-GB" sz="1400">
                <a:latin typeface="Segoe UI"/>
                <a:cs typeface="Segoe UI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GB" sz="1400" b="1" err="1">
                <a:latin typeface="Segoe UI"/>
                <a:ea typeface="Cambria"/>
                <a:cs typeface="Segoe UI"/>
              </a:rPr>
              <a:t>OneNet</a:t>
            </a:r>
            <a:r>
              <a:rPr lang="en-GB" sz="1400" b="1">
                <a:latin typeface="Segoe UI"/>
                <a:ea typeface="Cambria"/>
                <a:cs typeface="Segoe UI"/>
              </a:rPr>
              <a:t> </a:t>
            </a:r>
            <a:r>
              <a:rPr lang="en-GB" sz="1400">
                <a:latin typeface="Segoe UI"/>
                <a:ea typeface="Cambria"/>
                <a:cs typeface="Segoe UI"/>
              </a:rPr>
              <a:t>(2020-2023) One Network for Europe (</a:t>
            </a:r>
            <a:r>
              <a:rPr lang="en-GB" sz="1400">
                <a:solidFill>
                  <a:srgbClr val="77933C"/>
                </a:solidFill>
                <a:latin typeface="Segoe UI"/>
                <a:ea typeface="Cambria"/>
                <a:cs typeface="Segoe UI"/>
              </a:rPr>
              <a:t>active</a:t>
            </a:r>
            <a:r>
              <a:rPr lang="en-GB" sz="1400">
                <a:latin typeface="Segoe UI"/>
                <a:ea typeface="Cambria"/>
                <a:cs typeface="Segoe UI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sz="1400" b="1">
                <a:latin typeface="Segoe UI"/>
                <a:ea typeface="Cambria"/>
                <a:cs typeface="Arial"/>
              </a:rPr>
              <a:t>I-Energy </a:t>
            </a:r>
            <a:r>
              <a:rPr lang="en-GB" sz="1400">
                <a:latin typeface="Segoe UI"/>
                <a:ea typeface="Cambria"/>
                <a:cs typeface="Segoe UI"/>
              </a:rPr>
              <a:t>(2020-2023) Artificial Intelligence for Next Generation Energy </a:t>
            </a:r>
            <a:r>
              <a:rPr lang="en-GB" sz="1400">
                <a:latin typeface="Arial"/>
                <a:ea typeface="+mn-lt"/>
                <a:cs typeface="Arial"/>
              </a:rPr>
              <a:t> </a:t>
            </a:r>
            <a:r>
              <a:rPr lang="en-GB" sz="1400">
                <a:latin typeface="Segoe UI"/>
                <a:ea typeface="+mn-lt"/>
                <a:cs typeface="Segoe UI"/>
              </a:rPr>
              <a:t>(</a:t>
            </a:r>
            <a:r>
              <a:rPr lang="en-GB" sz="1400">
                <a:solidFill>
                  <a:srgbClr val="77933C"/>
                </a:solidFill>
                <a:latin typeface="Segoe UI"/>
                <a:ea typeface="+mn-lt"/>
                <a:cs typeface="Segoe UI"/>
              </a:rPr>
              <a:t>active</a:t>
            </a:r>
            <a:r>
              <a:rPr lang="en-GB" sz="1400">
                <a:latin typeface="Segoe UI"/>
                <a:ea typeface="+mn-lt"/>
                <a:cs typeface="Segoe UI"/>
              </a:rPr>
              <a:t>)</a:t>
            </a:r>
            <a:endParaRPr lang="en-GB" sz="1400">
              <a:latin typeface="Segoe UI"/>
              <a:ea typeface="Cambria"/>
              <a:cs typeface="Segoe U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36E42C-BEFB-CA43-8863-37EA4DDD9B15}"/>
              </a:ext>
            </a:extLst>
          </p:cNvPr>
          <p:cNvSpPr txBox="1"/>
          <p:nvPr/>
        </p:nvSpPr>
        <p:spPr>
          <a:xfrm>
            <a:off x="9553320" y="2171482"/>
            <a:ext cx="109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I-Energy</a:t>
            </a:r>
          </a:p>
        </p:txBody>
      </p:sp>
      <p:sp>
        <p:nvSpPr>
          <p:cNvPr id="31" name="Rettangolo arrotondato 53">
            <a:extLst>
              <a:ext uri="{FF2B5EF4-FFF2-40B4-BE49-F238E27FC236}">
                <a16:creationId xmlns:a16="http://schemas.microsoft.com/office/drawing/2014/main" id="{64357D1D-4C4B-4C34-A869-E7960DCD8266}"/>
              </a:ext>
            </a:extLst>
          </p:cNvPr>
          <p:cNvSpPr/>
          <p:nvPr/>
        </p:nvSpPr>
        <p:spPr>
          <a:xfrm>
            <a:off x="9252496" y="2066646"/>
            <a:ext cx="1620000" cy="612000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pic>
        <p:nvPicPr>
          <p:cNvPr id="9" name="Immagine 18">
            <a:extLst>
              <a:ext uri="{FF2B5EF4-FFF2-40B4-BE49-F238E27FC236}">
                <a16:creationId xmlns:a16="http://schemas.microsoft.com/office/drawing/2014/main" id="{A2C386D0-675D-4C45-A073-95B01220D2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42739" y="2239506"/>
            <a:ext cx="1101970" cy="2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459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2412838-E64A-F449-BE7B-B0AF6E2F0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21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0EC227-9438-2243-90B8-1A2312EAD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03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DF4FB78-D2A1-4C48-B146-FD9EAD38F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Blockchain in the Energy Domain</a:t>
            </a:r>
            <a:endParaRPr lang="en-GB" b="0">
              <a:solidFill>
                <a:srgbClr val="FFFFFF"/>
              </a:solidFill>
              <a:latin typeface="Segoe UI"/>
              <a:cs typeface="Segoe UI"/>
            </a:endParaRPr>
          </a:p>
          <a:p>
            <a:endParaRPr lang="en-GB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72F438D-AB3C-AE42-B1A6-37D271F628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13" name="Segnaposto 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B48C41-F9C5-2E46-9FF2-EB12D200D4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808036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C4CDD01-9AFA-7944-8C77-012E1771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2020 Report on European Electricity Markets (Q2)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2450123"/>
            <a:ext cx="5451288" cy="357750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The share of renewables jumped from 37% to 43%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More than 129,000 new EVs registered (+53%)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EVs market share to record 7.2%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Grid operators managed increased volumes of intermittent 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Search for market instruments putting value on storage and flexibility intensified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it-IT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DFDB7D6A-CC1F-8D4A-A6AF-DF6F0AA2A9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/>
          <a:stretch/>
        </p:blipFill>
        <p:spPr>
          <a:xfrm>
            <a:off x="7581900" y="0"/>
            <a:ext cx="4610100" cy="6858000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05ACB78-8F55-4F52-B7D3-F4D8429376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16154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6A1BE8F-9E24-2349-BA35-884D5269ADE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37378" y="834720"/>
            <a:ext cx="6117243" cy="5789280"/>
          </a:xfrm>
          <a:prstGeom prst="rect">
            <a:avLst/>
          </a:prstGeom>
          <a:noFill/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A2872B-DC59-6441-8A4C-FCD4247028D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8BF7C3C-24CC-6140-8A22-738C44F1CFEB}" type="slidenum">
              <a:rPr lang="it-IT" smtClean="0"/>
              <a:pPr>
                <a:spcAft>
                  <a:spcPts val="600"/>
                </a:spcAft>
              </a:pPr>
              <a:t>23</a:t>
            </a:fld>
            <a:endParaRPr lang="it-IT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EA7A6D13-8AAB-D74E-A7AD-3544DC5E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Centralized Systems to Decentralization</a:t>
            </a:r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D8B71D53-C23E-6D44-A8F6-6C0494520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31452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C8AFC-8D07-D74C-B90E-75E07F562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Optimized EVs Charging Helps Stabilizing the Distribution Grid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A3C8C4-5904-DA4B-B245-8C7893ED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2D8B0392-97C9-4540-9B3B-6C89F3E07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9548" y="2025650"/>
            <a:ext cx="8842803" cy="3830638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85EDF0-2844-4D72-9418-07A312CE2F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2166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C8AFC-8D07-D74C-B90E-75E07F562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The Need for Energy Flexibility Markets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A3C8C4-5904-DA4B-B245-8C7893ED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DCD88E6-FF6A-8A46-93B5-3893431950F8}"/>
              </a:ext>
            </a:extLst>
          </p:cNvPr>
          <p:cNvSpPr/>
          <p:nvPr/>
        </p:nvSpPr>
        <p:spPr>
          <a:xfrm>
            <a:off x="838200" y="2427384"/>
            <a:ext cx="2638038" cy="2003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DSOs need to dramatically increase their hosting capacity to face RES and EV penetration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774DCE1-C006-EE43-9115-286E28D63995}"/>
              </a:ext>
            </a:extLst>
          </p:cNvPr>
          <p:cNvSpPr/>
          <p:nvPr/>
        </p:nvSpPr>
        <p:spPr>
          <a:xfrm>
            <a:off x="4776981" y="2427384"/>
            <a:ext cx="2638038" cy="2003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Flexibility helps reducing the costs on infrastructure, shaving peaks of PV and Charging Stations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0CB1A4F-E4C8-824E-AE59-DCDE91555DBC}"/>
              </a:ext>
            </a:extLst>
          </p:cNvPr>
          <p:cNvSpPr/>
          <p:nvPr/>
        </p:nvSpPr>
        <p:spPr>
          <a:xfrm>
            <a:off x="8715762" y="2427384"/>
            <a:ext cx="2638038" cy="2003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Fleet Managers may reduce the operational costs by participating in flexibility markets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77A09E-2AB8-4F6C-A603-8A4310FDC9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25363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A3C8C4-5904-DA4B-B245-8C7893ED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2D8B0392-97C9-4540-9B3B-6C89F3E07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7" b="-4167"/>
          <a:stretch/>
        </p:blipFill>
        <p:spPr>
          <a:xfrm>
            <a:off x="3187994" y="1268298"/>
            <a:ext cx="5816011" cy="5589702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23C8AFC-8D07-D74C-B90E-75E07F562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SOFIE – Decentralized Energy Flexibility Marketplace pilot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323ED6-DD95-4312-813C-82D786BC59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4225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3C8AFC-8D07-D74C-B90E-75E07F562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SOFIE – Decentralized Energy Flexibility Marketplace pilot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A3C8C4-5904-DA4B-B245-8C7893EDF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F7EC7C9-7CBC-2848-852B-E0F25FF53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4527"/>
          <a:stretch/>
        </p:blipFill>
        <p:spPr>
          <a:xfrm>
            <a:off x="314462" y="2071382"/>
            <a:ext cx="1586451" cy="135598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EA4ACC3-AB31-C941-886A-5C7A0DA7A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4527"/>
          <a:stretch/>
        </p:blipFill>
        <p:spPr>
          <a:xfrm>
            <a:off x="314462" y="4054938"/>
            <a:ext cx="1586451" cy="135598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D235675-7478-BE41-A903-3EAFFBE05C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4527"/>
          <a:stretch/>
        </p:blipFill>
        <p:spPr>
          <a:xfrm>
            <a:off x="6502657" y="2072915"/>
            <a:ext cx="1586451" cy="13559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04F98D4-A297-CE4F-A2F9-D864169260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4527"/>
          <a:stretch/>
        </p:blipFill>
        <p:spPr>
          <a:xfrm>
            <a:off x="6502656" y="4054937"/>
            <a:ext cx="1586451" cy="135598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9FD43F0-4F73-C843-BE4D-E045136807FA}"/>
              </a:ext>
            </a:extLst>
          </p:cNvPr>
          <p:cNvSpPr txBox="1"/>
          <p:nvPr/>
        </p:nvSpPr>
        <p:spPr>
          <a:xfrm>
            <a:off x="1799952" y="2453199"/>
            <a:ext cx="353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EV users can charge their electric vehicles in multiple locations at will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3F886E-7557-BF45-834C-457E2400F27D}"/>
              </a:ext>
            </a:extLst>
          </p:cNvPr>
          <p:cNvSpPr txBox="1"/>
          <p:nvPr/>
        </p:nvSpPr>
        <p:spPr>
          <a:xfrm>
            <a:off x="1799951" y="4367142"/>
            <a:ext cx="3764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DSO offers incentives to charge EVs in certain periods of time or location, balancing the load on the electrical grid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89DBB00-A098-D842-8DCA-8879DF961FAD}"/>
              </a:ext>
            </a:extLst>
          </p:cNvPr>
          <p:cNvSpPr txBox="1"/>
          <p:nvPr/>
        </p:nvSpPr>
        <p:spPr>
          <a:xfrm>
            <a:off x="8089107" y="4367141"/>
            <a:ext cx="375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Finally, thanks to the marketplace, the most favourable energy retailer can be selected any time a recharge is needed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507A41E-8D94-3940-A2E8-2C70DA54964F}"/>
              </a:ext>
            </a:extLst>
          </p:cNvPr>
          <p:cNvSpPr txBox="1"/>
          <p:nvPr/>
        </p:nvSpPr>
        <p:spPr>
          <a:xfrm>
            <a:off x="8089108" y="2453199"/>
            <a:ext cx="3931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CS are managed by different operators within the same municipality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2BA64C-8FD3-4E8B-A5F5-05D7590437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82845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C4CDD01-9AFA-7944-8C77-012E1771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0376"/>
            <a:ext cx="5257800" cy="995249"/>
          </a:xfrm>
        </p:spPr>
        <p:txBody>
          <a:bodyPr>
            <a:normAutofit/>
          </a:bodyPr>
          <a:lstStyle/>
          <a:p>
            <a:r>
              <a:rPr lang="en-GB"/>
              <a:t>SOFIE: DSO</a:t>
            </a:r>
            <a:endParaRPr lang="it-IT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IoT smart meters enable accurate forecasts helping to reduce the reverse power flow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Decentralized ledgers and smart contracts enable a </a:t>
            </a:r>
            <a:r>
              <a:rPr lang="en-GB" b="1"/>
              <a:t>secure</a:t>
            </a:r>
            <a:r>
              <a:rPr lang="en-GB"/>
              <a:t> and </a:t>
            </a:r>
            <a:r>
              <a:rPr lang="en-GB" b="1"/>
              <a:t>transparent</a:t>
            </a:r>
            <a:r>
              <a:rPr lang="en-GB"/>
              <a:t> mechanism to time-shift and modulate the end users’ consumption according to the need of the network (Demand Response)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it-IT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2F83416-A9BE-8140-93E5-C8A51A9498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25291" b="-25354"/>
          <a:stretch/>
        </p:blipFill>
        <p:spPr>
          <a:xfrm>
            <a:off x="6096001" y="2894"/>
            <a:ext cx="6096000" cy="6855106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029426-2630-4BD5-9D50-FDCC9B0CC3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64888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On board IoT and smart charging stations  support fleet managers in route planning and charging schedule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/>
              <a:t>Incentives from flexibility campaigns and Energy Retailers marketplace help reducing the operational costs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it-IT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52F83416-A9BE-8140-93E5-C8A51A9498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-52971" b="-51616"/>
          <a:stretch/>
        </p:blipFill>
        <p:spPr>
          <a:xfrm>
            <a:off x="6096001" y="2894"/>
            <a:ext cx="6096000" cy="6855106"/>
          </a:xfr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2C4CDD01-9AFA-7944-8C77-012E17711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0376"/>
            <a:ext cx="5752171" cy="995249"/>
          </a:xfrm>
        </p:spPr>
        <p:txBody>
          <a:bodyPr>
            <a:normAutofit/>
          </a:bodyPr>
          <a:lstStyle/>
          <a:p>
            <a:r>
              <a:rPr lang="en-GB"/>
              <a:t>SOFIE: Fleet Manager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4BDA25C-2D24-4219-8B43-16D4C7A5F3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03064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2412838-E64A-F449-BE7B-B0AF6E2F0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3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0EC227-9438-2243-90B8-1A2312EAD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01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DF4FB78-D2A1-4C48-B146-FD9EAD38F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Introduction – Ethereum &amp; Smart contracts</a:t>
            </a:r>
            <a:endParaRPr lang="en-GB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72F438D-AB3C-AE42-B1A6-37D271F628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GB"/>
          </a:p>
        </p:txBody>
      </p:sp>
      <p:pic>
        <p:nvPicPr>
          <p:cNvPr id="13" name="Segnaposto 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B48C41-F9C5-2E46-9FF2-EB12D200D4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86767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30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SOFIE - Decentralised Energy Flexibility Marketplace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7" name="Google Shape;145;gbc988a6a12_0_30">
            <a:extLst>
              <a:ext uri="{FF2B5EF4-FFF2-40B4-BE49-F238E27FC236}">
                <a16:creationId xmlns:a16="http://schemas.microsoft.com/office/drawing/2014/main" id="{A63FA07A-045D-404D-ABD4-968FAFA205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95500" y="1690825"/>
            <a:ext cx="8001001" cy="4584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9786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31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SOFIE - Blockchain-based marketplace for DSOs and EV users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8" name="Google Shape;240;gbe15fd01c7_0_0">
            <a:extLst>
              <a:ext uri="{FF2B5EF4-FFF2-40B4-BE49-F238E27FC236}">
                <a16:creationId xmlns:a16="http://schemas.microsoft.com/office/drawing/2014/main" id="{D240381D-9006-6544-BC7E-840D6D91BD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93" r="15873"/>
          <a:stretch/>
        </p:blipFill>
        <p:spPr>
          <a:xfrm>
            <a:off x="5205865" y="1747974"/>
            <a:ext cx="6743748" cy="47266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270;gbc988a6a12_0_157">
            <a:extLst>
              <a:ext uri="{FF2B5EF4-FFF2-40B4-BE49-F238E27FC236}">
                <a16:creationId xmlns:a16="http://schemas.microsoft.com/office/drawing/2014/main" id="{5323B276-D619-DE4E-BAF1-F093117BAB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72" y="1096237"/>
            <a:ext cx="6865527" cy="4665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24955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32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SOFIE - Exploiting EV flexibility in a district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7" name="Google Shape;289;p2">
            <a:extLst>
              <a:ext uri="{FF2B5EF4-FFF2-40B4-BE49-F238E27FC236}">
                <a16:creationId xmlns:a16="http://schemas.microsoft.com/office/drawing/2014/main" id="{1D76F1EE-0607-5A48-A3B2-4D6162FFA8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72000" y="1187544"/>
            <a:ext cx="6960900" cy="33341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287;p2">
            <a:extLst>
              <a:ext uri="{FF2B5EF4-FFF2-40B4-BE49-F238E27FC236}">
                <a16:creationId xmlns:a16="http://schemas.microsoft.com/office/drawing/2014/main" id="{5F22F409-0F89-8F4F-B18D-FED6501D8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9183463"/>
              </p:ext>
            </p:extLst>
          </p:nvPr>
        </p:nvGraphicFramePr>
        <p:xfrm>
          <a:off x="4972000" y="4693275"/>
          <a:ext cx="6960900" cy="13700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88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Yearly evaluation of benefits</a:t>
                      </a:r>
                      <a:endParaRPr sz="160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Ex-ante</a:t>
                      </a:r>
                      <a:endParaRPr sz="1600" b="1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SOFIE</a:t>
                      </a:r>
                      <a:endParaRPr sz="1600" b="1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Scheduled charging sessions</a:t>
                      </a:r>
                      <a:r>
                        <a:rPr lang="en-US" sz="1600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 / charging sessions</a:t>
                      </a:r>
                      <a:endParaRPr sz="160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0</a:t>
                      </a:r>
                      <a:r>
                        <a:rPr lang="en-US" sz="1600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  / 401</a:t>
                      </a:r>
                      <a:endParaRPr sz="160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190 </a:t>
                      </a:r>
                      <a:r>
                        <a:rPr lang="en-US" sz="1600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/ 401</a:t>
                      </a:r>
                      <a:endParaRPr sz="160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Energy from PV for EVSE</a:t>
                      </a:r>
                      <a:r>
                        <a:rPr lang="en-US" sz="1600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 / Energy for EVSE (MWh)</a:t>
                      </a:r>
                      <a:endParaRPr sz="160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0,7</a:t>
                      </a:r>
                      <a:r>
                        <a:rPr lang="en-US" sz="1600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 / 5 </a:t>
                      </a:r>
                      <a:endParaRPr sz="160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3,9</a:t>
                      </a:r>
                      <a:r>
                        <a:rPr lang="en-US" sz="1600">
                          <a:latin typeface="Segoe UI" panose="020B0502040204020203" pitchFamily="34" charset="0"/>
                          <a:ea typeface="Calibri"/>
                          <a:cs typeface="Segoe UI" panose="020B0502040204020203" pitchFamily="34" charset="0"/>
                          <a:sym typeface="Calibri"/>
                        </a:rPr>
                        <a:t> / 5</a:t>
                      </a:r>
                      <a:endParaRPr sz="1600">
                        <a:latin typeface="Segoe UI" panose="020B0502040204020203" pitchFamily="34" charset="0"/>
                        <a:ea typeface="Calibri"/>
                        <a:cs typeface="Segoe UI" panose="020B0502040204020203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Google Shape;288;p2">
            <a:extLst>
              <a:ext uri="{FF2B5EF4-FFF2-40B4-BE49-F238E27FC236}">
                <a16:creationId xmlns:a16="http://schemas.microsoft.com/office/drawing/2014/main" id="{08452223-03EF-E541-8511-A65A115CD9AC}"/>
              </a:ext>
            </a:extLst>
          </p:cNvPr>
          <p:cNvSpPr txBox="1"/>
          <p:nvPr/>
        </p:nvSpPr>
        <p:spPr>
          <a:xfrm>
            <a:off x="259100" y="1187544"/>
            <a:ext cx="4458600" cy="509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1275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dk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In the Terni district, scheduling of the charging sessions can increase the contribution to Reverse Power Flow reduction</a:t>
            </a:r>
          </a:p>
          <a:p>
            <a:pPr marL="41275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 panose="020B0604020202020204" pitchFamily="34" charset="0"/>
              <a:buChar char="•"/>
            </a:pPr>
            <a:endParaRPr sz="2400">
              <a:solidFill>
                <a:schemeClr val="dk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  <a:p>
            <a:pPr marL="41275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dk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Contribution from EV to reducing RPF could be 3,5 times higher during a year.</a:t>
            </a:r>
          </a:p>
          <a:p>
            <a:pPr marL="41275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 panose="020B0604020202020204" pitchFamily="34" charset="0"/>
              <a:buChar char="•"/>
            </a:pPr>
            <a:endParaRPr sz="2400">
              <a:solidFill>
                <a:schemeClr val="dk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  <a:p>
            <a:pPr marL="41275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dk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Money savings for the district manager are drawn from the increased self-consumption</a:t>
            </a:r>
            <a:endParaRPr sz="2400">
              <a:solidFill>
                <a:schemeClr val="dk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64318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2412838-E64A-F449-BE7B-B0AF6E2F0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33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0EC227-9438-2243-90B8-1A2312EAD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04</a:t>
            </a:r>
            <a:endParaRPr lang="en-GB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DF4FB78-D2A1-4C48-B146-FD9EAD38F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ChainPRO</a:t>
            </a:r>
            <a:r>
              <a:rPr lang="en-GB" b="0">
                <a:solidFill>
                  <a:srgbClr val="FFFFFF"/>
                </a:solidFill>
                <a:latin typeface="Segoe UI"/>
                <a:cs typeface="Segoe UI"/>
              </a:rPr>
              <a:t> </a:t>
            </a:r>
          </a:p>
          <a:p>
            <a:r>
              <a:rPr lang="en-US" b="0">
                <a:solidFill>
                  <a:srgbClr val="FFFFFF"/>
                </a:solidFill>
                <a:latin typeface="Segoe UI"/>
                <a:cs typeface="Segoe UI"/>
              </a:rPr>
              <a:t>A blockchain based platform for assets and transactions management</a:t>
            </a:r>
            <a:endParaRPr lang="en-GB" b="0">
              <a:solidFill>
                <a:srgbClr val="FFFFFF"/>
              </a:solidFill>
              <a:latin typeface="Segoe UI"/>
              <a:cs typeface="Segoe UI"/>
            </a:endParaRPr>
          </a:p>
          <a:p>
            <a:endParaRPr lang="en-GB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72F438D-AB3C-AE42-B1A6-37D271F628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GB"/>
          </a:p>
        </p:txBody>
      </p:sp>
      <p:pic>
        <p:nvPicPr>
          <p:cNvPr id="13" name="Segnaposto 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B48C41-F9C5-2E46-9FF2-EB12D200D4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32513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it-IT">
                <a:latin typeface="Segoe UI"/>
                <a:cs typeface="Segoe UI"/>
                <a:sym typeface="Wingdings" charset="2"/>
              </a:rPr>
              <a:t>Blockchain-</a:t>
            </a:r>
            <a:r>
              <a:rPr lang="it-IT" err="1">
                <a:latin typeface="Segoe UI"/>
                <a:cs typeface="Segoe UI"/>
                <a:sym typeface="Wingdings" charset="2"/>
              </a:rPr>
              <a:t>based</a:t>
            </a:r>
            <a:r>
              <a:rPr lang="it-IT">
                <a:latin typeface="Segoe UI"/>
                <a:cs typeface="Segoe UI"/>
                <a:sym typeface="Wingdings" charset="2"/>
              </a:rPr>
              <a:t> machine Learning </a:t>
            </a:r>
            <a:r>
              <a:rPr lang="it-IT" err="1">
                <a:latin typeface="Segoe UI"/>
                <a:cs typeface="Segoe UI"/>
                <a:sym typeface="Wingdings" charset="2"/>
              </a:rPr>
              <a:t>Iot</a:t>
            </a:r>
            <a:r>
              <a:rPr lang="it-IT">
                <a:latin typeface="Segoe UI"/>
                <a:cs typeface="Segoe UI"/>
                <a:sym typeface="Wingdings" charset="2"/>
              </a:rPr>
              <a:t> Platform (BLIP)</a:t>
            </a:r>
            <a:endParaRPr lang="it-IT">
              <a:latin typeface="Segoe UI"/>
              <a:cs typeface="Segoe U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34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66A0D26B-7D1A-43BC-9B08-F35B57D43D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571" y="1061430"/>
            <a:ext cx="10629588" cy="56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15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ChainPro</a:t>
            </a: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 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35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2954901-88F2-4541-8B6D-02602A217FCF}"/>
              </a:ext>
            </a:extLst>
          </p:cNvPr>
          <p:cNvSpPr txBox="1"/>
          <p:nvPr/>
        </p:nvSpPr>
        <p:spPr>
          <a:xfrm>
            <a:off x="4818185" y="1448109"/>
            <a:ext cx="7275219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 i="1">
                <a:latin typeface="Segoe UI"/>
                <a:cs typeface="Arial"/>
              </a:rPr>
              <a:t>Economic Transaction</a:t>
            </a:r>
            <a:r>
              <a:rPr lang="en-GB" sz="1400" i="1">
                <a:latin typeface="Segoe UI"/>
                <a:cs typeface="Arial"/>
              </a:rPr>
              <a:t>: Blockchain Smart contracts for payments between two (or more) actors. Token as digital representation of a value for assets, used to reward (or penalise) users. (e.g., incentivisation of actors involved in DR programs according to their behaviour).</a:t>
            </a:r>
          </a:p>
          <a:p>
            <a:endParaRPr lang="en-GB" sz="1400" i="1">
              <a:latin typeface="Segoe UI"/>
              <a:cs typeface="Arial"/>
            </a:endParaRPr>
          </a:p>
          <a:p>
            <a:r>
              <a:rPr lang="en-GB" sz="1400" b="1" i="1">
                <a:latin typeface="Segoe UI"/>
                <a:cs typeface="Arial"/>
              </a:rPr>
              <a:t>Process Control</a:t>
            </a:r>
            <a:r>
              <a:rPr lang="en-GB" sz="1400" i="1">
                <a:latin typeface="Segoe UI"/>
                <a:cs typeface="Arial"/>
              </a:rPr>
              <a:t>: Blockchain smart contracts used to manage inter-processes activities (e.g., the control DR flexibility services and energy transactions, thanks to the application of smart contracts to prosumers’ flexibility aggregation and local peer-to-peer energy trading, making the transactions trackable and tamper-proof).</a:t>
            </a:r>
            <a:r>
              <a:rPr lang="en-GB" sz="1400" b="1" i="1">
                <a:latin typeface="Segoe UI"/>
                <a:cs typeface="Arial"/>
              </a:rPr>
              <a:t> </a:t>
            </a:r>
            <a:endParaRPr lang="en-GB" sz="1400" i="1">
              <a:latin typeface="Segoe UI"/>
              <a:cs typeface="Arial"/>
            </a:endParaRPr>
          </a:p>
          <a:p>
            <a:endParaRPr lang="en-GB" sz="1400" i="1">
              <a:latin typeface="Segoe UI"/>
              <a:cs typeface="Arial"/>
            </a:endParaRPr>
          </a:p>
          <a:p>
            <a:r>
              <a:rPr lang="en-GB" sz="1400" b="1" i="1">
                <a:latin typeface="Segoe UI"/>
                <a:cs typeface="Arial"/>
              </a:rPr>
              <a:t>Data Management </a:t>
            </a:r>
            <a:r>
              <a:rPr lang="en-GB" sz="1400" i="1">
                <a:latin typeface="Segoe UI"/>
                <a:cs typeface="Arial"/>
              </a:rPr>
              <a:t>:  Blockchain Hybrid approaches for data storage minimise the costs and assure the necessary scaling up. Distributed databases and off-chain approached used to improve the storage capabilities without losing the advantages provided by a distributed system.</a:t>
            </a:r>
          </a:p>
          <a:p>
            <a:endParaRPr lang="en-GB" sz="1400" i="1">
              <a:latin typeface="Segoe UI"/>
              <a:cs typeface="Segoe UI"/>
            </a:endParaRPr>
          </a:p>
          <a:p>
            <a:endParaRPr lang="en-GB" sz="1400" i="1">
              <a:latin typeface="Segoe UI"/>
              <a:cs typeface="Arial"/>
            </a:endParaRPr>
          </a:p>
          <a:p>
            <a:endParaRPr lang="en-GB" sz="1400" i="1">
              <a:latin typeface="Segoe UI"/>
              <a:cs typeface="Arial"/>
            </a:endParaRPr>
          </a:p>
          <a:p>
            <a:r>
              <a:rPr lang="en-GB" sz="1400" b="1" i="1">
                <a:latin typeface="Segoe UI"/>
                <a:cs typeface="Arial"/>
              </a:rPr>
              <a:t>Interoperability</a:t>
            </a:r>
            <a:r>
              <a:rPr lang="en-GB" sz="1400" i="1">
                <a:latin typeface="Segoe UI"/>
                <a:cs typeface="Arial"/>
              </a:rPr>
              <a:t>: </a:t>
            </a:r>
            <a:r>
              <a:rPr lang="en-GB" sz="1400" i="1" err="1">
                <a:latin typeface="Segoe UI"/>
                <a:cs typeface="Arial"/>
              </a:rPr>
              <a:t>Interledger</a:t>
            </a:r>
            <a:r>
              <a:rPr lang="en-GB" sz="1400" i="1">
                <a:latin typeface="Segoe UI"/>
                <a:cs typeface="Arial"/>
              </a:rPr>
              <a:t> Protocols used to reduce the entry barrier for new players, leading to a more competitive environment of products and services. Integration with any type of ledger with a variety of higher-level protocols, maintaining the advantages provided by the distributed ledgers of transparency, security and trust. 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EE874B8-ECB2-F34F-BEDC-8B3A8900DACD}"/>
              </a:ext>
            </a:extLst>
          </p:cNvPr>
          <p:cNvSpPr/>
          <p:nvPr/>
        </p:nvSpPr>
        <p:spPr>
          <a:xfrm>
            <a:off x="701313" y="866829"/>
            <a:ext cx="10549674" cy="584775"/>
          </a:xfrm>
          <a:prstGeom prst="rect">
            <a:avLst/>
          </a:prstGeom>
        </p:spPr>
        <p:txBody>
          <a:bodyPr wrap="square" lIns="0" tIns="45720" rIns="91440" bIns="45720" anchor="t">
            <a:spAutoFit/>
          </a:bodyPr>
          <a:lstStyle>
            <a:defPPr>
              <a:defRPr lang="it-IT"/>
            </a:defPPr>
          </a:lstStyle>
          <a:p>
            <a:pPr defTabSz="914248"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rgbClr val="C5004B"/>
                </a:solidFill>
                <a:latin typeface="Segoe UI"/>
                <a:cs typeface="Segoe UI"/>
              </a:rPr>
              <a:t>A blockchain based ICT platform for assets and transactions management</a:t>
            </a:r>
          </a:p>
          <a:p>
            <a:pPr defTabSz="914248"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endParaRPr lang="en-US" sz="1600" b="1">
              <a:solidFill>
                <a:srgbClr val="C5004B"/>
              </a:solidFill>
              <a:latin typeface="Segoe UI"/>
              <a:cs typeface="Segoe UI"/>
            </a:endParaRPr>
          </a:p>
        </p:txBody>
      </p:sp>
      <p:pic>
        <p:nvPicPr>
          <p:cNvPr id="8" name="Immagine 9">
            <a:extLst>
              <a:ext uri="{FF2B5EF4-FFF2-40B4-BE49-F238E27FC236}">
                <a16:creationId xmlns:a16="http://schemas.microsoft.com/office/drawing/2014/main" id="{08309A22-B999-439B-AF9F-38E68E0B5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24" y="1557279"/>
            <a:ext cx="4768514" cy="415451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A268F9B-DDAC-43DA-A3CB-A98B10225334}"/>
              </a:ext>
            </a:extLst>
          </p:cNvPr>
          <p:cNvSpPr txBox="1"/>
          <p:nvPr/>
        </p:nvSpPr>
        <p:spPr>
          <a:xfrm>
            <a:off x="5454855" y="4014845"/>
            <a:ext cx="690925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400" b="1" i="1">
              <a:latin typeface="Segoe UI"/>
              <a:cs typeface="Arial"/>
            </a:endParaRPr>
          </a:p>
          <a:p>
            <a:r>
              <a:rPr lang="en-GB" sz="1400" b="1" i="1">
                <a:latin typeface="Segoe UI"/>
                <a:cs typeface="Arial"/>
              </a:rPr>
              <a:t>File Notarization</a:t>
            </a:r>
            <a:r>
              <a:rPr lang="en-GB" sz="1400" i="1">
                <a:latin typeface="Segoe UI"/>
                <a:cs typeface="Arial"/>
              </a:rPr>
              <a:t> - </a:t>
            </a:r>
            <a:r>
              <a:rPr lang="en-GB" sz="1400" i="1">
                <a:latin typeface="Segoe UI"/>
                <a:cs typeface="Segoe UI"/>
              </a:rPr>
              <a:t>Hashing timestamped occurrences of files and/or data on public blockchain notarizes them immutably.</a:t>
            </a:r>
            <a:endParaRPr lang="en-GB" sz="1400" i="1">
              <a:latin typeface="Segoe U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991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ChainPro - Architecture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36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5C52F59D-C6A3-404D-BFEE-81C9DE07F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6986" y="1015818"/>
            <a:ext cx="9155150" cy="518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622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egnaposto immagine 2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3" r="18115"/>
          <a:stretch>
            <a:fillRect/>
          </a:stretch>
        </p:blipFill>
        <p:spPr>
          <a:xfrm>
            <a:off x="6096002" y="0"/>
            <a:ext cx="6095999" cy="6858000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FFFFFF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it-IT" sz="1050" b="1" i="0" kern="1200" spc="0" normalizeH="0" noProof="0" smtClean="0">
                <a:solidFill>
                  <a:srgbClr val="FFFFFF"/>
                </a:solidFill>
                <a:uLnTx/>
                <a:uFillTx/>
                <a:latin typeface="+mn-lt"/>
                <a:ea typeface="+mn-ea"/>
                <a:cs typeface="+mn-cs"/>
              </a:rPr>
              <a:t>37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ChainPro</a:t>
            </a: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 - Main Characteristics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kumimoji="0" lang="it-IT" sz="1050" b="1" i="0" u="none" strike="noStrike" kern="1200" cap="none" spc="0" normalizeH="0" baseline="0" noProof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charset="2"/>
            </a:endParaRPr>
          </a:p>
        </p:txBody>
      </p:sp>
      <p:sp>
        <p:nvSpPr>
          <p:cNvPr id="25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/>
          <p:nvPr/>
        </p:nvSpPr>
        <p:spPr>
          <a:xfrm>
            <a:off x="710761" y="1494118"/>
            <a:ext cx="2265824" cy="970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it-IT"/>
            </a:defPPr>
            <a:lvl1pPr marL="214282" indent="-21428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-"/>
              <a:defRPr lang="en-US"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SzPct val="150000"/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1400" b="1">
                <a:solidFill>
                  <a:schemeClr val="tx1"/>
                </a:solidFill>
                <a:latin typeface="Segoe UI"/>
                <a:cs typeface="Segoe UI"/>
              </a:rPr>
              <a:t>Data Agnostic Interoperability Mechanisms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26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/>
          <p:nvPr/>
        </p:nvSpPr>
        <p:spPr>
          <a:xfrm>
            <a:off x="3281581" y="1494118"/>
            <a:ext cx="2050074" cy="970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it-IT"/>
            </a:defPPr>
            <a:lvl1pPr marL="214282" indent="-21428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-"/>
              <a:defRPr lang="en-US"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SzPct val="150000"/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1400">
                <a:solidFill>
                  <a:schemeClr val="tx1"/>
                </a:solidFill>
                <a:latin typeface="Segoe UI"/>
                <a:cs typeface="Segoe UI"/>
              </a:rPr>
              <a:t>Integration of different data sources in a seamless way and hybrid approaches </a:t>
            </a:r>
            <a:endParaRPr lang="en-US" sz="1400" b="0" i="0" kern="1200" spc="0" normalizeH="0" baseline="0" noProof="0">
              <a:solidFill>
                <a:schemeClr val="tx1"/>
              </a:solidFill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l" defTabSz="914248">
              <a:lnSpc>
                <a:spcPct val="100000"/>
              </a:lnSpc>
              <a:spcBef>
                <a:spcPct val="0"/>
              </a:spcBef>
              <a:buClrTx/>
              <a:buSzPct val="150000"/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7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/>
          <p:nvPr/>
        </p:nvSpPr>
        <p:spPr>
          <a:xfrm>
            <a:off x="710761" y="2794821"/>
            <a:ext cx="2061108" cy="970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it-IT"/>
            </a:defPPr>
            <a:lvl1pPr marL="214282" indent="-21428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-"/>
              <a:defRPr lang="en-US"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1400" b="1">
                <a:solidFill>
                  <a:schemeClr val="tx1"/>
                </a:solidFill>
                <a:latin typeface="Segoe UI"/>
                <a:cs typeface="Segoe UI"/>
              </a:rPr>
              <a:t>Modular and extensible Blockchain-based tool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/>
          <p:nvPr/>
        </p:nvSpPr>
        <p:spPr>
          <a:xfrm>
            <a:off x="3308701" y="4242544"/>
            <a:ext cx="2136284" cy="970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it-IT"/>
            </a:defPPr>
            <a:lvl1pPr marL="214282" indent="-21428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-"/>
              <a:defRPr lang="en-US"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1400">
                <a:solidFill>
                  <a:schemeClr val="tx1"/>
                </a:solidFill>
                <a:latin typeface="Segoe UI"/>
                <a:cs typeface="Segoe UI"/>
              </a:rPr>
              <a:t>Open, flexible and interoperable architecture exploitable in many different contexts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29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/>
          <p:nvPr/>
        </p:nvSpPr>
        <p:spPr>
          <a:xfrm>
            <a:off x="710761" y="4242544"/>
            <a:ext cx="1755284" cy="970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it-IT"/>
            </a:defPPr>
            <a:lvl1pPr marL="214282" indent="-21428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-"/>
              <a:defRPr lang="en-US"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1400" b="1">
                <a:solidFill>
                  <a:schemeClr val="tx1"/>
                </a:solidFill>
                <a:latin typeface="Segoe UI"/>
                <a:cs typeface="Segoe UI"/>
              </a:rPr>
              <a:t>Flexible, scalable and integrable in already existing systems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30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/>
          <p:nvPr/>
        </p:nvSpPr>
        <p:spPr>
          <a:xfrm>
            <a:off x="701312" y="5518691"/>
            <a:ext cx="4361141" cy="970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it-IT"/>
            </a:defPPr>
            <a:lvl1pPr marL="214282" indent="-21428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-"/>
              <a:defRPr lang="en-US"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2000" b="1">
                <a:solidFill>
                  <a:schemeClr val="accent1"/>
                </a:solidFill>
                <a:latin typeface="Segoe UI"/>
                <a:cs typeface="Segoe UI"/>
              </a:rPr>
              <a:t>Blockchain for everyone</a:t>
            </a:r>
            <a:endParaRPr lang="it-IT">
              <a:solidFill>
                <a:schemeClr val="accent1"/>
              </a:solidFill>
            </a:endParaRPr>
          </a:p>
        </p:txBody>
      </p:sp>
      <p:cxnSp>
        <p:nvCxnSpPr>
          <p:cNvPr id="31" name="Connettore 1 30"/>
          <p:cNvCxnSpPr/>
          <p:nvPr/>
        </p:nvCxnSpPr>
        <p:spPr>
          <a:xfrm>
            <a:off x="716277" y="1410758"/>
            <a:ext cx="72479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3307170" y="1410758"/>
            <a:ext cx="72479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716277" y="2680326"/>
            <a:ext cx="72479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>
            <a:off x="3307170" y="2680326"/>
            <a:ext cx="72479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716277" y="4142316"/>
            <a:ext cx="72479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3307170" y="4142316"/>
            <a:ext cx="72479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riangolo isoscele 36"/>
          <p:cNvSpPr/>
          <p:nvPr/>
        </p:nvSpPr>
        <p:spPr>
          <a:xfrm rot="5400000">
            <a:off x="2817352" y="1890427"/>
            <a:ext cx="288000" cy="1774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38" name="Triangolo isoscele 37"/>
          <p:cNvSpPr/>
          <p:nvPr/>
        </p:nvSpPr>
        <p:spPr>
          <a:xfrm rot="5400000">
            <a:off x="2817352" y="3191130"/>
            <a:ext cx="288000" cy="1774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39" name="Triangolo isoscele 38"/>
          <p:cNvSpPr/>
          <p:nvPr/>
        </p:nvSpPr>
        <p:spPr>
          <a:xfrm rot="5400000">
            <a:off x="2817352" y="4638853"/>
            <a:ext cx="288000" cy="1774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1pPr>
            <a:lvl2pPr marL="457124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2pPr>
            <a:lvl3pPr marL="914248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3pPr>
            <a:lvl4pPr marL="1371371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4pPr>
            <a:lvl5pPr marL="1828495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5pPr>
            <a:lvl6pPr marL="2285619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6pPr>
            <a:lvl7pPr marL="2742743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7pPr>
            <a:lvl8pPr marL="3199866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8pPr>
            <a:lvl9pPr marL="3656990" marR="0" indent="0" algn="l" defTabSz="9142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  <a:sym typeface="Wingdings" charset="2"/>
              </a:defRPr>
            </a:lvl9pPr>
          </a:lstStyle>
          <a:p>
            <a:pPr marL="0" algn="ctr" defTabSz="914248">
              <a:buNone/>
              <a:defRPr kumimoji="0" sz="1800" b="0" i="0" normalizeH="0" noProof="0"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defRPr>
            </a:pPr>
            <a:endParaRPr lang="en-US"/>
          </a:p>
        </p:txBody>
      </p:sp>
      <p:sp>
        <p:nvSpPr>
          <p:cNvPr id="40" name="Segnaposto contenuto 7">
            <a:extLst>
              <a:ext uri="{FF2B5EF4-FFF2-40B4-BE49-F238E27FC236}">
                <a16:creationId xmlns:a16="http://schemas.microsoft.com/office/drawing/2014/main" id="{11D04915-EB86-5C4B-8E82-033F14F91D10}"/>
              </a:ext>
            </a:extLst>
          </p:cNvPr>
          <p:cNvSpPr txBox="1"/>
          <p:nvPr/>
        </p:nvSpPr>
        <p:spPr>
          <a:xfrm>
            <a:off x="3308701" y="2794821"/>
            <a:ext cx="2230068" cy="9700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it-IT"/>
            </a:defPPr>
            <a:lvl1pPr marL="214282" indent="-21428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-"/>
              <a:defRPr lang="en-US"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SzPct val="150000"/>
              <a:buNone/>
              <a:defRPr kumimoji="0" lang="en-US" sz="1200" b="0" i="0" kern="1200" spc="0" normalizeH="0" baseline="0" noProof="0"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US" sz="1400">
                <a:solidFill>
                  <a:schemeClr val="tx1"/>
                </a:solidFill>
                <a:latin typeface="Segoe UI"/>
                <a:cs typeface="Segoe UI"/>
              </a:rPr>
              <a:t>All the benefits of the blockchain technology in a configurable service tool</a:t>
            </a:r>
            <a:endParaRPr lang="en-US" sz="1400" b="0" i="0" kern="1200" spc="0" normalizeH="0" baseline="0" noProof="0">
              <a:solidFill>
                <a:schemeClr val="tx1"/>
              </a:solidFill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9015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ChainPro</a:t>
            </a: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 – Use Cases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38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ABD1FF-D363-4455-9D3D-AD85C031495E}"/>
              </a:ext>
            </a:extLst>
          </p:cNvPr>
          <p:cNvSpPr txBox="1"/>
          <p:nvPr/>
        </p:nvSpPr>
        <p:spPr>
          <a:xfrm>
            <a:off x="646671" y="1243913"/>
            <a:ext cx="8962765" cy="5614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en-GB">
                <a:latin typeface="Segoe UI"/>
                <a:cs typeface="Segoe UI"/>
              </a:rPr>
              <a:t>Ecosystems: </a:t>
            </a:r>
          </a:p>
          <a:p>
            <a:pPr marL="285750" indent="-285750">
              <a:buBlip>
                <a:blip r:embed="rId9"/>
              </a:buBlip>
            </a:pPr>
            <a:r>
              <a:rPr lang="en-GB" b="1">
                <a:solidFill>
                  <a:schemeClr val="accent1"/>
                </a:solidFill>
                <a:latin typeface="Segoe UI"/>
                <a:cs typeface="Segoe UI"/>
              </a:rPr>
              <a:t>Dynamic coalitions</a:t>
            </a:r>
            <a:r>
              <a:rPr lang="en-GB">
                <a:latin typeface="Segoe UI"/>
                <a:cs typeface="Segoe UI"/>
              </a:rPr>
              <a:t> of prosumers</a:t>
            </a:r>
            <a:endParaRPr lang="en-GB" strike="sngStrike">
              <a:latin typeface="Segoe UI"/>
              <a:cs typeface="Segoe UI"/>
            </a:endParaRP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/>
                <a:cs typeface="Segoe UI"/>
              </a:rPr>
              <a:t>Virtual Power Plants for flexibility provisioning</a:t>
            </a:r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Energy Trading</a:t>
            </a: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Profit Optimization</a:t>
            </a:r>
          </a:p>
          <a:p>
            <a:pPr marL="742950" lvl="1" indent="-285750">
              <a:buBlip>
                <a:blip r:embed="rId9"/>
              </a:buBlip>
            </a:pPr>
            <a:endParaRPr lang="en-GB">
              <a:latin typeface="Segoe UI"/>
              <a:cs typeface="Segoe UI"/>
            </a:endParaRPr>
          </a:p>
          <a:p>
            <a:pPr marL="285750" indent="-285750">
              <a:buBlip>
                <a:blip r:embed="rId9"/>
              </a:buBlip>
            </a:pPr>
            <a:r>
              <a:rPr lang="en-GB">
                <a:latin typeface="Segoe UI"/>
                <a:cs typeface="Segoe UI"/>
              </a:rPr>
              <a:t>Community </a:t>
            </a:r>
            <a:r>
              <a:rPr lang="en-GB" b="1">
                <a:solidFill>
                  <a:schemeClr val="accent1"/>
                </a:solidFill>
                <a:latin typeface="Segoe UI"/>
                <a:cs typeface="Segoe UI"/>
              </a:rPr>
              <a:t>cross-domain services</a:t>
            </a: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Energy</a:t>
            </a: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Social</a:t>
            </a: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/>
                <a:cs typeface="Segoe UI"/>
              </a:rPr>
              <a:t>Loyalty circuits </a:t>
            </a:r>
            <a:r>
              <a:rPr lang="en-GB" b="1">
                <a:solidFill>
                  <a:schemeClr val="accent1"/>
                </a:solidFill>
                <a:latin typeface="Segoe UI"/>
                <a:cs typeface="Segoe UI"/>
              </a:rPr>
              <a:t>tokenized rewarding </a:t>
            </a:r>
          </a:p>
          <a:p>
            <a:endParaRPr lang="en-GB">
              <a:latin typeface="Segoe UI"/>
              <a:cs typeface="Segoe UI"/>
            </a:endParaRPr>
          </a:p>
          <a:p>
            <a:pPr marL="285750" indent="-285750">
              <a:buBlip>
                <a:blip r:embed="rId9"/>
              </a:buBlip>
            </a:pPr>
            <a:r>
              <a:rPr lang="en-GB">
                <a:latin typeface="Segoe UI"/>
                <a:cs typeface="Segoe UI"/>
              </a:rPr>
              <a:t>Extensible decentralized </a:t>
            </a:r>
            <a:r>
              <a:rPr lang="en-GB" b="1">
                <a:solidFill>
                  <a:schemeClr val="accent1"/>
                </a:solidFill>
                <a:latin typeface="Segoe UI"/>
                <a:cs typeface="Segoe UI"/>
              </a:rPr>
              <a:t>marketplace </a:t>
            </a:r>
            <a:r>
              <a:rPr lang="en-GB">
                <a:latin typeface="Segoe UI"/>
                <a:cs typeface="Segoe UI"/>
              </a:rPr>
              <a:t>smart-contracts</a:t>
            </a: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/>
                <a:cs typeface="Segoe UI"/>
              </a:rPr>
              <a:t>The smart contract define the business logic for a marketplace platform, customisable by different applications.</a:t>
            </a: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/>
                <a:cs typeface="Segoe UI"/>
              </a:rPr>
              <a:t>e.g. energy and flexibility markets, IoT lockers rental</a:t>
            </a:r>
          </a:p>
          <a:p>
            <a:pPr marL="285750" indent="-285750">
              <a:buBlip>
                <a:blip r:embed="rId9"/>
              </a:buBlip>
            </a:pPr>
            <a:endParaRPr lang="en-GB">
              <a:latin typeface="Segoe UI"/>
              <a:cs typeface="Segoe UI"/>
            </a:endParaRPr>
          </a:p>
          <a:p>
            <a:pPr marL="285750" indent="-285750">
              <a:buBlip>
                <a:blip r:embed="rId9"/>
              </a:buBlip>
            </a:pPr>
            <a:r>
              <a:rPr lang="en-GB">
                <a:latin typeface="Segoe UI"/>
                <a:cs typeface="Segoe UI"/>
              </a:rPr>
              <a:t>Financial</a:t>
            </a:r>
          </a:p>
          <a:p>
            <a:pPr marL="742950" lvl="1" indent="-285750">
              <a:buBlip>
                <a:blip r:embed="rId9"/>
              </a:buBlip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Self-liquidating </a:t>
            </a:r>
            <a:r>
              <a:rPr lang="en-GB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loans</a:t>
            </a: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 for renewable energy sources</a:t>
            </a:r>
          </a:p>
          <a:p>
            <a:pPr marL="742950" lvl="1" indent="-285750">
              <a:buBlip>
                <a:blip r:embed="rId9"/>
              </a:buBlip>
            </a:pPr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>
              <a:latin typeface="Segoe UI"/>
              <a:cs typeface="Segoe UI"/>
            </a:endParaRPr>
          </a:p>
          <a:p>
            <a:pPr marL="285750" indent="-285750">
              <a:buBlip>
                <a:blip r:embed="rId9"/>
              </a:buBlip>
            </a:pPr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5519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ChainPro</a:t>
            </a: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 – Cross-domain use cases: reward exchange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39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DB71764-968F-1A4F-BF24-F642A86F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14" y="1645167"/>
            <a:ext cx="6678073" cy="36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1D01C0-4A6D-4846-83B1-917A5A7EC9C5}"/>
              </a:ext>
            </a:extLst>
          </p:cNvPr>
          <p:cNvSpPr txBox="1"/>
          <p:nvPr/>
        </p:nvSpPr>
        <p:spPr>
          <a:xfrm>
            <a:off x="378941" y="1420127"/>
            <a:ext cx="4922622" cy="31880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GB" sz="2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Blip>
                <a:blip r:embed="rId10"/>
              </a:buBlip>
            </a:pPr>
            <a:r>
              <a:rPr lang="en-GB">
                <a:latin typeface="Segoe UI"/>
                <a:cs typeface="Segoe UI"/>
              </a:rPr>
              <a:t>a unique environment </a:t>
            </a:r>
          </a:p>
          <a:p>
            <a:pPr marL="742950" lvl="1" indent="-285750">
              <a:buBlip>
                <a:blip r:embed="rId10"/>
              </a:buBlip>
            </a:pPr>
            <a:r>
              <a:rPr lang="en-GB">
                <a:latin typeface="Segoe UI"/>
                <a:cs typeface="Segoe UI"/>
              </a:rPr>
              <a:t> same actor participates to different scenarios at once </a:t>
            </a:r>
          </a:p>
          <a:p>
            <a:pPr marL="742950" lvl="1" indent="-285750">
              <a:buBlip>
                <a:blip r:embed="rId10"/>
              </a:buBlip>
            </a:pPr>
            <a:r>
              <a:rPr lang="en-GB">
                <a:latin typeface="Segoe UI"/>
                <a:cs typeface="Segoe UI"/>
              </a:rPr>
              <a:t>with different roles</a:t>
            </a:r>
            <a:endParaRPr lang="en-GB"/>
          </a:p>
          <a:p>
            <a:pPr marL="285750" indent="-285750">
              <a:buBlip>
                <a:blip r:embed="rId10"/>
              </a:buBlip>
            </a:pPr>
            <a:endParaRPr lang="en-GB">
              <a:latin typeface="Segoe UI"/>
              <a:cs typeface="Segoe UI"/>
            </a:endParaRPr>
          </a:p>
          <a:p>
            <a:pPr marL="285750" indent="-285750">
              <a:buBlip>
                <a:blip r:embed="rId10"/>
              </a:buBlip>
            </a:pPr>
            <a:r>
              <a:rPr lang="en-GB">
                <a:latin typeface="Segoe UI"/>
                <a:cs typeface="Segoe UI"/>
              </a:rPr>
              <a:t>cross-scenario reward exchange</a:t>
            </a:r>
            <a:endParaRPr lang="en-GB">
              <a:latin typeface="Arial"/>
              <a:cs typeface="Arial"/>
            </a:endParaRPr>
          </a:p>
          <a:p>
            <a:pPr marL="742950" lvl="1" indent="-285750">
              <a:buBlip>
                <a:blip r:embed="rId10"/>
              </a:buBlip>
            </a:pPr>
            <a:r>
              <a:rPr lang="en-GB">
                <a:latin typeface="Segoe UI"/>
                <a:cs typeface="Segoe UI"/>
              </a:rPr>
              <a:t>enabled by a unique ERC-20 based smart contract</a:t>
            </a:r>
            <a:endParaRPr lang="en-GB">
              <a:latin typeface="Arial"/>
              <a:cs typeface="Arial"/>
            </a:endParaRPr>
          </a:p>
          <a:p>
            <a:pPr marL="285750" indent="-285750">
              <a:buBlip>
                <a:blip r:embed="rId10"/>
              </a:buBlip>
            </a:pPr>
            <a:endParaRPr lang="en-GB">
              <a:latin typeface="Segoe UI"/>
              <a:cs typeface="Segoe UI"/>
            </a:endParaRPr>
          </a:p>
          <a:p>
            <a:pPr marL="285750" indent="-285750">
              <a:buBlip>
                <a:blip r:embed="rId10"/>
              </a:buBlip>
            </a:pPr>
            <a:r>
              <a:rPr lang="en-GB">
                <a:latin typeface="Segoe UI"/>
                <a:cs typeface="Segoe UI"/>
              </a:rPr>
              <a:t>interledger functionality maintains token balance consistency even across different ledgers</a:t>
            </a:r>
          </a:p>
          <a:p>
            <a:pPr marL="285750" indent="-285750">
              <a:buBlip>
                <a:blip r:embed="rId10"/>
              </a:buBlip>
            </a:pPr>
            <a:endParaRPr lang="en-GB">
              <a:latin typeface="Segoe UI"/>
              <a:cs typeface="Segoe UI"/>
            </a:endParaRPr>
          </a:p>
          <a:p>
            <a:pPr marL="285750" indent="-285750">
              <a:buBlip>
                <a:blip r:embed="rId10"/>
              </a:buBlip>
            </a:pPr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1FE21D3-378D-9D45-B1C7-12FDF9362D05}"/>
              </a:ext>
            </a:extLst>
          </p:cNvPr>
          <p:cNvSpPr/>
          <p:nvPr/>
        </p:nvSpPr>
        <p:spPr>
          <a:xfrm>
            <a:off x="701313" y="866829"/>
            <a:ext cx="10640259" cy="584775"/>
          </a:xfrm>
          <a:prstGeom prst="rect">
            <a:avLst/>
          </a:prstGeom>
        </p:spPr>
        <p:txBody>
          <a:bodyPr wrap="square" lIns="0" tIns="45720" rIns="91440" bIns="45720" anchor="t">
            <a:spAutoFit/>
          </a:bodyPr>
          <a:lstStyle>
            <a:defPPr>
              <a:defRPr lang="it-IT"/>
            </a:defPPr>
          </a:lstStyle>
          <a:p>
            <a:pPr defTabSz="914248"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rgbClr val="C5004B"/>
                </a:solidFill>
                <a:latin typeface="Segoe UI"/>
                <a:cs typeface="Segoe UI"/>
              </a:rPr>
              <a:t>Focus on the added value for the end users derived from the ability to spend their token in different contexts</a:t>
            </a:r>
          </a:p>
          <a:p>
            <a:pPr defTabSz="914248"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endParaRPr lang="en-US" sz="1600" b="1">
              <a:solidFill>
                <a:srgbClr val="C5004B"/>
              </a:solidFill>
              <a:latin typeface="Segoe UI"/>
              <a:cs typeface="Segoe U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3F4C24-9CF1-4692-B119-CC7837A5BBA7}"/>
              </a:ext>
            </a:extLst>
          </p:cNvPr>
          <p:cNvSpPr txBox="1"/>
          <p:nvPr/>
        </p:nvSpPr>
        <p:spPr>
          <a:xfrm>
            <a:off x="368644" y="5387971"/>
            <a:ext cx="11451107" cy="953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r>
              <a:rPr lang="en-GB">
                <a:latin typeface="Segoe UI"/>
                <a:cs typeface="Segoe UI"/>
              </a:rPr>
              <a:t>the principle behind this</a:t>
            </a:r>
            <a:r>
              <a:rPr lang="en-GB">
                <a:latin typeface="Segoe UI"/>
                <a:ea typeface="+mn-lt"/>
                <a:cs typeface="Segoe UI"/>
              </a:rPr>
              <a:t> </a:t>
            </a:r>
            <a:r>
              <a:rPr lang="en-GB" b="1">
                <a:solidFill>
                  <a:srgbClr val="C5004B"/>
                </a:solidFill>
                <a:latin typeface="Segoe UI"/>
                <a:cs typeface="Segoe UI"/>
              </a:rPr>
              <a:t>cross-pilot scenario</a:t>
            </a:r>
            <a:r>
              <a:rPr lang="en-GB">
                <a:latin typeface="Segoe UI"/>
                <a:cs typeface="Segoe UI"/>
              </a:rPr>
              <a:t> is a direct network effect: an increase in usage leads to an increase in value for other users (as in social networks, online games, telephone systems, etc)</a:t>
            </a:r>
            <a:endParaRPr lang="en-GB" sz="24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18291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557F99F-3F87-554E-AC40-649316274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>
                <a:latin typeface="Segoe UI"/>
                <a:cs typeface="Arial"/>
              </a:rPr>
              <a:t>A blockchain is a data structure that links together a list of records – “</a:t>
            </a:r>
            <a:r>
              <a:rPr lang="en-GB" sz="1600" b="1">
                <a:solidFill>
                  <a:schemeClr val="accent1"/>
                </a:solidFill>
                <a:latin typeface="Segoe UI"/>
                <a:cs typeface="Arial"/>
              </a:rPr>
              <a:t>blocks</a:t>
            </a:r>
            <a:r>
              <a:rPr lang="en-GB" sz="1600">
                <a:latin typeface="Segoe UI"/>
                <a:cs typeface="Arial"/>
              </a:rPr>
              <a:t>” -  using the cryptographic hash of the previous block.</a:t>
            </a:r>
          </a:p>
          <a:p>
            <a:endParaRPr lang="en-GB" sz="1600">
              <a:latin typeface="Segoe UI"/>
              <a:cs typeface="Arial"/>
            </a:endParaRPr>
          </a:p>
          <a:p>
            <a:r>
              <a:rPr lang="en-GB" sz="1600">
                <a:latin typeface="Segoe UI"/>
                <a:cs typeface="Arial"/>
              </a:rPr>
              <a:t>Usually a blockchain is managed by a P2P network of nodes, following specific rules for communication and validation,  becoming a public </a:t>
            </a:r>
            <a:r>
              <a:rPr lang="en-GB" sz="1600" b="1">
                <a:solidFill>
                  <a:schemeClr val="accent1"/>
                </a:solidFill>
                <a:latin typeface="Segoe UI"/>
                <a:cs typeface="Arial"/>
              </a:rPr>
              <a:t>distributed ledger</a:t>
            </a:r>
            <a:r>
              <a:rPr lang="en-GB" sz="1600">
                <a:latin typeface="Segoe UI"/>
                <a:cs typeface="Arial"/>
              </a:rPr>
              <a:t>.</a:t>
            </a:r>
            <a:endParaRPr lang="en-GB" sz="160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4</a:t>
            </a:fld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What is a Blockchain? 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 dirty="0">
                <a:latin typeface="Segoe UI"/>
                <a:cs typeface="Segoe UI"/>
              </a:rPr>
              <a:t>Blockchain ICT platform for assets and transactions management</a:t>
            </a:r>
            <a:endParaRPr lang="en-US" b="1" dirty="0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18" name="Immagine 9">
            <a:extLst>
              <a:ext uri="{FF2B5EF4-FFF2-40B4-BE49-F238E27FC236}">
                <a16:creationId xmlns:a16="http://schemas.microsoft.com/office/drawing/2014/main" id="{B82B91DE-9153-4C49-AFB8-959E31A025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r="757"/>
          <a:stretch/>
        </p:blipFill>
        <p:spPr>
          <a:xfrm>
            <a:off x="4182610" y="1547720"/>
            <a:ext cx="7930463" cy="42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4649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2412838-E64A-F449-BE7B-B0AF6E2F0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40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0EC227-9438-2243-90B8-1A2312EAD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05</a:t>
            </a:r>
            <a:endParaRPr lang="en-GB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DF4FB78-D2A1-4C48-B146-FD9EAD38F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GB">
                <a:solidFill>
                  <a:srgbClr val="FFFFFF"/>
                </a:solidFill>
                <a:latin typeface="Segoe UI"/>
                <a:cs typeface="Segoe UI"/>
              </a:rPr>
              <a:t>Other Business Cases </a:t>
            </a:r>
          </a:p>
          <a:p>
            <a:r>
              <a:rPr lang="en-GB" b="0">
                <a:solidFill>
                  <a:srgbClr val="FFFFFF"/>
                </a:solidFill>
                <a:latin typeface="Segoe UI"/>
                <a:cs typeface="Segoe UI"/>
              </a:rPr>
              <a:t>Projects and Services</a:t>
            </a:r>
            <a:endParaRPr lang="en-US"/>
          </a:p>
          <a:p>
            <a:endParaRPr lang="en-US" b="0">
              <a:solidFill>
                <a:srgbClr val="FFFFFF"/>
              </a:solidFill>
              <a:latin typeface="Segoe UI"/>
              <a:cs typeface="Segoe UI"/>
            </a:endParaRPr>
          </a:p>
          <a:p>
            <a:endParaRPr lang="en-GB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72F438D-AB3C-AE42-B1A6-37D271F628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GB"/>
          </a:p>
        </p:txBody>
      </p:sp>
      <p:pic>
        <p:nvPicPr>
          <p:cNvPr id="13" name="Segnaposto 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B48C41-F9C5-2E46-9FF2-EB12D200D4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357345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Platone – The interoperable Platone Open Framework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41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BC14BC-9462-4583-B23D-1FBA4B0298BA}"/>
              </a:ext>
            </a:extLst>
          </p:cNvPr>
          <p:cNvSpPr txBox="1"/>
          <p:nvPr/>
        </p:nvSpPr>
        <p:spPr>
          <a:xfrm>
            <a:off x="574431" y="820615"/>
            <a:ext cx="11025553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0C2340"/>
                </a:solidFill>
                <a:latin typeface="Segoe UI"/>
                <a:cs typeface="Arial"/>
              </a:rPr>
              <a:t>Platone implements a </a:t>
            </a:r>
            <a:r>
              <a:rPr lang="en-US" sz="1500" b="1">
                <a:solidFill>
                  <a:srgbClr val="0C2340"/>
                </a:solidFill>
                <a:latin typeface="Segoe UI"/>
                <a:cs typeface="Arial"/>
              </a:rPr>
              <a:t>two-layer blockchain-based framework for distribution network operation and market operation</a:t>
            </a:r>
            <a:r>
              <a:rPr lang="en-US" sz="1500">
                <a:solidFill>
                  <a:srgbClr val="0C2340"/>
                </a:solidFill>
                <a:latin typeface="Segoe UI"/>
                <a:cs typeface="Arial"/>
              </a:rPr>
              <a:t>, creating a seamless integration of local prosumers in an open market structure, allowing the distribution grid to function in a secure and stable manner with large shares of variable renewables.</a:t>
            </a:r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59678346-4A54-42CF-B655-9BEBC83AFC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170" y="1422045"/>
            <a:ext cx="8311660" cy="53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6543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Platone – </a:t>
            </a:r>
            <a:r>
              <a:rPr lang="en-US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Blokchain</a:t>
            </a: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-based  Platforms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42</a:t>
            </a:fld>
            <a:endParaRPr lang="en-US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5" name="Immagine 8">
            <a:extLst>
              <a:ext uri="{FF2B5EF4-FFF2-40B4-BE49-F238E27FC236}">
                <a16:creationId xmlns:a16="http://schemas.microsoft.com/office/drawing/2014/main" id="{A8778578-583B-474A-B87B-EF2972FC95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2832" y="2175814"/>
            <a:ext cx="4560275" cy="4247248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C4E0BDE1-CDDC-4175-A37E-B3F95070C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54" y="2473867"/>
            <a:ext cx="5820508" cy="311187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AC8349-1E76-402A-B384-200A1249871E}"/>
              </a:ext>
            </a:extLst>
          </p:cNvPr>
          <p:cNvSpPr txBox="1"/>
          <p:nvPr/>
        </p:nvSpPr>
        <p:spPr>
          <a:xfrm>
            <a:off x="357554" y="996462"/>
            <a:ext cx="5820507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solidFill>
                  <a:schemeClr val="accent1"/>
                </a:solidFill>
                <a:latin typeface="Segoe UI"/>
                <a:cs typeface="Arial"/>
              </a:rPr>
              <a:t>Market Platform</a:t>
            </a:r>
            <a:r>
              <a:rPr lang="en-US" sz="1600">
                <a:solidFill>
                  <a:schemeClr val="accent3"/>
                </a:solidFill>
                <a:latin typeface="Segoe UI"/>
                <a:cs typeface="Arial"/>
              </a:rPr>
              <a:t> for Flexibility Services Management, including based on b</a:t>
            </a:r>
            <a:r>
              <a:rPr lang="en-US" sz="1600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lockchain technology and smart contract services for </a:t>
            </a:r>
            <a:r>
              <a:rPr lang="en-US" sz="1600" b="1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Market Data Certification</a:t>
            </a:r>
            <a:r>
              <a:rPr lang="en-US" sz="1600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 and </a:t>
            </a:r>
            <a:r>
              <a:rPr lang="en-US" sz="1600" b="1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Token-Based Customer Incentivization</a:t>
            </a:r>
            <a:endParaRPr lang="en-US" sz="1600" b="1" i="1">
              <a:solidFill>
                <a:schemeClr val="accent3"/>
              </a:solidFill>
              <a:latin typeface="Segoe UI"/>
              <a:cs typeface="Arial"/>
            </a:endParaRPr>
          </a:p>
          <a:p>
            <a:endParaRPr lang="en-US" b="1" i="1">
              <a:solidFill>
                <a:srgbClr val="0C2340"/>
              </a:solidFill>
              <a:latin typeface="Segoe UI"/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D853FD-9035-4C12-BEAB-DB457B8DA1E9}"/>
              </a:ext>
            </a:extLst>
          </p:cNvPr>
          <p:cNvSpPr txBox="1"/>
          <p:nvPr/>
        </p:nvSpPr>
        <p:spPr>
          <a:xfrm>
            <a:off x="6441830" y="996462"/>
            <a:ext cx="532813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solidFill>
                  <a:schemeClr val="accent1"/>
                </a:solidFill>
                <a:latin typeface="Segoe UI"/>
                <a:cs typeface="Arial"/>
              </a:rPr>
              <a:t>Blokchain Access Layer</a:t>
            </a:r>
            <a:r>
              <a:rPr lang="en-US" sz="1600">
                <a:solidFill>
                  <a:schemeClr val="accent3"/>
                </a:solidFill>
                <a:latin typeface="Segoe UI"/>
                <a:cs typeface="Arial"/>
              </a:rPr>
              <a:t> implements a s</a:t>
            </a:r>
            <a:r>
              <a:rPr lang="en-US" sz="1600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ecure </a:t>
            </a:r>
            <a:r>
              <a:rPr lang="en-US" sz="1600" b="1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IoT Data Integration Layer</a:t>
            </a:r>
            <a:r>
              <a:rPr lang="en-US" sz="1600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 with standard communication protocols and data models enabling </a:t>
            </a:r>
            <a:r>
              <a:rPr lang="en-US" sz="1600" b="1">
                <a:solidFill>
                  <a:schemeClr val="accent3"/>
                </a:solidFill>
                <a:latin typeface="Segoe UI"/>
                <a:ea typeface="+mn-lt"/>
                <a:cs typeface="Arial"/>
              </a:rPr>
              <a:t>measurements certification and verification</a:t>
            </a:r>
            <a:endParaRPr lang="en-US" sz="1600" b="1">
              <a:solidFill>
                <a:schemeClr val="accent3"/>
              </a:solidFill>
              <a:latin typeface="Segoe UI"/>
              <a:cs typeface="Arial"/>
            </a:endParaRPr>
          </a:p>
          <a:p>
            <a:endParaRPr lang="en-US" sz="1600">
              <a:solidFill>
                <a:srgbClr val="0C2340"/>
              </a:solidFill>
              <a:latin typeface="Segoe U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04614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Rettangolo 69">
            <a:extLst>
              <a:ext uri="{FF2B5EF4-FFF2-40B4-BE49-F238E27FC236}">
                <a16:creationId xmlns:a16="http://schemas.microsoft.com/office/drawing/2014/main" id="{2C4DDE4E-C51F-445B-86A2-D4B2ED3A30A4}"/>
              </a:ext>
            </a:extLst>
          </p:cNvPr>
          <p:cNvSpPr/>
          <p:nvPr/>
        </p:nvSpPr>
        <p:spPr bwMode="auto">
          <a:xfrm>
            <a:off x="4067502" y="2061842"/>
            <a:ext cx="8046473" cy="31235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/>
              <a:t>BAL</a:t>
            </a:r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95C3E55F-A1E9-43DF-9792-8EB790E379A4}"/>
              </a:ext>
            </a:extLst>
          </p:cNvPr>
          <p:cNvSpPr/>
          <p:nvPr/>
        </p:nvSpPr>
        <p:spPr bwMode="auto">
          <a:xfrm>
            <a:off x="6085018" y="2162228"/>
            <a:ext cx="4275275" cy="204519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/>
              <a:t>BAP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02111984F565}" type="slidenum">
              <a:rPr lang="en-US"/>
              <a:t>43</a:t>
            </a:fld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6AED1DF-C4DD-4DBB-AA1B-755DC6166EA1}"/>
              </a:ext>
            </a:extLst>
          </p:cNvPr>
          <p:cNvSpPr/>
          <p:nvPr/>
        </p:nvSpPr>
        <p:spPr>
          <a:xfrm>
            <a:off x="6361653" y="4282780"/>
            <a:ext cx="3742567" cy="521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/>
              <a:t>Integration Layer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DDF2228-4D43-4C0A-AB0A-20356B9CF48F}"/>
              </a:ext>
            </a:extLst>
          </p:cNvPr>
          <p:cNvSpPr/>
          <p:nvPr/>
        </p:nvSpPr>
        <p:spPr bwMode="auto">
          <a:xfrm>
            <a:off x="6355826" y="2588130"/>
            <a:ext cx="3784853" cy="43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err="1"/>
              <a:t>Communication</a:t>
            </a:r>
            <a:r>
              <a:rPr lang="it-IT"/>
              <a:t> Layer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645CD76-6BBE-4EA1-8884-1F32BD9128B8}"/>
              </a:ext>
            </a:extLst>
          </p:cNvPr>
          <p:cNvSpPr/>
          <p:nvPr/>
        </p:nvSpPr>
        <p:spPr bwMode="auto">
          <a:xfrm>
            <a:off x="6361653" y="3159595"/>
            <a:ext cx="3742567" cy="753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/>
              <a:t>Business Layer</a:t>
            </a:r>
          </a:p>
        </p:txBody>
      </p:sp>
      <p:sp>
        <p:nvSpPr>
          <p:cNvPr id="23" name="Disco magnetico 22">
            <a:extLst>
              <a:ext uri="{FF2B5EF4-FFF2-40B4-BE49-F238E27FC236}">
                <a16:creationId xmlns:a16="http://schemas.microsoft.com/office/drawing/2014/main" id="{9F0BAEB4-A1B7-43D1-AE15-0395251A5F90}"/>
              </a:ext>
            </a:extLst>
          </p:cNvPr>
          <p:cNvSpPr/>
          <p:nvPr/>
        </p:nvSpPr>
        <p:spPr>
          <a:xfrm>
            <a:off x="4623282" y="3189351"/>
            <a:ext cx="673612" cy="792088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SCD</a:t>
            </a:r>
          </a:p>
        </p:txBody>
      </p:sp>
      <p:pic>
        <p:nvPicPr>
          <p:cNvPr id="1026" name="Picture 2" descr="Ethereum - Wikipedia">
            <a:extLst>
              <a:ext uri="{FF2B5EF4-FFF2-40B4-BE49-F238E27FC236}">
                <a16:creationId xmlns:a16="http://schemas.microsoft.com/office/drawing/2014/main" id="{96A488D1-C287-4F30-8485-8CB94E51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1" y="3213422"/>
            <a:ext cx="917167" cy="9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892B681-BD20-42A8-8246-D9E62470106E}"/>
              </a:ext>
            </a:extLst>
          </p:cNvPr>
          <p:cNvSpPr txBox="1"/>
          <p:nvPr/>
        </p:nvSpPr>
        <p:spPr bwMode="auto">
          <a:xfrm>
            <a:off x="10813320" y="2938831"/>
            <a:ext cx="927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Blockchain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75204036-DCE1-47D0-9595-FA2A2499C26A}"/>
              </a:ext>
            </a:extLst>
          </p:cNvPr>
          <p:cNvSpPr/>
          <p:nvPr/>
        </p:nvSpPr>
        <p:spPr bwMode="auto">
          <a:xfrm>
            <a:off x="6043065" y="58099"/>
            <a:ext cx="4273938" cy="18351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/>
              <a:t>DSOTP</a:t>
            </a:r>
          </a:p>
        </p:txBody>
      </p:sp>
      <p:pic>
        <p:nvPicPr>
          <p:cNvPr id="1028" name="Picture 4" descr="Apache Cassandra - Wikipedia">
            <a:extLst>
              <a:ext uri="{FF2B5EF4-FFF2-40B4-BE49-F238E27FC236}">
                <a16:creationId xmlns:a16="http://schemas.microsoft.com/office/drawing/2014/main" id="{B7051B43-7035-40B6-811D-71DB90AF4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08" y="2677759"/>
            <a:ext cx="548358" cy="3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DD394CC-6018-49D0-A351-934C1F4554B5}"/>
              </a:ext>
            </a:extLst>
          </p:cNvPr>
          <p:cNvSpPr/>
          <p:nvPr/>
        </p:nvSpPr>
        <p:spPr>
          <a:xfrm>
            <a:off x="7750024" y="4653636"/>
            <a:ext cx="1008112" cy="301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MQTT</a:t>
            </a:r>
          </a:p>
        </p:txBody>
      </p:sp>
      <p:pic>
        <p:nvPicPr>
          <p:cNvPr id="1030" name="Picture 6" descr="Eclipse Mosquitto">
            <a:extLst>
              <a:ext uri="{FF2B5EF4-FFF2-40B4-BE49-F238E27FC236}">
                <a16:creationId xmlns:a16="http://schemas.microsoft.com/office/drawing/2014/main" id="{874A0209-DC34-4498-ACAE-AE2B5698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49" y="4949541"/>
            <a:ext cx="904251" cy="1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Eclipse Mosquitto">
            <a:extLst>
              <a:ext uri="{FF2B5EF4-FFF2-40B4-BE49-F238E27FC236}">
                <a16:creationId xmlns:a16="http://schemas.microsoft.com/office/drawing/2014/main" id="{FF6F8552-5D90-4AC3-A2AB-6D0BF9D7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079" y="2221990"/>
            <a:ext cx="904251" cy="1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815597A-119D-4756-BD67-1923C54FC056}"/>
              </a:ext>
            </a:extLst>
          </p:cNvPr>
          <p:cNvSpPr txBox="1"/>
          <p:nvPr/>
        </p:nvSpPr>
        <p:spPr>
          <a:xfrm>
            <a:off x="4066357" y="4005171"/>
            <a:ext cx="1950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Measurements Storage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F8FB0ED-5306-4577-B008-8690FE3D4D64}"/>
              </a:ext>
            </a:extLst>
          </p:cNvPr>
          <p:cNvSpPr txBox="1"/>
          <p:nvPr/>
        </p:nvSpPr>
        <p:spPr bwMode="auto">
          <a:xfrm>
            <a:off x="10499209" y="4119500"/>
            <a:ext cx="169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Data certification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7DFC9439-FBD5-473E-BB97-00CF3341D76D}"/>
              </a:ext>
            </a:extLst>
          </p:cNvPr>
          <p:cNvSpPr/>
          <p:nvPr/>
        </p:nvSpPr>
        <p:spPr bwMode="auto">
          <a:xfrm>
            <a:off x="6351523" y="1468884"/>
            <a:ext cx="3722529" cy="2993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/>
              <a:t>Data Bus</a:t>
            </a:r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D9FFC461-271B-401D-B6E2-2CCEDAA59EDE}"/>
              </a:ext>
            </a:extLst>
          </p:cNvPr>
          <p:cNvSpPr/>
          <p:nvPr/>
        </p:nvSpPr>
        <p:spPr bwMode="auto">
          <a:xfrm>
            <a:off x="6360404" y="384860"/>
            <a:ext cx="3712884" cy="3415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Data Visualisation</a:t>
            </a:r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BAD0789F-2B24-48D9-BCD8-D5DD1BE10A63}"/>
              </a:ext>
            </a:extLst>
          </p:cNvPr>
          <p:cNvSpPr/>
          <p:nvPr/>
        </p:nvSpPr>
        <p:spPr bwMode="auto">
          <a:xfrm>
            <a:off x="7737899" y="5486897"/>
            <a:ext cx="1068926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PMU</a:t>
            </a:r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28D370BB-2F0E-4752-AB5D-CE9B18868C43}"/>
              </a:ext>
            </a:extLst>
          </p:cNvPr>
          <p:cNvSpPr/>
          <p:nvPr/>
        </p:nvSpPr>
        <p:spPr bwMode="auto">
          <a:xfrm>
            <a:off x="7666983" y="2374610"/>
            <a:ext cx="1008112" cy="301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MQTT</a:t>
            </a:r>
          </a:p>
        </p:txBody>
      </p:sp>
      <p:sp>
        <p:nvSpPr>
          <p:cNvPr id="104" name="Textplatzhalter 4">
            <a:extLst>
              <a:ext uri="{FF2B5EF4-FFF2-40B4-BE49-F238E27FC236}">
                <a16:creationId xmlns:a16="http://schemas.microsoft.com/office/drawing/2014/main" id="{256E0722-4219-4C7F-9D76-2E295C684867}"/>
              </a:ext>
            </a:extLst>
          </p:cNvPr>
          <p:cNvSpPr txBox="1">
            <a:spLocks/>
          </p:cNvSpPr>
          <p:nvPr/>
        </p:nvSpPr>
        <p:spPr>
          <a:xfrm>
            <a:off x="262146" y="1122262"/>
            <a:ext cx="3866481" cy="31256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55600" indent="-333375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39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51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07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25" indent="0">
              <a:lnSpc>
                <a:spcPct val="100000"/>
              </a:lnSpc>
              <a:buNone/>
            </a:pPr>
            <a:r>
              <a:rPr lang="en-US" sz="1200" b="1">
                <a:solidFill>
                  <a:schemeClr val="accent4"/>
                </a:solidFill>
              </a:rPr>
              <a:t>Step1 – PMU Data collection, storage and provisioning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>
                <a:latin typeface="Arial"/>
                <a:cs typeface="Arial"/>
              </a:rPr>
              <a:t>1. MQTT Broker of the BAL receives data from PMU, in authenticated way and under TLS connection every seconds. </a:t>
            </a:r>
            <a:r>
              <a:rPr lang="en-US" sz="1100" b="1">
                <a:latin typeface="Arial"/>
                <a:cs typeface="Arial"/>
              </a:rPr>
              <a:t>Every device can only write in its dedicated topic</a:t>
            </a:r>
            <a:endParaRPr lang="en-US" sz="1100">
              <a:latin typeface="Arial"/>
              <a:cs typeface="Arial"/>
            </a:endParaRPr>
          </a:p>
          <a:p>
            <a:pPr marL="22225" indent="0">
              <a:lnSpc>
                <a:spcPct val="100000"/>
              </a:lnSpc>
              <a:buNone/>
            </a:pPr>
            <a:r>
              <a:rPr lang="en-US" sz="1100"/>
              <a:t>2. BAP stores data into SCD 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>
                <a:latin typeface="Arial"/>
                <a:cs typeface="Arial"/>
              </a:rPr>
              <a:t>3. BAL provides data to DSOTP via MQTT bridging. DSOTP has its credentials for authenticating on MQTT. It has to request the access to the specific dataset.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/>
              <a:t>4. DSOTP makes selected topics available on its internal message broker for processing by services;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/>
              <a:t>5. Within DSOTP, PMU data are stored in a timeseries database and visualized in customizable dashboards;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93E4F17E-9660-407E-BB7D-D465E6021072}"/>
              </a:ext>
            </a:extLst>
          </p:cNvPr>
          <p:cNvSpPr txBox="1"/>
          <p:nvPr/>
        </p:nvSpPr>
        <p:spPr>
          <a:xfrm>
            <a:off x="267295" y="4247936"/>
            <a:ext cx="370649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>
              <a:spcBef>
                <a:spcPts val="1000"/>
              </a:spcBef>
              <a:buSzPct val="30000"/>
            </a:pPr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Step2 – Periodic PMU Data certification</a:t>
            </a:r>
            <a:endParaRPr lang="en-US" sz="120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>
              <a:spcBef>
                <a:spcPts val="1000"/>
              </a:spcBef>
              <a:buSzPct val="30000"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BAP periodically request aggregated Data to SCD</a:t>
            </a:r>
          </a:p>
          <a:p>
            <a:pPr marL="22225">
              <a:spcBef>
                <a:spcPts val="1000"/>
              </a:spcBef>
              <a:buSzPct val="30000"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SCD send aggregated data to BAP for data certification</a:t>
            </a:r>
          </a:p>
          <a:p>
            <a:pPr marL="22225">
              <a:spcBef>
                <a:spcPts val="1000"/>
              </a:spcBef>
              <a:buSzPct val="30000"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BAP certify data. It creates a hash of the aggregated data and registers it on the blockchain infrastructure </a:t>
            </a:r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AD903252-589E-49CB-A5BB-7AEAEB1BA069}"/>
              </a:ext>
            </a:extLst>
          </p:cNvPr>
          <p:cNvSpPr/>
          <p:nvPr/>
        </p:nvSpPr>
        <p:spPr bwMode="auto">
          <a:xfrm>
            <a:off x="7574778" y="3523592"/>
            <a:ext cx="1192522" cy="33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/>
              <a:t>Data Governance</a:t>
            </a:r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06E7E61D-6407-4F5C-A59B-2127E9E4E422}"/>
              </a:ext>
            </a:extLst>
          </p:cNvPr>
          <p:cNvSpPr/>
          <p:nvPr/>
        </p:nvSpPr>
        <p:spPr bwMode="auto">
          <a:xfrm>
            <a:off x="6487969" y="3523592"/>
            <a:ext cx="1025906" cy="33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/>
              <a:t>Data Collection</a:t>
            </a:r>
          </a:p>
        </p:txBody>
      </p: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D5ADB5C0-B2D3-4678-9206-BC250EAED198}"/>
              </a:ext>
            </a:extLst>
          </p:cNvPr>
          <p:cNvSpPr/>
          <p:nvPr/>
        </p:nvSpPr>
        <p:spPr bwMode="auto">
          <a:xfrm>
            <a:off x="8822442" y="3523592"/>
            <a:ext cx="1211739" cy="33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/>
              <a:t>Data </a:t>
            </a:r>
            <a:r>
              <a:rPr lang="en-GB" sz="1100"/>
              <a:t>Certification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7E4623B1-563C-454C-8F8C-F9CC6BAA4FCE}"/>
              </a:ext>
            </a:extLst>
          </p:cNvPr>
          <p:cNvSpPr txBox="1"/>
          <p:nvPr/>
        </p:nvSpPr>
        <p:spPr bwMode="auto">
          <a:xfrm>
            <a:off x="5604944" y="3508657"/>
            <a:ext cx="712258" cy="236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Storage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F91C5890-4715-487E-A92B-D111CEB131C4}"/>
              </a:ext>
            </a:extLst>
          </p:cNvPr>
          <p:cNvSpPr/>
          <p:nvPr/>
        </p:nvSpPr>
        <p:spPr bwMode="auto">
          <a:xfrm>
            <a:off x="10486610" y="2836688"/>
            <a:ext cx="1570975" cy="1816948"/>
          </a:xfrm>
          <a:prstGeom prst="rect">
            <a:avLst/>
          </a:prstGeom>
          <a:solidFill>
            <a:srgbClr val="AFABAB">
              <a:alpha val="80000"/>
            </a:srgb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it-IT"/>
          </a:p>
        </p:txBody>
      </p:sp>
      <p:sp>
        <p:nvSpPr>
          <p:cNvPr id="38" name="Rettangolo 98">
            <a:extLst>
              <a:ext uri="{FF2B5EF4-FFF2-40B4-BE49-F238E27FC236}">
                <a16:creationId xmlns:a16="http://schemas.microsoft.com/office/drawing/2014/main" id="{AC8AE5FD-CF0C-410E-8F20-D00036AC74DE}"/>
              </a:ext>
            </a:extLst>
          </p:cNvPr>
          <p:cNvSpPr/>
          <p:nvPr/>
        </p:nvSpPr>
        <p:spPr bwMode="auto">
          <a:xfrm>
            <a:off x="6451641" y="1564382"/>
            <a:ext cx="1008112" cy="301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200"/>
              <a:t>MQTT Bridge</a:t>
            </a:r>
            <a:endParaRPr lang="it-IT" sz="1200">
              <a:cs typeface="Calibri"/>
            </a:endParaRPr>
          </a:p>
        </p:txBody>
      </p:sp>
      <p:sp>
        <p:nvSpPr>
          <p:cNvPr id="44" name="Rettangolo 51">
            <a:extLst>
              <a:ext uri="{FF2B5EF4-FFF2-40B4-BE49-F238E27FC236}">
                <a16:creationId xmlns:a16="http://schemas.microsoft.com/office/drawing/2014/main" id="{FDB15FD9-6373-4963-B306-920A4F8B5E7B}"/>
              </a:ext>
            </a:extLst>
          </p:cNvPr>
          <p:cNvSpPr/>
          <p:nvPr/>
        </p:nvSpPr>
        <p:spPr bwMode="auto">
          <a:xfrm>
            <a:off x="7624739" y="784050"/>
            <a:ext cx="2449313" cy="6368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it-IT"/>
              <a:t>Services</a:t>
            </a:r>
            <a:endParaRPr lang="en-US"/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2A7234E0-6E04-495C-A841-E0A2B6D76C15}"/>
              </a:ext>
            </a:extLst>
          </p:cNvPr>
          <p:cNvSpPr txBox="1"/>
          <p:nvPr/>
        </p:nvSpPr>
        <p:spPr bwMode="auto">
          <a:xfrm>
            <a:off x="6982420" y="1868014"/>
            <a:ext cx="16439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Real Time Measurements</a:t>
            </a:r>
          </a:p>
        </p:txBody>
      </p:sp>
      <p:sp>
        <p:nvSpPr>
          <p:cNvPr id="42" name="Rettangolo 51">
            <a:extLst>
              <a:ext uri="{FF2B5EF4-FFF2-40B4-BE49-F238E27FC236}">
                <a16:creationId xmlns:a16="http://schemas.microsoft.com/office/drawing/2014/main" id="{6A31B9F1-97F9-4BB5-B4CC-B56D8EC66B7B}"/>
              </a:ext>
            </a:extLst>
          </p:cNvPr>
          <p:cNvSpPr/>
          <p:nvPr/>
        </p:nvSpPr>
        <p:spPr bwMode="auto">
          <a:xfrm>
            <a:off x="6351523" y="1121644"/>
            <a:ext cx="1195390" cy="2993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it-IT"/>
              <a:t>Adapter</a:t>
            </a:r>
            <a:endParaRPr lang="en-US"/>
          </a:p>
        </p:txBody>
      </p:sp>
      <p:sp>
        <p:nvSpPr>
          <p:cNvPr id="47" name="Freccia in su 46">
            <a:extLst>
              <a:ext uri="{FF2B5EF4-FFF2-40B4-BE49-F238E27FC236}">
                <a16:creationId xmlns:a16="http://schemas.microsoft.com/office/drawing/2014/main" id="{3CBC47F9-FC43-4FD0-B0F5-B5870852D8D0}"/>
              </a:ext>
            </a:extLst>
          </p:cNvPr>
          <p:cNvSpPr/>
          <p:nvPr/>
        </p:nvSpPr>
        <p:spPr bwMode="auto">
          <a:xfrm>
            <a:off x="8220162" y="5130030"/>
            <a:ext cx="92565" cy="365586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in su 47">
            <a:extLst>
              <a:ext uri="{FF2B5EF4-FFF2-40B4-BE49-F238E27FC236}">
                <a16:creationId xmlns:a16="http://schemas.microsoft.com/office/drawing/2014/main" id="{C2C4B75C-F2AE-4F2F-8461-0B615AE17D32}"/>
              </a:ext>
            </a:extLst>
          </p:cNvPr>
          <p:cNvSpPr/>
          <p:nvPr/>
        </p:nvSpPr>
        <p:spPr bwMode="auto">
          <a:xfrm>
            <a:off x="8205470" y="3910927"/>
            <a:ext cx="92565" cy="365586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in su 49">
            <a:extLst>
              <a:ext uri="{FF2B5EF4-FFF2-40B4-BE49-F238E27FC236}">
                <a16:creationId xmlns:a16="http://schemas.microsoft.com/office/drawing/2014/main" id="{6A812389-B406-41DE-B00C-615F7F447939}"/>
              </a:ext>
            </a:extLst>
          </p:cNvPr>
          <p:cNvSpPr/>
          <p:nvPr/>
        </p:nvSpPr>
        <p:spPr bwMode="auto">
          <a:xfrm rot="16200000">
            <a:off x="5829868" y="3111751"/>
            <a:ext cx="88135" cy="80034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curva 3">
            <a:extLst>
              <a:ext uri="{FF2B5EF4-FFF2-40B4-BE49-F238E27FC236}">
                <a16:creationId xmlns:a16="http://schemas.microsoft.com/office/drawing/2014/main" id="{09D887C4-AEDD-40D5-8F43-14991702AD26}"/>
              </a:ext>
            </a:extLst>
          </p:cNvPr>
          <p:cNvSpPr/>
          <p:nvPr/>
        </p:nvSpPr>
        <p:spPr>
          <a:xfrm rot="16200000">
            <a:off x="6907735" y="1870268"/>
            <a:ext cx="658801" cy="725346"/>
          </a:xfrm>
          <a:prstGeom prst="bentArrow">
            <a:avLst>
              <a:gd name="adj1" fmla="val 5564"/>
              <a:gd name="adj2" fmla="val 11001"/>
              <a:gd name="adj3" fmla="val 10580"/>
              <a:gd name="adj4" fmla="val 361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3" name="Freccia in su 52">
            <a:extLst>
              <a:ext uri="{FF2B5EF4-FFF2-40B4-BE49-F238E27FC236}">
                <a16:creationId xmlns:a16="http://schemas.microsoft.com/office/drawing/2014/main" id="{53087E80-E1F6-499D-A005-264430DEC43C}"/>
              </a:ext>
            </a:extLst>
          </p:cNvPr>
          <p:cNvSpPr/>
          <p:nvPr/>
        </p:nvSpPr>
        <p:spPr bwMode="auto">
          <a:xfrm>
            <a:off x="8205470" y="2977595"/>
            <a:ext cx="92565" cy="193346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in su 2">
            <a:extLst>
              <a:ext uri="{FF2B5EF4-FFF2-40B4-BE49-F238E27FC236}">
                <a16:creationId xmlns:a16="http://schemas.microsoft.com/office/drawing/2014/main" id="{314B836A-C266-410A-8EAA-423166F5BD96}"/>
              </a:ext>
            </a:extLst>
          </p:cNvPr>
          <p:cNvSpPr/>
          <p:nvPr/>
        </p:nvSpPr>
        <p:spPr>
          <a:xfrm>
            <a:off x="6874463" y="1343857"/>
            <a:ext cx="107958" cy="209398"/>
          </a:xfrm>
          <a:prstGeom prst="upArrow">
            <a:avLst/>
          </a:prstGeom>
          <a:solidFill>
            <a:srgbClr val="9E5E9B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Freccia in su 53">
            <a:extLst>
              <a:ext uri="{FF2B5EF4-FFF2-40B4-BE49-F238E27FC236}">
                <a16:creationId xmlns:a16="http://schemas.microsoft.com/office/drawing/2014/main" id="{87E6854D-88AE-46B5-A639-89E1064B4411}"/>
              </a:ext>
            </a:extLst>
          </p:cNvPr>
          <p:cNvSpPr/>
          <p:nvPr/>
        </p:nvSpPr>
        <p:spPr bwMode="auto">
          <a:xfrm>
            <a:off x="6866168" y="586459"/>
            <a:ext cx="107958" cy="552683"/>
          </a:xfrm>
          <a:prstGeom prst="upArrow">
            <a:avLst/>
          </a:prstGeom>
          <a:solidFill>
            <a:srgbClr val="9E5E9B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51">
            <a:extLst>
              <a:ext uri="{FF2B5EF4-FFF2-40B4-BE49-F238E27FC236}">
                <a16:creationId xmlns:a16="http://schemas.microsoft.com/office/drawing/2014/main" id="{A8DCA299-9656-4E0A-BCEA-EA589DFF01A5}"/>
              </a:ext>
            </a:extLst>
          </p:cNvPr>
          <p:cNvSpPr/>
          <p:nvPr/>
        </p:nvSpPr>
        <p:spPr bwMode="auto">
          <a:xfrm>
            <a:off x="6351522" y="784049"/>
            <a:ext cx="1195390" cy="2993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it-IT"/>
              <a:t>Database</a:t>
            </a:r>
            <a:endParaRPr lang="en-US"/>
          </a:p>
        </p:txBody>
      </p:sp>
      <p:sp>
        <p:nvSpPr>
          <p:cNvPr id="46" name="Titolo 1">
            <a:extLst>
              <a:ext uri="{FF2B5EF4-FFF2-40B4-BE49-F238E27FC236}">
                <a16:creationId xmlns:a16="http://schemas.microsoft.com/office/drawing/2014/main" id="{BFC240EF-D0A5-4A0D-B535-2BBE9EE8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10800000" cy="251999"/>
          </a:xfrm>
        </p:spPr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Platone Blockchain Access Layer - DEMO</a:t>
            </a:r>
            <a:endParaRPr lang="it-IT"/>
          </a:p>
        </p:txBody>
      </p:sp>
      <p:sp>
        <p:nvSpPr>
          <p:cNvPr id="55" name="Segnaposto testo 5">
            <a:extLst>
              <a:ext uri="{FF2B5EF4-FFF2-40B4-BE49-F238E27FC236}">
                <a16:creationId xmlns:a16="http://schemas.microsoft.com/office/drawing/2014/main" id="{A60A8A38-483C-403E-BE71-5B4C0BF5557E}"/>
              </a:ext>
            </a:extLst>
          </p:cNvPr>
          <p:cNvSpPr txBox="1">
            <a:spLocks/>
          </p:cNvSpPr>
          <p:nvPr/>
        </p:nvSpPr>
        <p:spPr>
          <a:xfrm>
            <a:off x="616895" y="204987"/>
            <a:ext cx="5400000" cy="244800"/>
          </a:xfrm>
          <a:prstGeom prst="rect">
            <a:avLst/>
          </a:prstGeom>
        </p:spPr>
        <p:txBody>
          <a:bodyPr/>
          <a:lstStyle>
            <a:lvl1pPr marL="0" indent="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None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5436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4" grpId="0" animBg="1"/>
      <p:bldP spid="53" grpId="0" animBg="1"/>
      <p:bldP spid="3" grpId="0" animBg="1"/>
      <p:bldP spid="5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AF12-07E7-4654-8E93-6DC80300DD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F930-A64A-48BE-8AB2-25FEA66BAC1A}" type="slidenum">
              <a:rPr lang="de-DE" smtClean="0"/>
              <a:pPr/>
              <a:t>44</a:t>
            </a:fld>
            <a:endParaRPr lang="de-DE" sz="1600"/>
          </a:p>
        </p:txBody>
      </p:sp>
      <p:pic>
        <p:nvPicPr>
          <p:cNvPr id="10" name="Picture 16" descr="Free Icon | Gps antenna of location">
            <a:extLst>
              <a:ext uri="{FF2B5EF4-FFF2-40B4-BE49-F238E27FC236}">
                <a16:creationId xmlns:a16="http://schemas.microsoft.com/office/drawing/2014/main" id="{15D5C831-FBBF-4174-B541-A2DF6176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4459" y="1307383"/>
            <a:ext cx="618442" cy="61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Laptop Icon | Minimal Outline Iconset | Praveen S.">
            <a:extLst>
              <a:ext uri="{FF2B5EF4-FFF2-40B4-BE49-F238E27FC236}">
                <a16:creationId xmlns:a16="http://schemas.microsoft.com/office/drawing/2014/main" id="{EBC9BCDA-2A79-4065-94A0-6D277BDE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126" y="3930329"/>
            <a:ext cx="1606134" cy="16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ps Svg Png Icon Free Download (#503514) - OnlineWebFonts.COM">
            <a:extLst>
              <a:ext uri="{FF2B5EF4-FFF2-40B4-BE49-F238E27FC236}">
                <a16:creationId xmlns:a16="http://schemas.microsoft.com/office/drawing/2014/main" id="{B819CF56-55CB-487B-BECA-87614D8F9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57480" y="1123875"/>
            <a:ext cx="545475" cy="53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403369-9E1D-41E2-B7EF-68A8031DB785}"/>
              </a:ext>
            </a:extLst>
          </p:cNvPr>
          <p:cNvCxnSpPr>
            <a:cxnSpLocks/>
          </p:cNvCxnSpPr>
          <p:nvPr/>
        </p:nvCxnSpPr>
        <p:spPr>
          <a:xfrm>
            <a:off x="7670296" y="2822194"/>
            <a:ext cx="0" cy="88725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154F38-959D-45AC-9A14-F29A87CE1B2F}"/>
              </a:ext>
            </a:extLst>
          </p:cNvPr>
          <p:cNvCxnSpPr>
            <a:cxnSpLocks/>
          </p:cNvCxnSpPr>
          <p:nvPr/>
        </p:nvCxnSpPr>
        <p:spPr>
          <a:xfrm>
            <a:off x="7779404" y="2822194"/>
            <a:ext cx="0" cy="75549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5663D-C28F-4B50-B648-12427438B9FA}"/>
              </a:ext>
            </a:extLst>
          </p:cNvPr>
          <p:cNvCxnSpPr>
            <a:cxnSpLocks/>
          </p:cNvCxnSpPr>
          <p:nvPr/>
        </p:nvCxnSpPr>
        <p:spPr>
          <a:xfrm>
            <a:off x="7899555" y="2933798"/>
            <a:ext cx="0" cy="52748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364A73-78EC-4321-8DE8-03F4C323D29C}"/>
              </a:ext>
            </a:extLst>
          </p:cNvPr>
          <p:cNvCxnSpPr>
            <a:cxnSpLocks/>
          </p:cNvCxnSpPr>
          <p:nvPr/>
        </p:nvCxnSpPr>
        <p:spPr>
          <a:xfrm flipH="1">
            <a:off x="7651582" y="3709447"/>
            <a:ext cx="151570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723E40-04A0-48CE-9AE0-6766579B03C0}"/>
              </a:ext>
            </a:extLst>
          </p:cNvPr>
          <p:cNvCxnSpPr>
            <a:cxnSpLocks/>
          </p:cNvCxnSpPr>
          <p:nvPr/>
        </p:nvCxnSpPr>
        <p:spPr>
          <a:xfrm flipH="1">
            <a:off x="7768263" y="3577684"/>
            <a:ext cx="139902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5010B2-EAA1-483C-B08D-49F94594D3C1}"/>
              </a:ext>
            </a:extLst>
          </p:cNvPr>
          <p:cNvCxnSpPr>
            <a:cxnSpLocks/>
          </p:cNvCxnSpPr>
          <p:nvPr/>
        </p:nvCxnSpPr>
        <p:spPr>
          <a:xfrm flipH="1">
            <a:off x="7880998" y="3448579"/>
            <a:ext cx="127758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8" descr="Armarios - Hardware - RTDS - INDIELEC - Software CAD y CAE ...">
            <a:extLst>
              <a:ext uri="{FF2B5EF4-FFF2-40B4-BE49-F238E27FC236}">
                <a16:creationId xmlns:a16="http://schemas.microsoft.com/office/drawing/2014/main" id="{66351E6E-62EC-4C0A-9430-4737B217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0561" y="1996489"/>
            <a:ext cx="1025353" cy="29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91E184-25AE-4826-A054-3F16D6708FAF}"/>
              </a:ext>
            </a:extLst>
          </p:cNvPr>
          <p:cNvCxnSpPr>
            <a:cxnSpLocks/>
          </p:cNvCxnSpPr>
          <p:nvPr/>
        </p:nvCxnSpPr>
        <p:spPr>
          <a:xfrm flipH="1">
            <a:off x="8054112" y="4575583"/>
            <a:ext cx="436597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86FEFC0-BE80-473D-B84D-9D040016072D}"/>
              </a:ext>
            </a:extLst>
          </p:cNvPr>
          <p:cNvSpPr/>
          <p:nvPr/>
        </p:nvSpPr>
        <p:spPr>
          <a:xfrm>
            <a:off x="5628205" y="1934826"/>
            <a:ext cx="2754808" cy="113870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2" descr="MCC DAQ HAT">
            <a:extLst>
              <a:ext uri="{FF2B5EF4-FFF2-40B4-BE49-F238E27FC236}">
                <a16:creationId xmlns:a16="http://schemas.microsoft.com/office/drawing/2014/main" id="{4B48620D-06EB-418C-9A9F-4A3AE1FB9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r="11612"/>
          <a:stretch/>
        </p:blipFill>
        <p:spPr bwMode="auto">
          <a:xfrm>
            <a:off x="7078700" y="2002120"/>
            <a:ext cx="1235675" cy="102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File:Raspberry Pi Vector Illustration.svg - Wikimedia Commons">
            <a:extLst>
              <a:ext uri="{FF2B5EF4-FFF2-40B4-BE49-F238E27FC236}">
                <a16:creationId xmlns:a16="http://schemas.microsoft.com/office/drawing/2014/main" id="{FDA1103B-3A6C-4D19-98EA-AE9EB9FFD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62" y="1900348"/>
            <a:ext cx="1678032" cy="11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Energy 16 Infographic Isometric Stock Vector - Image: 62361409">
            <a:extLst>
              <a:ext uri="{FF2B5EF4-FFF2-40B4-BE49-F238E27FC236}">
                <a16:creationId xmlns:a16="http://schemas.microsoft.com/office/drawing/2014/main" id="{82885FA2-7183-4AFF-8D58-BC7393987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6865" r="3864" b="9808"/>
          <a:stretch/>
        </p:blipFill>
        <p:spPr bwMode="auto">
          <a:xfrm>
            <a:off x="7153025" y="4276665"/>
            <a:ext cx="669924" cy="6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CE94732-441E-4318-AC3C-EF7DD1C8DB32}"/>
              </a:ext>
            </a:extLst>
          </p:cNvPr>
          <p:cNvSpPr/>
          <p:nvPr/>
        </p:nvSpPr>
        <p:spPr>
          <a:xfrm>
            <a:off x="5957480" y="3040723"/>
            <a:ext cx="974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PMU</a:t>
            </a:r>
          </a:p>
        </p:txBody>
      </p:sp>
      <p:sp>
        <p:nvSpPr>
          <p:cNvPr id="32" name="Rettangolo 69">
            <a:extLst>
              <a:ext uri="{FF2B5EF4-FFF2-40B4-BE49-F238E27FC236}">
                <a16:creationId xmlns:a16="http://schemas.microsoft.com/office/drawing/2014/main" id="{B58C29EB-57B6-426A-B4F4-81DB56DAA71A}"/>
              </a:ext>
            </a:extLst>
          </p:cNvPr>
          <p:cNvSpPr/>
          <p:nvPr/>
        </p:nvSpPr>
        <p:spPr bwMode="auto">
          <a:xfrm>
            <a:off x="2784508" y="2676316"/>
            <a:ext cx="2543389" cy="10853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/>
              <a:t>BAL</a:t>
            </a:r>
          </a:p>
        </p:txBody>
      </p:sp>
      <p:sp>
        <p:nvSpPr>
          <p:cNvPr id="33" name="Rettangolo 56">
            <a:extLst>
              <a:ext uri="{FF2B5EF4-FFF2-40B4-BE49-F238E27FC236}">
                <a16:creationId xmlns:a16="http://schemas.microsoft.com/office/drawing/2014/main" id="{BC442FD3-D57F-4AB9-BCE1-21397D5DC410}"/>
              </a:ext>
            </a:extLst>
          </p:cNvPr>
          <p:cNvSpPr/>
          <p:nvPr/>
        </p:nvSpPr>
        <p:spPr bwMode="auto">
          <a:xfrm>
            <a:off x="2784509" y="4163343"/>
            <a:ext cx="2543388" cy="8872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/>
              <a:t>DSOTP</a:t>
            </a:r>
          </a:p>
        </p:txBody>
      </p:sp>
      <p:sp>
        <p:nvSpPr>
          <p:cNvPr id="35" name="Rettangolo 9">
            <a:extLst>
              <a:ext uri="{FF2B5EF4-FFF2-40B4-BE49-F238E27FC236}">
                <a16:creationId xmlns:a16="http://schemas.microsoft.com/office/drawing/2014/main" id="{2672F7F7-B234-4CD4-8690-88DDFD055AF5}"/>
              </a:ext>
            </a:extLst>
          </p:cNvPr>
          <p:cNvSpPr/>
          <p:nvPr/>
        </p:nvSpPr>
        <p:spPr bwMode="auto">
          <a:xfrm>
            <a:off x="3405347" y="2962363"/>
            <a:ext cx="677254" cy="19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/>
          </a:p>
        </p:txBody>
      </p:sp>
      <p:sp>
        <p:nvSpPr>
          <p:cNvPr id="37" name="Disco magnetico 22">
            <a:extLst>
              <a:ext uri="{FF2B5EF4-FFF2-40B4-BE49-F238E27FC236}">
                <a16:creationId xmlns:a16="http://schemas.microsoft.com/office/drawing/2014/main" id="{0EF57321-F320-4441-A290-3EC4CC8CB51A}"/>
              </a:ext>
            </a:extLst>
          </p:cNvPr>
          <p:cNvSpPr/>
          <p:nvPr/>
        </p:nvSpPr>
        <p:spPr bwMode="auto">
          <a:xfrm>
            <a:off x="2910651" y="3097660"/>
            <a:ext cx="339634" cy="431993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Picture 6" descr="Eclipse Mosquitto">
            <a:extLst>
              <a:ext uri="{FF2B5EF4-FFF2-40B4-BE49-F238E27FC236}">
                <a16:creationId xmlns:a16="http://schemas.microsoft.com/office/drawing/2014/main" id="{537037C3-8D4D-4545-B792-E653D902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29" y="2728550"/>
            <a:ext cx="904251" cy="1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tangolo 51">
            <a:extLst>
              <a:ext uri="{FF2B5EF4-FFF2-40B4-BE49-F238E27FC236}">
                <a16:creationId xmlns:a16="http://schemas.microsoft.com/office/drawing/2014/main" id="{76BFBE8D-3F3A-4BA2-ACB5-AA9AF8D045EF}"/>
              </a:ext>
            </a:extLst>
          </p:cNvPr>
          <p:cNvSpPr/>
          <p:nvPr/>
        </p:nvSpPr>
        <p:spPr bwMode="auto">
          <a:xfrm>
            <a:off x="3712288" y="4664702"/>
            <a:ext cx="1068952" cy="2616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/>
          </a:p>
        </p:txBody>
      </p:sp>
      <p:sp>
        <p:nvSpPr>
          <p:cNvPr id="40" name="Rettangolo 93">
            <a:extLst>
              <a:ext uri="{FF2B5EF4-FFF2-40B4-BE49-F238E27FC236}">
                <a16:creationId xmlns:a16="http://schemas.microsoft.com/office/drawing/2014/main" id="{95FFBA9E-961F-4FC4-853A-35B790563081}"/>
              </a:ext>
            </a:extLst>
          </p:cNvPr>
          <p:cNvSpPr/>
          <p:nvPr/>
        </p:nvSpPr>
        <p:spPr bwMode="auto">
          <a:xfrm>
            <a:off x="3712288" y="4337955"/>
            <a:ext cx="1068952" cy="239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/>
          </a:p>
        </p:txBody>
      </p:sp>
      <p:sp>
        <p:nvSpPr>
          <p:cNvPr id="41" name="Rettangolo 9">
            <a:extLst>
              <a:ext uri="{FF2B5EF4-FFF2-40B4-BE49-F238E27FC236}">
                <a16:creationId xmlns:a16="http://schemas.microsoft.com/office/drawing/2014/main" id="{B33571E6-428E-487B-8C1B-FD8B0FD347A8}"/>
              </a:ext>
            </a:extLst>
          </p:cNvPr>
          <p:cNvSpPr/>
          <p:nvPr/>
        </p:nvSpPr>
        <p:spPr bwMode="auto">
          <a:xfrm>
            <a:off x="3404593" y="3211179"/>
            <a:ext cx="677254" cy="19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/>
          </a:p>
        </p:txBody>
      </p:sp>
      <p:sp>
        <p:nvSpPr>
          <p:cNvPr id="42" name="Rettangolo 9">
            <a:extLst>
              <a:ext uri="{FF2B5EF4-FFF2-40B4-BE49-F238E27FC236}">
                <a16:creationId xmlns:a16="http://schemas.microsoft.com/office/drawing/2014/main" id="{A99E4D32-E3A4-4979-B60F-6960E6C22BB5}"/>
              </a:ext>
            </a:extLst>
          </p:cNvPr>
          <p:cNvSpPr/>
          <p:nvPr/>
        </p:nvSpPr>
        <p:spPr bwMode="auto">
          <a:xfrm>
            <a:off x="3404593" y="3469404"/>
            <a:ext cx="677254" cy="198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B8584F22-EB8B-4234-B0E3-F276E7B06524}"/>
              </a:ext>
            </a:extLst>
          </p:cNvPr>
          <p:cNvSpPr/>
          <p:nvPr/>
        </p:nvSpPr>
        <p:spPr>
          <a:xfrm>
            <a:off x="4015310" y="2338582"/>
            <a:ext cx="2824715" cy="1328680"/>
          </a:xfrm>
          <a:prstGeom prst="arc">
            <a:avLst>
              <a:gd name="adj1" fmla="val 11790436"/>
              <a:gd name="adj2" fmla="val 17183960"/>
            </a:avLst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Ethereum - Wikipedia">
            <a:extLst>
              <a:ext uri="{FF2B5EF4-FFF2-40B4-BE49-F238E27FC236}">
                <a16:creationId xmlns:a16="http://schemas.microsoft.com/office/drawing/2014/main" id="{183A8145-60E6-4037-92A1-CDDB26C6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3" y="3055398"/>
            <a:ext cx="504429" cy="5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rc 44">
            <a:extLst>
              <a:ext uri="{FF2B5EF4-FFF2-40B4-BE49-F238E27FC236}">
                <a16:creationId xmlns:a16="http://schemas.microsoft.com/office/drawing/2014/main" id="{03CAFAB9-BD48-4D60-A070-2C00BFB6B638}"/>
              </a:ext>
            </a:extLst>
          </p:cNvPr>
          <p:cNvSpPr/>
          <p:nvPr/>
        </p:nvSpPr>
        <p:spPr>
          <a:xfrm>
            <a:off x="4713297" y="2572665"/>
            <a:ext cx="1789653" cy="3618135"/>
          </a:xfrm>
          <a:prstGeom prst="arc">
            <a:avLst>
              <a:gd name="adj1" fmla="val 11389026"/>
              <a:gd name="adj2" fmla="val 16185289"/>
            </a:avLst>
          </a:prstGeom>
          <a:ln w="19050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0B98864B-CCDA-4CD6-9AB8-D07B7A9821AB}"/>
              </a:ext>
            </a:extLst>
          </p:cNvPr>
          <p:cNvSpPr/>
          <p:nvPr/>
        </p:nvSpPr>
        <p:spPr>
          <a:xfrm>
            <a:off x="3715003" y="2676316"/>
            <a:ext cx="2824715" cy="2619560"/>
          </a:xfrm>
          <a:prstGeom prst="arc">
            <a:avLst>
              <a:gd name="adj1" fmla="val 10229988"/>
              <a:gd name="adj2" fmla="val 11478486"/>
            </a:avLst>
          </a:prstGeom>
          <a:ln w="3810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C9E4211-3C8A-4FA8-9BCE-76B4E266E039}"/>
              </a:ext>
            </a:extLst>
          </p:cNvPr>
          <p:cNvSpPr/>
          <p:nvPr/>
        </p:nvSpPr>
        <p:spPr>
          <a:xfrm>
            <a:off x="4745120" y="2322570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/>
              <a:t>raw measure-</a:t>
            </a:r>
            <a:br>
              <a:rPr lang="en-GB" sz="1000"/>
            </a:br>
            <a:r>
              <a:rPr lang="en-GB" sz="1000"/>
              <a:t>ment data</a:t>
            </a:r>
            <a:endParaRPr lang="en-US" sz="10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1A2AF8E-AEDA-489D-8D99-A4C23C61C9D3}"/>
              </a:ext>
            </a:extLst>
          </p:cNvPr>
          <p:cNvSpPr/>
          <p:nvPr/>
        </p:nvSpPr>
        <p:spPr>
          <a:xfrm>
            <a:off x="2833054" y="3762465"/>
            <a:ext cx="917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/>
              <a:t>notarized, ag-</a:t>
            </a:r>
          </a:p>
          <a:p>
            <a:r>
              <a:rPr lang="en-GB" sz="1000"/>
              <a:t>gregated data</a:t>
            </a:r>
            <a:endParaRPr lang="en-US" sz="10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C95968-D0A5-44E7-9201-4DFCEF9F44BE}"/>
              </a:ext>
            </a:extLst>
          </p:cNvPr>
          <p:cNvSpPr/>
          <p:nvPr/>
        </p:nvSpPr>
        <p:spPr>
          <a:xfrm>
            <a:off x="7179257" y="1419403"/>
            <a:ext cx="2577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i="1"/>
              <a:t>GPS time synchronization</a:t>
            </a:r>
            <a:endParaRPr lang="en-US" sz="1400" i="1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06BC34DA-87AD-4FF9-85EB-733AD7CD7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Platone Blockchain Access Layer - DEMO</a:t>
            </a:r>
            <a:endParaRPr lang="it-IT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sym typeface="Wingdings" charset="2"/>
            </a:endParaRPr>
          </a:p>
        </p:txBody>
      </p:sp>
      <p:sp>
        <p:nvSpPr>
          <p:cNvPr id="53" name="Titolo 1">
            <a:extLst>
              <a:ext uri="{FF2B5EF4-FFF2-40B4-BE49-F238E27FC236}">
                <a16:creationId xmlns:a16="http://schemas.microsoft.com/office/drawing/2014/main" id="{AB395F31-6AA3-46D4-A1E7-84A1B462532F}"/>
              </a:ext>
            </a:extLst>
          </p:cNvPr>
          <p:cNvSpPr txBox="1">
            <a:spLocks/>
          </p:cNvSpPr>
          <p:nvPr/>
        </p:nvSpPr>
        <p:spPr bwMode="auto">
          <a:xfrm>
            <a:off x="853713" y="667200"/>
            <a:ext cx="10800000" cy="251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24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i="0" kern="1200" spc="-50" baseline="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endParaRPr lang="it-IT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sym typeface="Wingdings" charset="2"/>
            </a:endParaRPr>
          </a:p>
        </p:txBody>
      </p:sp>
      <p:sp>
        <p:nvSpPr>
          <p:cNvPr id="50" name="Segnaposto testo 5">
            <a:extLst>
              <a:ext uri="{FF2B5EF4-FFF2-40B4-BE49-F238E27FC236}">
                <a16:creationId xmlns:a16="http://schemas.microsoft.com/office/drawing/2014/main" id="{BAECEAE5-FDE3-454A-90DA-2FCDC82D2B90}"/>
              </a:ext>
            </a:extLst>
          </p:cNvPr>
          <p:cNvSpPr txBox="1">
            <a:spLocks/>
          </p:cNvSpPr>
          <p:nvPr/>
        </p:nvSpPr>
        <p:spPr bwMode="auto">
          <a:xfrm>
            <a:off x="616895" y="204987"/>
            <a:ext cx="5400000" cy="244800"/>
          </a:xfrm>
          <a:prstGeom prst="rect">
            <a:avLst/>
          </a:prstGeom>
        </p:spPr>
        <p:txBody>
          <a:bodyPr/>
          <a:lstStyle>
            <a:lvl1pPr marL="0" indent="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None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6783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Rettangolo 69">
            <a:extLst>
              <a:ext uri="{FF2B5EF4-FFF2-40B4-BE49-F238E27FC236}">
                <a16:creationId xmlns:a16="http://schemas.microsoft.com/office/drawing/2014/main" id="{2C4DDE4E-C51F-445B-86A2-D4B2ED3A30A4}"/>
              </a:ext>
            </a:extLst>
          </p:cNvPr>
          <p:cNvSpPr/>
          <p:nvPr/>
        </p:nvSpPr>
        <p:spPr bwMode="auto">
          <a:xfrm>
            <a:off x="4086793" y="1762831"/>
            <a:ext cx="8036828" cy="33839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/>
              <a:t>BAL</a:t>
            </a:r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95C3E55F-A1E9-43DF-9792-8EB790E379A4}"/>
              </a:ext>
            </a:extLst>
          </p:cNvPr>
          <p:cNvSpPr/>
          <p:nvPr/>
        </p:nvSpPr>
        <p:spPr bwMode="auto">
          <a:xfrm>
            <a:off x="6085019" y="1959672"/>
            <a:ext cx="4284920" cy="21416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/>
              <a:t>BAP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57F1E4F-1CFF-5643-939E-02111984F565}" type="slidenum">
              <a:rPr lang="en-US"/>
              <a:t>45</a:t>
            </a:fld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6AED1DF-C4DD-4DBB-AA1B-755DC6166EA1}"/>
              </a:ext>
            </a:extLst>
          </p:cNvPr>
          <p:cNvSpPr/>
          <p:nvPr/>
        </p:nvSpPr>
        <p:spPr>
          <a:xfrm>
            <a:off x="6371299" y="4176679"/>
            <a:ext cx="3742567" cy="521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/>
              <a:t>Integration Layer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DDF2228-4D43-4C0A-AB0A-20356B9CF48F}"/>
              </a:ext>
            </a:extLst>
          </p:cNvPr>
          <p:cNvSpPr/>
          <p:nvPr/>
        </p:nvSpPr>
        <p:spPr bwMode="auto">
          <a:xfrm>
            <a:off x="6365472" y="2482029"/>
            <a:ext cx="3784853" cy="43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err="1"/>
              <a:t>Communication</a:t>
            </a:r>
            <a:r>
              <a:rPr lang="it-IT"/>
              <a:t> Layer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645CD76-6BBE-4EA1-8884-1F32BD9128B8}"/>
              </a:ext>
            </a:extLst>
          </p:cNvPr>
          <p:cNvSpPr/>
          <p:nvPr/>
        </p:nvSpPr>
        <p:spPr bwMode="auto">
          <a:xfrm>
            <a:off x="6371299" y="3053494"/>
            <a:ext cx="3742567" cy="7536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/>
              <a:t>Business Layer</a:t>
            </a:r>
          </a:p>
        </p:txBody>
      </p:sp>
      <p:sp>
        <p:nvSpPr>
          <p:cNvPr id="23" name="Disco magnetico 22">
            <a:extLst>
              <a:ext uri="{FF2B5EF4-FFF2-40B4-BE49-F238E27FC236}">
                <a16:creationId xmlns:a16="http://schemas.microsoft.com/office/drawing/2014/main" id="{9F0BAEB4-A1B7-43D1-AE15-0395251A5F90}"/>
              </a:ext>
            </a:extLst>
          </p:cNvPr>
          <p:cNvSpPr/>
          <p:nvPr/>
        </p:nvSpPr>
        <p:spPr>
          <a:xfrm>
            <a:off x="4632928" y="3083250"/>
            <a:ext cx="673612" cy="792088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SCD</a:t>
            </a:r>
          </a:p>
        </p:txBody>
      </p:sp>
      <p:pic>
        <p:nvPicPr>
          <p:cNvPr id="1026" name="Picture 2" descr="Ethereum - Wikipedia">
            <a:extLst>
              <a:ext uri="{FF2B5EF4-FFF2-40B4-BE49-F238E27FC236}">
                <a16:creationId xmlns:a16="http://schemas.microsoft.com/office/drawing/2014/main" id="{96A488D1-C287-4F30-8485-8CB94E51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47" y="3107321"/>
            <a:ext cx="917167" cy="9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892B681-BD20-42A8-8246-D9E62470106E}"/>
              </a:ext>
            </a:extLst>
          </p:cNvPr>
          <p:cNvSpPr txBox="1"/>
          <p:nvPr/>
        </p:nvSpPr>
        <p:spPr bwMode="auto">
          <a:xfrm>
            <a:off x="10822966" y="2832730"/>
            <a:ext cx="927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Blockchain</a:t>
            </a:r>
          </a:p>
        </p:txBody>
      </p:sp>
      <p:pic>
        <p:nvPicPr>
          <p:cNvPr id="1028" name="Picture 4" descr="Apache Cassandra - Wikipedia">
            <a:extLst>
              <a:ext uri="{FF2B5EF4-FFF2-40B4-BE49-F238E27FC236}">
                <a16:creationId xmlns:a16="http://schemas.microsoft.com/office/drawing/2014/main" id="{B7051B43-7035-40B6-811D-71DB90AF4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54" y="2571658"/>
            <a:ext cx="548358" cy="3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DD394CC-6018-49D0-A351-934C1F4554B5}"/>
              </a:ext>
            </a:extLst>
          </p:cNvPr>
          <p:cNvSpPr/>
          <p:nvPr/>
        </p:nvSpPr>
        <p:spPr>
          <a:xfrm>
            <a:off x="7759670" y="4547535"/>
            <a:ext cx="1008112" cy="301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MQTT</a:t>
            </a:r>
          </a:p>
        </p:txBody>
      </p:sp>
      <p:pic>
        <p:nvPicPr>
          <p:cNvPr id="1030" name="Picture 6" descr="Eclipse Mosquitto">
            <a:extLst>
              <a:ext uri="{FF2B5EF4-FFF2-40B4-BE49-F238E27FC236}">
                <a16:creationId xmlns:a16="http://schemas.microsoft.com/office/drawing/2014/main" id="{874A0209-DC34-4498-ACAE-AE2B5698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41" y="4930250"/>
            <a:ext cx="904251" cy="1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Eclipse Mosquitto">
            <a:extLst>
              <a:ext uri="{FF2B5EF4-FFF2-40B4-BE49-F238E27FC236}">
                <a16:creationId xmlns:a16="http://schemas.microsoft.com/office/drawing/2014/main" id="{FF6F8552-5D90-4AC3-A2AB-6D0BF9D7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62" y="2048370"/>
            <a:ext cx="904251" cy="1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815597A-119D-4756-BD67-1923C54FC056}"/>
              </a:ext>
            </a:extLst>
          </p:cNvPr>
          <p:cNvSpPr txBox="1"/>
          <p:nvPr/>
        </p:nvSpPr>
        <p:spPr>
          <a:xfrm>
            <a:off x="4076003" y="3899070"/>
            <a:ext cx="1950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Measurements Storage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F8FB0ED-5306-4577-B008-8690FE3D4D64}"/>
              </a:ext>
            </a:extLst>
          </p:cNvPr>
          <p:cNvSpPr txBox="1"/>
          <p:nvPr/>
        </p:nvSpPr>
        <p:spPr bwMode="auto">
          <a:xfrm>
            <a:off x="10508855" y="4013399"/>
            <a:ext cx="169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Data certification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7DFC9439-FBD5-473E-BB97-00CF3341D76D}"/>
              </a:ext>
            </a:extLst>
          </p:cNvPr>
          <p:cNvSpPr/>
          <p:nvPr/>
        </p:nvSpPr>
        <p:spPr bwMode="auto">
          <a:xfrm>
            <a:off x="6341878" y="1189163"/>
            <a:ext cx="3741820" cy="3571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/>
              <a:t>Data Bus</a:t>
            </a:r>
          </a:p>
        </p:txBody>
      </p:sp>
      <p:sp>
        <p:nvSpPr>
          <p:cNvPr id="94" name="Rettangolo 93">
            <a:extLst>
              <a:ext uri="{FF2B5EF4-FFF2-40B4-BE49-F238E27FC236}">
                <a16:creationId xmlns:a16="http://schemas.microsoft.com/office/drawing/2014/main" id="{D9FFC461-271B-401D-B6E2-2CCEDAA59EDE}"/>
              </a:ext>
            </a:extLst>
          </p:cNvPr>
          <p:cNvSpPr/>
          <p:nvPr/>
        </p:nvSpPr>
        <p:spPr bwMode="auto">
          <a:xfrm>
            <a:off x="6350759" y="471670"/>
            <a:ext cx="3741820" cy="399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/>
              <a:t>Data Visualisation</a:t>
            </a:r>
          </a:p>
        </p:txBody>
      </p: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52E214ED-20BF-480A-9856-A98B99B248B0}"/>
              </a:ext>
            </a:extLst>
          </p:cNvPr>
          <p:cNvCxnSpPr>
            <a:cxnSpLocks/>
          </p:cNvCxnSpPr>
          <p:nvPr/>
        </p:nvCxnSpPr>
        <p:spPr bwMode="auto">
          <a:xfrm flipV="1">
            <a:off x="7579376" y="875467"/>
            <a:ext cx="0" cy="349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tangolo 64">
            <a:extLst>
              <a:ext uri="{FF2B5EF4-FFF2-40B4-BE49-F238E27FC236}">
                <a16:creationId xmlns:a16="http://schemas.microsoft.com/office/drawing/2014/main" id="{BAD0789F-2B24-48D9-BCD8-D5DD1BE10A63}"/>
              </a:ext>
            </a:extLst>
          </p:cNvPr>
          <p:cNvSpPr/>
          <p:nvPr/>
        </p:nvSpPr>
        <p:spPr bwMode="auto">
          <a:xfrm>
            <a:off x="7737899" y="5486897"/>
            <a:ext cx="1068926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PMU</a:t>
            </a:r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28D370BB-2F0E-4752-AB5D-CE9B18868C43}"/>
              </a:ext>
            </a:extLst>
          </p:cNvPr>
          <p:cNvSpPr/>
          <p:nvPr/>
        </p:nvSpPr>
        <p:spPr bwMode="auto">
          <a:xfrm>
            <a:off x="7676629" y="2268509"/>
            <a:ext cx="1008112" cy="301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/>
              <a:t>MQTT</a:t>
            </a:r>
          </a:p>
        </p:txBody>
      </p:sp>
      <p:sp>
        <p:nvSpPr>
          <p:cNvPr id="104" name="Textplatzhalter 4">
            <a:extLst>
              <a:ext uri="{FF2B5EF4-FFF2-40B4-BE49-F238E27FC236}">
                <a16:creationId xmlns:a16="http://schemas.microsoft.com/office/drawing/2014/main" id="{256E0722-4219-4C7F-9D76-2E295C684867}"/>
              </a:ext>
            </a:extLst>
          </p:cNvPr>
          <p:cNvSpPr txBox="1">
            <a:spLocks/>
          </p:cNvSpPr>
          <p:nvPr/>
        </p:nvSpPr>
        <p:spPr>
          <a:xfrm>
            <a:off x="262146" y="1122263"/>
            <a:ext cx="3866481" cy="2431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55600" indent="-333375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39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51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90700" indent="-2667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30000"/>
              <a:buFontTx/>
              <a:buBlip>
                <a:blip r:embed="rId8"/>
              </a:buBlip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25" indent="0">
              <a:lnSpc>
                <a:spcPct val="100000"/>
              </a:lnSpc>
              <a:buNone/>
            </a:pPr>
            <a:r>
              <a:rPr lang="en-US" sz="1200" b="1">
                <a:solidFill>
                  <a:schemeClr val="bg2">
                    <a:lumMod val="75000"/>
                  </a:schemeClr>
                </a:solidFill>
              </a:rPr>
              <a:t>Step1 – PMU Data collection, storage and provisioning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</a:rPr>
              <a:t>1. MQTT Broker of the BAL receives data from PMU, in authenticated way and under TLS connection every seconds. Every device can only write in its dedicated topic;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</a:rPr>
              <a:t>2. BAL stores data into SCD 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</a:rPr>
              <a:t>3. BAL provides data to DSOTP via MQTT bridging. DSOTP has its credentials for authenticating on MQTT. It has to request the access to the specific dataset.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</a:rPr>
              <a:t>4. DSOTP makes selected topics available on its internal message broker for processing by services;</a:t>
            </a:r>
          </a:p>
          <a:p>
            <a:pPr marL="22225" indent="0">
              <a:lnSpc>
                <a:spcPct val="100000"/>
              </a:lnSpc>
              <a:buNone/>
            </a:pPr>
            <a:r>
              <a:rPr lang="en-US" sz="1100">
                <a:solidFill>
                  <a:schemeClr val="bg2">
                    <a:lumMod val="75000"/>
                  </a:schemeClr>
                </a:solidFill>
              </a:rPr>
              <a:t>5. Within DSOTP, PMU data are stored in a timeseries database and visualized in customizable dashboards;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93E4F17E-9660-407E-BB7D-D465E6021072}"/>
              </a:ext>
            </a:extLst>
          </p:cNvPr>
          <p:cNvSpPr txBox="1"/>
          <p:nvPr/>
        </p:nvSpPr>
        <p:spPr>
          <a:xfrm>
            <a:off x="267295" y="4247936"/>
            <a:ext cx="3706499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>
              <a:spcBef>
                <a:spcPts val="1000"/>
              </a:spcBef>
              <a:buSzPct val="30000"/>
            </a:pPr>
            <a:r>
              <a:rPr lang="en-US" sz="12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Step2 – Periodic PMU Data certification</a:t>
            </a:r>
            <a:endParaRPr lang="en-US" sz="120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>
              <a:spcBef>
                <a:spcPts val="1000"/>
              </a:spcBef>
              <a:buSzPct val="30000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7. BAP periodically request aggregated Data to SCD</a:t>
            </a:r>
          </a:p>
          <a:p>
            <a:pPr marL="22225">
              <a:spcBef>
                <a:spcPts val="1000"/>
              </a:spcBef>
              <a:buSzPct val="30000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8. SCD send aggregated data to BAP for data certification</a:t>
            </a:r>
          </a:p>
          <a:p>
            <a:pPr marL="22225">
              <a:spcBef>
                <a:spcPts val="1000"/>
              </a:spcBef>
              <a:buSzPct val="30000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9. BAP certify data creating the hash of the aggregated data and registering it on the blockchain infrastructure </a:t>
            </a:r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AD903252-589E-49CB-A5BB-7AEAEB1BA069}"/>
              </a:ext>
            </a:extLst>
          </p:cNvPr>
          <p:cNvSpPr/>
          <p:nvPr/>
        </p:nvSpPr>
        <p:spPr bwMode="auto">
          <a:xfrm>
            <a:off x="7584424" y="3417491"/>
            <a:ext cx="1192522" cy="33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/>
              <a:t>Data Governance</a:t>
            </a:r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06E7E61D-6407-4F5C-A59B-2127E9E4E422}"/>
              </a:ext>
            </a:extLst>
          </p:cNvPr>
          <p:cNvSpPr/>
          <p:nvPr/>
        </p:nvSpPr>
        <p:spPr bwMode="auto">
          <a:xfrm>
            <a:off x="6497615" y="3417491"/>
            <a:ext cx="1025906" cy="33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/>
              <a:t>Data Collection</a:t>
            </a:r>
          </a:p>
        </p:txBody>
      </p: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D5ADB5C0-B2D3-4678-9206-BC250EAED198}"/>
              </a:ext>
            </a:extLst>
          </p:cNvPr>
          <p:cNvSpPr/>
          <p:nvPr/>
        </p:nvSpPr>
        <p:spPr bwMode="auto">
          <a:xfrm>
            <a:off x="8832088" y="3417491"/>
            <a:ext cx="1211739" cy="333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/>
              <a:t>Data </a:t>
            </a:r>
            <a:r>
              <a:rPr lang="en-GB" sz="1100"/>
              <a:t>Certification</a:t>
            </a:r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6AD13FAC-F25F-4645-B5E2-CA6967B8D162}"/>
              </a:ext>
            </a:extLst>
          </p:cNvPr>
          <p:cNvSpPr txBox="1"/>
          <p:nvPr/>
        </p:nvSpPr>
        <p:spPr bwMode="auto">
          <a:xfrm>
            <a:off x="8251407" y="5215426"/>
            <a:ext cx="13570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PMU Measurements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11891202-7D3E-4BF0-AB8C-3E01D9BFC57B}"/>
              </a:ext>
            </a:extLst>
          </p:cNvPr>
          <p:cNvSpPr txBox="1"/>
          <p:nvPr/>
        </p:nvSpPr>
        <p:spPr bwMode="auto">
          <a:xfrm>
            <a:off x="10132146" y="3223146"/>
            <a:ext cx="92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solidFill>
                  <a:schemeClr val="tx2"/>
                </a:solidFill>
              </a:rPr>
              <a:t>Measurements Hash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75204036-DCE1-47D0-9595-FA2A2499C26A}"/>
              </a:ext>
            </a:extLst>
          </p:cNvPr>
          <p:cNvSpPr/>
          <p:nvPr/>
        </p:nvSpPr>
        <p:spPr bwMode="auto">
          <a:xfrm>
            <a:off x="6096000" y="58246"/>
            <a:ext cx="4273938" cy="1574685"/>
          </a:xfrm>
          <a:prstGeom prst="rect">
            <a:avLst/>
          </a:prstGeom>
          <a:solidFill>
            <a:srgbClr val="AFABAB">
              <a:alpha val="80000"/>
            </a:srgb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>
                <a:solidFill>
                  <a:schemeClr val="bg2">
                    <a:lumMod val="75000"/>
                  </a:schemeClr>
                </a:solidFill>
              </a:rPr>
              <a:t>DSOTP</a:t>
            </a:r>
          </a:p>
        </p:txBody>
      </p:sp>
      <p:sp>
        <p:nvSpPr>
          <p:cNvPr id="41" name="Freccia in su 40">
            <a:extLst>
              <a:ext uri="{FF2B5EF4-FFF2-40B4-BE49-F238E27FC236}">
                <a16:creationId xmlns:a16="http://schemas.microsoft.com/office/drawing/2014/main" id="{348629E9-9EE4-4C5D-9682-8898683BFD63}"/>
              </a:ext>
            </a:extLst>
          </p:cNvPr>
          <p:cNvSpPr/>
          <p:nvPr/>
        </p:nvSpPr>
        <p:spPr bwMode="auto">
          <a:xfrm>
            <a:off x="8220162" y="4847544"/>
            <a:ext cx="111038" cy="64807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in su 41">
            <a:extLst>
              <a:ext uri="{FF2B5EF4-FFF2-40B4-BE49-F238E27FC236}">
                <a16:creationId xmlns:a16="http://schemas.microsoft.com/office/drawing/2014/main" id="{33CA010C-183E-40D8-9D55-2294A52EF59F}"/>
              </a:ext>
            </a:extLst>
          </p:cNvPr>
          <p:cNvSpPr/>
          <p:nvPr/>
        </p:nvSpPr>
        <p:spPr bwMode="auto">
          <a:xfrm rot="16200000">
            <a:off x="5829868" y="3111751"/>
            <a:ext cx="88135" cy="80034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in su 42">
            <a:extLst>
              <a:ext uri="{FF2B5EF4-FFF2-40B4-BE49-F238E27FC236}">
                <a16:creationId xmlns:a16="http://schemas.microsoft.com/office/drawing/2014/main" id="{276DE6A0-5822-45DC-B72C-D02EBD17267B}"/>
              </a:ext>
            </a:extLst>
          </p:cNvPr>
          <p:cNvSpPr/>
          <p:nvPr/>
        </p:nvSpPr>
        <p:spPr bwMode="auto">
          <a:xfrm rot="5400000">
            <a:off x="5820498" y="2897503"/>
            <a:ext cx="88135" cy="80034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5E4D468-2EF5-48B3-98D0-BB0F9C069BE6}"/>
              </a:ext>
            </a:extLst>
          </p:cNvPr>
          <p:cNvSpPr txBox="1"/>
          <p:nvPr/>
        </p:nvSpPr>
        <p:spPr bwMode="auto">
          <a:xfrm>
            <a:off x="5183792" y="3299650"/>
            <a:ext cx="16451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Aggregated Measurements</a:t>
            </a:r>
          </a:p>
        </p:txBody>
      </p:sp>
      <p:sp>
        <p:nvSpPr>
          <p:cNvPr id="45" name="Freccia in su 44">
            <a:extLst>
              <a:ext uri="{FF2B5EF4-FFF2-40B4-BE49-F238E27FC236}">
                <a16:creationId xmlns:a16="http://schemas.microsoft.com/office/drawing/2014/main" id="{76DE3690-D032-4425-A49D-08166B94E482}"/>
              </a:ext>
            </a:extLst>
          </p:cNvPr>
          <p:cNvSpPr/>
          <p:nvPr/>
        </p:nvSpPr>
        <p:spPr bwMode="auto">
          <a:xfrm rot="5400000">
            <a:off x="10488249" y="3168157"/>
            <a:ext cx="88135" cy="80034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in su 45">
            <a:extLst>
              <a:ext uri="{FF2B5EF4-FFF2-40B4-BE49-F238E27FC236}">
                <a16:creationId xmlns:a16="http://schemas.microsoft.com/office/drawing/2014/main" id="{B1A59970-37B1-41E7-97DF-A5268F3E3F04}"/>
              </a:ext>
            </a:extLst>
          </p:cNvPr>
          <p:cNvSpPr/>
          <p:nvPr/>
        </p:nvSpPr>
        <p:spPr bwMode="auto">
          <a:xfrm rot="16200000">
            <a:off x="10492912" y="3342124"/>
            <a:ext cx="88135" cy="800342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36EDED9-93FE-4173-92C8-85EE88E9BD1B}"/>
              </a:ext>
            </a:extLst>
          </p:cNvPr>
          <p:cNvSpPr txBox="1"/>
          <p:nvPr/>
        </p:nvSpPr>
        <p:spPr bwMode="auto">
          <a:xfrm>
            <a:off x="10149219" y="3722354"/>
            <a:ext cx="92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solidFill>
                  <a:schemeClr val="tx2"/>
                </a:solidFill>
              </a:rPr>
              <a:t>Certified Transaction</a:t>
            </a:r>
          </a:p>
        </p:txBody>
      </p:sp>
      <p:sp>
        <p:nvSpPr>
          <p:cNvPr id="48" name="Freccia in su 47">
            <a:extLst>
              <a:ext uri="{FF2B5EF4-FFF2-40B4-BE49-F238E27FC236}">
                <a16:creationId xmlns:a16="http://schemas.microsoft.com/office/drawing/2014/main" id="{5A4EE9FD-12AB-4418-BA8E-36082CCA1E9F}"/>
              </a:ext>
            </a:extLst>
          </p:cNvPr>
          <p:cNvSpPr/>
          <p:nvPr/>
        </p:nvSpPr>
        <p:spPr bwMode="auto">
          <a:xfrm>
            <a:off x="8205470" y="3786363"/>
            <a:ext cx="105577" cy="420484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Titolo 4">
            <a:extLst>
              <a:ext uri="{FF2B5EF4-FFF2-40B4-BE49-F238E27FC236}">
                <a16:creationId xmlns:a16="http://schemas.microsoft.com/office/drawing/2014/main" id="{6CA06E0C-10F6-4A4A-9A03-8E918092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10800000" cy="251999"/>
          </a:xfrm>
        </p:spPr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Platone Blockchain Access Layer - DEMO</a:t>
            </a:r>
            <a:endParaRPr lang="it-IT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sym typeface="Wingdings" charset="2"/>
            </a:endParaRPr>
          </a:p>
        </p:txBody>
      </p:sp>
      <p:sp>
        <p:nvSpPr>
          <p:cNvPr id="50" name="Segnaposto testo 5">
            <a:extLst>
              <a:ext uri="{FF2B5EF4-FFF2-40B4-BE49-F238E27FC236}">
                <a16:creationId xmlns:a16="http://schemas.microsoft.com/office/drawing/2014/main" id="{795DABE0-861F-4AC6-AB99-85B2938C46FE}"/>
              </a:ext>
            </a:extLst>
          </p:cNvPr>
          <p:cNvSpPr txBox="1">
            <a:spLocks/>
          </p:cNvSpPr>
          <p:nvPr/>
        </p:nvSpPr>
        <p:spPr bwMode="auto">
          <a:xfrm>
            <a:off x="616895" y="204987"/>
            <a:ext cx="5400000" cy="244800"/>
          </a:xfrm>
          <a:prstGeom prst="rect">
            <a:avLst/>
          </a:prstGeom>
        </p:spPr>
        <p:txBody>
          <a:bodyPr/>
          <a:lstStyle>
            <a:lvl1pPr marL="0" indent="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None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1642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0A0626AA-B238-B04B-8D1D-624964D164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766" y="1322785"/>
            <a:ext cx="8174309" cy="4591050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FC70D4-0CC4-F64F-AC1B-7D6E3D70D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dirty="0" smtClean="0"/>
              <a:t>46</a:t>
            </a:fld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30AF41C-1B6C-164B-8C10-4B0FB330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eDream</a:t>
            </a:r>
            <a:r>
              <a:rPr lang="en-GB"/>
              <a:t> - New DR Technologies and Services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F1B2F57-EF96-7E40-9DE9-D6A120D9D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932F506B-E422-774A-A3AA-1F6DF1BB01A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sz="1800" b="1">
                <a:solidFill>
                  <a:schemeClr val="accent1"/>
                </a:solidFill>
              </a:rPr>
              <a:t>Key principles of blockchain application:</a:t>
            </a:r>
          </a:p>
          <a:p>
            <a:endParaRPr lang="en-GB" sz="1800"/>
          </a:p>
          <a:p>
            <a:pPr marL="171450" indent="-171450">
              <a:buBlip>
                <a:blip r:embed="rId3"/>
              </a:buBlip>
            </a:pPr>
            <a:r>
              <a:rPr lang="en-GB" sz="1800"/>
              <a:t>Validation and Financial Settlement</a:t>
            </a:r>
          </a:p>
          <a:p>
            <a:pPr marL="171450" indent="-171450">
              <a:buBlip>
                <a:blip r:embed="rId3"/>
              </a:buBlip>
            </a:pPr>
            <a:r>
              <a:rPr lang="en-GB" sz="1800"/>
              <a:t>Decentralized Smart Contracts</a:t>
            </a:r>
          </a:p>
          <a:p>
            <a:pPr marL="171450" indent="-171450">
              <a:buBlip>
                <a:blip r:embed="rId3"/>
              </a:buBlip>
            </a:pPr>
            <a:r>
              <a:rPr lang="en-GB" sz="1800"/>
              <a:t>Secure Data Storage</a:t>
            </a:r>
          </a:p>
          <a:p>
            <a:pPr marL="171450" indent="-171450">
              <a:buBlip>
                <a:blip r:embed="rId3"/>
              </a:buBlip>
            </a:pPr>
            <a:endParaRPr lang="en-GB" sz="1800"/>
          </a:p>
          <a:p>
            <a:pPr marL="171450" indent="-171450">
              <a:buBlip>
                <a:blip r:embed="rId3"/>
              </a:buBlip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49745527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FC70D4-0CC4-F64F-AC1B-7D6E3D70D4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dirty="0" smtClean="0"/>
              <a:t>47</a:t>
            </a:fld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30AF41C-1B6C-164B-8C10-4B0FB330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eDream</a:t>
            </a:r>
            <a:r>
              <a:rPr lang="en-GB" dirty="0"/>
              <a:t> – Use Cases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F1B2F57-EF96-7E40-9DE9-D6A120D9D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graphicFrame>
        <p:nvGraphicFramePr>
          <p:cNvPr id="12" name="Diagramma 11">
            <a:extLst>
              <a:ext uri="{FF2B5EF4-FFF2-40B4-BE49-F238E27FC236}">
                <a16:creationId xmlns:a16="http://schemas.microsoft.com/office/drawing/2014/main" id="{1179990B-C2E4-0041-95CA-72BFFB6B4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527680"/>
              </p:ext>
            </p:extLst>
          </p:nvPr>
        </p:nvGraphicFramePr>
        <p:xfrm>
          <a:off x="1939235" y="98634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728800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Shape 1">
            <a:extLst>
              <a:ext uri="{FF2B5EF4-FFF2-40B4-BE49-F238E27FC236}">
                <a16:creationId xmlns:a16="http://schemas.microsoft.com/office/drawing/2014/main" id="{57D67D11-94FA-8E4D-9488-5A27C04A616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96913" y="1322388"/>
            <a:ext cx="10798175" cy="2106612"/>
          </a:xfr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A blockchain-based Demand Response decentralized ecosystem, aimed at: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dirty="0"/>
              <a:t>Alleviating local network constraints caused by the imbalances in the power grid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GB" dirty="0"/>
              <a:t>Optimising nearby energy management</a:t>
            </a:r>
          </a:p>
          <a:p>
            <a:r>
              <a:rPr lang="en-GB" dirty="0"/>
              <a:t>The eDREAM offering is available through three main project’s assets:</a:t>
            </a:r>
          </a:p>
          <a:p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FC70D4-0CC4-F64F-AC1B-7D6E3D70D4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8241" y="234000"/>
            <a:ext cx="362745" cy="244800"/>
          </a:xfrm>
        </p:spPr>
        <p:txBody>
          <a:bodyPr/>
          <a:lstStyle/>
          <a:p>
            <a:fld id="{98BF7C3C-24CC-6140-8A22-738C44F1CFEB}" type="slidenum">
              <a:rPr lang="it-IT" dirty="0" smtClean="0"/>
              <a:pPr/>
              <a:t>48</a:t>
            </a:fld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30AF41C-1B6C-164B-8C10-4B0FB330A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313" y="514800"/>
            <a:ext cx="10800000" cy="251999"/>
          </a:xfrm>
        </p:spPr>
        <p:txBody>
          <a:bodyPr/>
          <a:lstStyle/>
          <a:p>
            <a:r>
              <a:rPr lang="en-GB" dirty="0" err="1"/>
              <a:t>eDream</a:t>
            </a:r>
            <a:r>
              <a:rPr lang="en-GB" dirty="0"/>
              <a:t> – Value Proposition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F1B2F57-EF96-7E40-9DE9-D6A120D9D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000" y="234000"/>
            <a:ext cx="5400000" cy="244800"/>
          </a:xfrm>
        </p:spPr>
        <p:txBody>
          <a:bodyPr/>
          <a:lstStyle/>
          <a:p>
            <a:r>
              <a:rPr lang="en-GB"/>
              <a:t>Blockchain ICT platform for assets and transactions management</a:t>
            </a:r>
            <a:endParaRPr lang="en-US">
              <a:sym typeface="Wingdings" charset="2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D960B8F-6709-2F49-B887-F96D21BEC828}"/>
              </a:ext>
            </a:extLst>
          </p:cNvPr>
          <p:cNvSpPr/>
          <p:nvPr/>
        </p:nvSpPr>
        <p:spPr>
          <a:xfrm>
            <a:off x="2567662" y="4074621"/>
            <a:ext cx="2127798" cy="2133840"/>
          </a:xfrm>
          <a:prstGeom prst="roundRect">
            <a:avLst/>
          </a:prstGeom>
          <a:noFill/>
          <a:ln>
            <a:solidFill>
              <a:srgbClr val="FFDF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For DSO and aggregators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25984ECA-2FB8-2740-BEEC-091E674B0631}"/>
              </a:ext>
            </a:extLst>
          </p:cNvPr>
          <p:cNvSpPr/>
          <p:nvPr/>
        </p:nvSpPr>
        <p:spPr>
          <a:xfrm>
            <a:off x="2567665" y="4079501"/>
            <a:ext cx="2127798" cy="1349009"/>
          </a:xfrm>
          <a:prstGeom prst="roundRect">
            <a:avLst/>
          </a:prstGeom>
          <a:solidFill>
            <a:srgbClr val="FFD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Local flexibility marketplaces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3608707-BDB0-004A-96A0-ACF7708438DF}"/>
              </a:ext>
            </a:extLst>
          </p:cNvPr>
          <p:cNvSpPr/>
          <p:nvPr/>
        </p:nvSpPr>
        <p:spPr>
          <a:xfrm>
            <a:off x="5032100" y="4079501"/>
            <a:ext cx="2127798" cy="1349009"/>
          </a:xfrm>
          <a:prstGeom prst="roundRect">
            <a:avLst/>
          </a:prstGeom>
          <a:solidFill>
            <a:srgbClr val="9BF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Local P2P energy marketplaces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0CA4F24-96C7-614F-85BC-5A9074961BC5}"/>
              </a:ext>
            </a:extLst>
          </p:cNvPr>
          <p:cNvSpPr/>
          <p:nvPr/>
        </p:nvSpPr>
        <p:spPr>
          <a:xfrm>
            <a:off x="7496535" y="4096775"/>
            <a:ext cx="2127798" cy="1349009"/>
          </a:xfrm>
          <a:prstGeom prst="roundRect">
            <a:avLst/>
          </a:prstGeom>
          <a:solidFill>
            <a:srgbClr val="ADC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VPP optimisation framework &amp; dynamic coalitions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94574199-17AA-C440-AD92-31600EAAE90B}"/>
              </a:ext>
            </a:extLst>
          </p:cNvPr>
          <p:cNvSpPr/>
          <p:nvPr/>
        </p:nvSpPr>
        <p:spPr>
          <a:xfrm>
            <a:off x="5024593" y="4074620"/>
            <a:ext cx="2127798" cy="2115847"/>
          </a:xfrm>
          <a:prstGeom prst="roundRect">
            <a:avLst/>
          </a:prstGeom>
          <a:noFill/>
          <a:ln>
            <a:solidFill>
              <a:srgbClr val="9BF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For prosumers and aggregators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46158677-7F04-934F-8969-3F08C8EFD1D9}"/>
              </a:ext>
            </a:extLst>
          </p:cNvPr>
          <p:cNvSpPr/>
          <p:nvPr/>
        </p:nvSpPr>
        <p:spPr>
          <a:xfrm>
            <a:off x="7504041" y="4103875"/>
            <a:ext cx="2120292" cy="2115847"/>
          </a:xfrm>
          <a:prstGeom prst="roundRect">
            <a:avLst/>
          </a:prstGeom>
          <a:noFill/>
          <a:ln>
            <a:solidFill>
              <a:srgbClr val="ADC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For aggregators</a:t>
            </a:r>
          </a:p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8506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49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eDream</a:t>
            </a:r>
            <a:r>
              <a:rPr lang="en-GB"/>
              <a:t> - 2</a:t>
            </a:r>
            <a:r>
              <a:rPr lang="en-GB" baseline="30000"/>
              <a:t>nd</a:t>
            </a:r>
            <a:r>
              <a:rPr lang="en-GB"/>
              <a:t> Tier </a:t>
            </a:r>
            <a:r>
              <a:rPr lang="en-GB" dirty="0"/>
              <a:t>Energy Data Storage</a:t>
            </a:r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</a:p>
        </p:txBody>
      </p:sp>
      <p:pic>
        <p:nvPicPr>
          <p:cNvPr id="8" name="Image20" descr="Picture 1">
            <a:extLst>
              <a:ext uri="{FF2B5EF4-FFF2-40B4-BE49-F238E27FC236}">
                <a16:creationId xmlns:a16="http://schemas.microsoft.com/office/drawing/2014/main" id="{EF409A1E-DA9E-3141-8CAA-0A644129C6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371274" y="1461569"/>
            <a:ext cx="6698658" cy="464244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413125C-B4CD-524F-93CD-9CB0EEE63E16}"/>
              </a:ext>
            </a:extLst>
          </p:cNvPr>
          <p:cNvSpPr txBox="1"/>
          <p:nvPr/>
        </p:nvSpPr>
        <p:spPr>
          <a:xfrm>
            <a:off x="479687" y="1579698"/>
            <a:ext cx="4891588" cy="45243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Combines:</a:t>
            </a:r>
          </a:p>
          <a:p>
            <a:pPr marL="342900" indent="-342900" defTabSz="914248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300">
                <a:latin typeface="Segoe UI" panose="020B0502040204020203" pitchFamily="34" charset="0"/>
                <a:cs typeface="Segoe UI" panose="020B0502040204020203" pitchFamily="34" charset="0"/>
              </a:rPr>
              <a:t>Blockchain Ledger</a:t>
            </a:r>
          </a:p>
          <a:p>
            <a:pPr marL="342900" indent="-342900" defTabSz="914248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300">
                <a:latin typeface="Segoe UI" panose="020B0502040204020203" pitchFamily="34" charset="0"/>
                <a:cs typeface="Segoe UI" panose="020B0502040204020203" pitchFamily="34" charset="0"/>
              </a:rPr>
              <a:t>Distributed Queuing Systems</a:t>
            </a:r>
          </a:p>
          <a:p>
            <a:pPr marL="342900" indent="-342900" defTabSz="914248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300">
                <a:latin typeface="Segoe UI" panose="020B0502040204020203" pitchFamily="34" charset="0"/>
                <a:cs typeface="Segoe UI" panose="020B0502040204020203" pitchFamily="34" charset="0"/>
              </a:rPr>
              <a:t>NoSQL Database</a:t>
            </a:r>
          </a:p>
          <a:p>
            <a:pPr marL="742950" lvl="1" indent="-285750">
              <a:buBlip>
                <a:blip r:embed="rId3"/>
              </a:buBlip>
            </a:pPr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Takes advantage of:</a:t>
            </a:r>
          </a:p>
          <a:p>
            <a:pPr marL="342900" indent="-342900" defTabSz="914248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300">
                <a:latin typeface="Segoe UI" panose="020B0502040204020203" pitchFamily="34" charset="0"/>
                <a:cs typeface="Segoe UI" panose="020B0502040204020203" pitchFamily="34" charset="0"/>
              </a:rPr>
              <a:t>High scalability of NoSQL database (off-chain storage)</a:t>
            </a:r>
          </a:p>
          <a:p>
            <a:pPr marL="342900" indent="-342900" defTabSz="914248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300">
                <a:latin typeface="Segoe UI" panose="020B0502040204020203" pitchFamily="34" charset="0"/>
                <a:cs typeface="Segoe UI" panose="020B0502040204020203" pitchFamily="34" charset="0"/>
              </a:rPr>
              <a:t>Tamper-proof, provenance tracking, self-enforcing smart contracts benefits brought by the blockchain</a:t>
            </a:r>
          </a:p>
        </p:txBody>
      </p:sp>
    </p:spTree>
    <p:extLst>
      <p:ext uri="{BB962C8B-B14F-4D97-AF65-F5344CB8AC3E}">
        <p14:creationId xmlns:p14="http://schemas.microsoft.com/office/powerpoint/2010/main" val="5167383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557F99F-3F87-554E-AC40-649316274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48" y="1322786"/>
            <a:ext cx="10798640" cy="1361038"/>
          </a:xfrm>
        </p:spPr>
        <p:txBody>
          <a:bodyPr/>
          <a:lstStyle/>
          <a:p>
            <a:r>
              <a:rPr lang="en-GB" sz="1600">
                <a:latin typeface="Segoe UI"/>
                <a:cs typeface="Arial"/>
              </a:rPr>
              <a:t>Ethereum is a blockchain platform that allows the execution of </a:t>
            </a:r>
            <a:r>
              <a:rPr lang="en-GB" sz="1600" b="1">
                <a:solidFill>
                  <a:schemeClr val="accent1"/>
                </a:solidFill>
                <a:latin typeface="Segoe UI"/>
                <a:cs typeface="Arial"/>
              </a:rPr>
              <a:t>Turing-complete</a:t>
            </a:r>
            <a:r>
              <a:rPr lang="en-GB" sz="1600" i="1">
                <a:latin typeface="Segoe UI"/>
                <a:cs typeface="Arial"/>
              </a:rPr>
              <a:t> </a:t>
            </a:r>
            <a:r>
              <a:rPr lang="en-GB" sz="1600">
                <a:latin typeface="Segoe UI"/>
                <a:cs typeface="Arial"/>
              </a:rPr>
              <a:t>smart contracts and </a:t>
            </a:r>
            <a:r>
              <a:rPr lang="en-GB" sz="1600" b="1">
                <a:solidFill>
                  <a:schemeClr val="accent1"/>
                </a:solidFill>
                <a:latin typeface="Segoe UI"/>
                <a:cs typeface="Arial"/>
              </a:rPr>
              <a:t>decentralised applications</a:t>
            </a:r>
            <a:r>
              <a:rPr lang="en-GB" sz="1600">
                <a:latin typeface="Segoe UI"/>
                <a:cs typeface="Arial"/>
              </a:rPr>
              <a:t> which can be run without downtime or third-party interferences.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5</a:t>
            </a:fld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About Ethereum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C4740E1-EBFF-1B4B-AB4E-7833BF84094F}"/>
              </a:ext>
            </a:extLst>
          </p:cNvPr>
          <p:cNvSpPr/>
          <p:nvPr/>
        </p:nvSpPr>
        <p:spPr>
          <a:xfrm>
            <a:off x="696448" y="2870859"/>
            <a:ext cx="10796437" cy="1116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 "smart contract" is a program that runs on the Ethereum blockchain. It includes its functions and data and it is accessible at a specific address on the Ethereum blockchain.</a:t>
            </a:r>
          </a:p>
        </p:txBody>
      </p:sp>
    </p:spTree>
    <p:extLst>
      <p:ext uri="{BB962C8B-B14F-4D97-AF65-F5344CB8AC3E}">
        <p14:creationId xmlns:p14="http://schemas.microsoft.com/office/powerpoint/2010/main" val="144896064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72688E0-733B-5F48-9CA5-99AA03A44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775" y="1322785"/>
            <a:ext cx="4151312" cy="4591050"/>
          </a:xfrm>
        </p:spPr>
        <p:txBody>
          <a:bodyPr>
            <a:normAutofit fontScale="55000" lnSpcReduction="20000"/>
          </a:bodyPr>
          <a:lstStyle/>
          <a:p>
            <a:r>
              <a:rPr lang="en-GB" b="1">
                <a:solidFill>
                  <a:schemeClr val="accent1"/>
                </a:solidFill>
              </a:rPr>
              <a:t>Two-stage consensus based on a Peer-to-Peer overlay network that validates energy registration  transactions: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Receives transactions from Edge Devices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Validates the transactions using a Weighted Voting Scheme based on the Stakes of each energy prosumer involved in the transactions and historical data from NoSQL DB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Uses Cryptographic Sortition based on Verifiable Random Functions (VRFs) for selecting the Validator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Consensus algorithm derived from 2-Phase Commit to validate transactions and propagate to network for block creation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50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eDream</a:t>
            </a:r>
            <a:r>
              <a:rPr lang="en-GB"/>
              <a:t> - P2P Consensus for Energy Transactions Validation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99C93E2-C8F2-C140-A1AE-53731A925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771"/>
            <a:ext cx="7072559" cy="51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3025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51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eDream</a:t>
            </a:r>
            <a:r>
              <a:rPr lang="en-GB"/>
              <a:t> - Price </a:t>
            </a:r>
            <a:r>
              <a:rPr lang="en-GB" dirty="0"/>
              <a:t>Driven Flexibility Marketplace</a:t>
            </a:r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3451128-B125-ED42-8640-FFF0BCBA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36" y="1382712"/>
            <a:ext cx="8771660" cy="47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3069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52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eDream</a:t>
            </a:r>
            <a:r>
              <a:rPr lang="en-GB"/>
              <a:t> - Advanced </a:t>
            </a:r>
            <a:r>
              <a:rPr lang="en-GB" dirty="0"/>
              <a:t>Heuristics </a:t>
            </a:r>
            <a:r>
              <a:rPr lang="en-GB"/>
              <a:t>for P2P </a:t>
            </a:r>
            <a:r>
              <a:rPr lang="en-GB" dirty="0"/>
              <a:t>Demand</a:t>
            </a:r>
            <a:r>
              <a:rPr lang="en-GB"/>
              <a:t>/</a:t>
            </a:r>
            <a:r>
              <a:rPr lang="en-GB" dirty="0"/>
              <a:t>Offer Matching</a:t>
            </a:r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304A4E9B-8807-2849-AE05-B530F4EBA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269" y="1589487"/>
            <a:ext cx="9699923" cy="4884539"/>
          </a:xfrm>
          <a:prstGeom prst="rect">
            <a:avLst/>
          </a:prstGeom>
        </p:spPr>
      </p:pic>
      <p:sp>
        <p:nvSpPr>
          <p:cNvPr id="8" name="Right Brace 1">
            <a:extLst>
              <a:ext uri="{FF2B5EF4-FFF2-40B4-BE49-F238E27FC236}">
                <a16:creationId xmlns:a16="http://schemas.microsoft.com/office/drawing/2014/main" id="{1348481D-F709-8A43-878F-B68538368AA3}"/>
              </a:ext>
            </a:extLst>
          </p:cNvPr>
          <p:cNvSpPr/>
          <p:nvPr/>
        </p:nvSpPr>
        <p:spPr>
          <a:xfrm>
            <a:off x="7948323" y="1596389"/>
            <a:ext cx="805543" cy="14342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D5A2D76-C505-7E49-AC53-25E0A2B337C5}"/>
              </a:ext>
            </a:extLst>
          </p:cNvPr>
          <p:cNvSpPr/>
          <p:nvPr/>
        </p:nvSpPr>
        <p:spPr>
          <a:xfrm>
            <a:off x="1852323" y="130148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P2P Energy Trading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Energy</a:t>
            </a:r>
            <a:r>
              <a:rPr lang="en-US" b="1"/>
              <a:t> </a:t>
            </a:r>
            <a:r>
              <a:rPr lang="en-US"/>
              <a:t>Bids/offers matching algorithm considering technical capabilities constraints </a:t>
            </a:r>
          </a:p>
          <a:p>
            <a:r>
              <a:rPr lang="en-US" b="1">
                <a:solidFill>
                  <a:schemeClr val="accent1"/>
                </a:solidFill>
              </a:rPr>
              <a:t>P2P Flexibility Trading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Flexibility Request Disaggregation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/>
              <a:t>Price Driven Flexibility Bids / Offers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5512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C96295-7BC7-9B46-A2D1-98278C3D4F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53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1E442F4-1F78-744D-9D3B-C7FFE3F0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eDream</a:t>
            </a:r>
            <a:r>
              <a:rPr lang="en-GB"/>
              <a:t> - Bids/Offers Matching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6A3D12A-7BB0-894A-A8CE-7AFEBB7BF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CED3453-C59D-6E4C-81A1-0478250C0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52" y="2211968"/>
            <a:ext cx="5538788" cy="3549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5B13A-6646-064E-8FEC-CE406F92E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28" y="1700715"/>
            <a:ext cx="4820980" cy="3760682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7B0E0027-631D-9847-956A-48A22ADA101D}"/>
              </a:ext>
            </a:extLst>
          </p:cNvPr>
          <p:cNvSpPr txBox="1"/>
          <p:nvPr/>
        </p:nvSpPr>
        <p:spPr>
          <a:xfrm>
            <a:off x="73474" y="1295461"/>
            <a:ext cx="6269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Flexibility request of aggregator disaggregation and prosumer flexibility matching 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1F1F7F5-ECC6-A244-BAEF-6019892224DA}"/>
              </a:ext>
            </a:extLst>
          </p:cNvPr>
          <p:cNvSpPr txBox="1"/>
          <p:nvPr/>
        </p:nvSpPr>
        <p:spPr>
          <a:xfrm>
            <a:off x="6571554" y="1280072"/>
            <a:ext cx="4100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Price driven flexibility matching 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51847D90-A880-1C40-A8A2-7112418CF330}"/>
              </a:ext>
            </a:extLst>
          </p:cNvPr>
          <p:cNvSpPr txBox="1"/>
          <p:nvPr/>
        </p:nvSpPr>
        <p:spPr>
          <a:xfrm>
            <a:off x="7028754" y="5461396"/>
            <a:ext cx="4886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/>
              </a:rPr>
              <a:t>NP-complete Optimization Problem solved using </a:t>
            </a:r>
            <a:r>
              <a:rPr lang="en-US" sz="1600" b="1">
                <a:solidFill>
                  <a:schemeClr val="accent1"/>
                </a:solidFill>
                <a:latin typeface="Open Sans" panose="020B0606030504020204"/>
              </a:rPr>
              <a:t>Genetic Heuristics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>
                <a:latin typeface="Open Sans" panose="020B0606030504020204"/>
              </a:rPr>
              <a:t>Computation performed outside the blockchain using </a:t>
            </a:r>
            <a:r>
              <a:rPr lang="en-US" sz="1600" b="1">
                <a:solidFill>
                  <a:schemeClr val="accent1"/>
                </a:solidFill>
                <a:latin typeface="Open Sans" panose="020B0606030504020204"/>
              </a:rPr>
              <a:t>Oracles</a:t>
            </a:r>
          </a:p>
        </p:txBody>
      </p:sp>
    </p:spTree>
    <p:extLst>
      <p:ext uri="{BB962C8B-B14F-4D97-AF65-F5344CB8AC3E}">
        <p14:creationId xmlns:p14="http://schemas.microsoft.com/office/powerpoint/2010/main" val="166521972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8F6B99-447C-8E46-B722-B1459CD042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54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B31FD8E4-7E68-5F40-A4EC-A3D9EE15F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Services - Bitcoin Notary Service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A16D54A-2BFF-244E-9FCF-00161039E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sz="105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74902"/>
                </a:srgbClr>
              </a:solidFill>
              <a:sym typeface="Wingdings" charset="2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C26B4007-9BE7-6041-9EF5-9516D884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4" y="2116500"/>
            <a:ext cx="6845157" cy="34360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049B7C5-C08C-9842-A8F8-9B93EB6A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35" y="2624592"/>
            <a:ext cx="6024220" cy="3596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C4B63A2-D82C-B043-80F0-7BC1D3E0C7E4}"/>
              </a:ext>
            </a:extLst>
          </p:cNvPr>
          <p:cNvSpPr txBox="1"/>
          <p:nvPr/>
        </p:nvSpPr>
        <p:spPr>
          <a:xfrm>
            <a:off x="699115" y="1305414"/>
            <a:ext cx="5915998" cy="78056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File are signed with a unique reference and timestamp</a:t>
            </a:r>
          </a:p>
          <a:p>
            <a:pPr marL="285750" indent="-285750">
              <a:buBlip>
                <a:blip r:embed="rId4"/>
              </a:buBlip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Block explorer can be used in order to proof the file existence 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F83092E5-5372-AA4B-8D67-EEC6E94406CF}"/>
              </a:ext>
            </a:extLst>
          </p:cNvPr>
          <p:cNvSpPr/>
          <p:nvPr/>
        </p:nvSpPr>
        <p:spPr>
          <a:xfrm>
            <a:off x="701313" y="866829"/>
            <a:ext cx="5913800" cy="338554"/>
          </a:xfrm>
          <a:prstGeom prst="rect">
            <a:avLst/>
          </a:prstGeom>
        </p:spPr>
        <p:txBody>
          <a:bodyPr wrap="square" lIns="0" tIns="45720" rIns="91440" bIns="45720" anchor="t">
            <a:spAutoFit/>
          </a:bodyPr>
          <a:lstStyle>
            <a:defPPr>
              <a:defRPr lang="it-IT"/>
            </a:defPPr>
          </a:lstStyle>
          <a:p>
            <a:pPr defTabSz="914248"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rgbClr val="C5004B"/>
                </a:solidFill>
                <a:latin typeface="Segoe UI"/>
                <a:cs typeface="Segoe UI"/>
              </a:rPr>
              <a:t>Exploits Bitcoin blockchain for the Notarization of User files</a:t>
            </a:r>
          </a:p>
        </p:txBody>
      </p:sp>
    </p:spTree>
    <p:extLst>
      <p:ext uri="{BB962C8B-B14F-4D97-AF65-F5344CB8AC3E}">
        <p14:creationId xmlns:p14="http://schemas.microsoft.com/office/powerpoint/2010/main" val="332046634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r="300"/>
          <a:stretch>
            <a:fillRect/>
          </a:stretch>
        </p:blipFill>
        <p:spPr/>
      </p:pic>
      <p:pic>
        <p:nvPicPr>
          <p:cNvPr id="4" name="Segnaposto immagine 3" descr="Immagine che contiene albero, persona, esterni, uomo&#10;&#10;Descrizione generata automaticamente">
            <a:extLst>
              <a:ext uri="{FF2B5EF4-FFF2-40B4-BE49-F238E27FC236}">
                <a16:creationId xmlns:a16="http://schemas.microsoft.com/office/drawing/2014/main" id="{AA776F07-603B-4FE1-AF07-CF46693790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959" y="3373383"/>
            <a:ext cx="581025" cy="581025"/>
          </a:xfrm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3F3AFEA-093E-FD46-982B-93C0F3AE05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spcAft>
                <a:spcPct val="0"/>
              </a:spcAft>
              <a:defRPr kumimoji="0" sz="1125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it-IT" sz="1100">
                <a:latin typeface="Segoe UI"/>
                <a:cs typeface="Segoe UI"/>
              </a:rPr>
              <a:t>Giuseppe </a:t>
            </a:r>
            <a:r>
              <a:rPr lang="it-IT" sz="1100" err="1">
                <a:latin typeface="Segoe UI"/>
                <a:cs typeface="Segoe UI"/>
              </a:rPr>
              <a:t>Raveduto</a:t>
            </a:r>
            <a:endParaRPr lang="it-IT" sz="1100" err="1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CC35EAA-DE7B-B845-AF09-AAC0F0BE5E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>
              <a:spcAft>
                <a:spcPct val="0"/>
              </a:spcAft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it-IT" sz="950" err="1">
                <a:solidFill>
                  <a:srgbClr val="000000"/>
                </a:solidFill>
                <a:latin typeface="Segoe UI"/>
                <a:cs typeface="Segoe UI"/>
              </a:rPr>
              <a:t>Researcher</a:t>
            </a:r>
            <a:r>
              <a:rPr lang="it-IT" sz="950">
                <a:solidFill>
                  <a:srgbClr val="000000"/>
                </a:solidFill>
                <a:latin typeface="Segoe UI"/>
                <a:cs typeface="Segoe UI"/>
              </a:rPr>
              <a:t> – Blockchain Developer</a:t>
            </a:r>
            <a:endParaRPr lang="it-IT" err="1"/>
          </a:p>
        </p:txBody>
      </p:sp>
      <p:sp>
        <p:nvSpPr>
          <p:cNvPr id="39" name="Segnaposto testo 38">
            <a:extLst>
              <a:ext uri="{FF2B5EF4-FFF2-40B4-BE49-F238E27FC236}">
                <a16:creationId xmlns:a16="http://schemas.microsoft.com/office/drawing/2014/main" id="{26A69DBC-8219-F94E-94B8-CBD8C13A95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50545" y="3987317"/>
            <a:ext cx="2868421" cy="2149595"/>
          </a:xfrm>
        </p:spPr>
        <p:txBody>
          <a:bodyPr>
            <a:normAutofit/>
          </a:bodyPr>
          <a:lstStyle/>
          <a:p>
            <a:pPr marL="0" marR="0" lvl="0" indent="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None/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9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www.eng.it</a:t>
            </a:r>
            <a:endParaRPr lang="it-IT" sz="900"/>
          </a:p>
          <a:p>
            <a:pPr marL="0" marR="0" lvl="0" indent="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None/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9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LifeAtEngineering</a:t>
            </a:r>
            <a:endParaRPr lang="it-IT" sz="900"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None/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9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@EngineeringSpa</a:t>
            </a:r>
            <a:endParaRPr lang="it-IT" sz="900"/>
          </a:p>
          <a:p>
            <a:pPr marL="0" marR="0" lvl="0" indent="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None/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9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Engineering Ingegneria Informatica Spa</a:t>
            </a:r>
            <a:endParaRPr lang="it-IT" sz="900"/>
          </a:p>
          <a:p>
            <a:pPr marL="0" marR="0" lvl="0" indent="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None/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kumimoji="0" lang="it-IT" sz="9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gruppo.engineering</a:t>
            </a:r>
            <a:endParaRPr lang="it-IT" sz="900"/>
          </a:p>
          <a:p>
            <a:pPr marL="0" marR="0" lvl="0" indent="0" algn="l" defTabSz="914248" fontAlgn="auto">
              <a:lnSpc>
                <a:spcPct val="140000"/>
              </a:lnSpc>
              <a:spcBef>
                <a:spcPts val="750"/>
              </a:spcBef>
              <a:spcAft>
                <a:spcPct val="0"/>
              </a:spcAft>
              <a:buSzTx/>
              <a:buNone/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endParaRPr lang="it-IT" sz="90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2C4CDD01-9AFA-7944-8C77-012E17711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306" y="944167"/>
            <a:ext cx="5611772" cy="924852"/>
          </a:xfrm>
        </p:spPr>
        <p:txBody>
          <a:bodyPr/>
          <a:lstStyle/>
          <a:p>
            <a:pPr marL="0" marR="0" lvl="0" indent="0" algn="l" defTabSz="914248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  <a:defRPr kumimoji="0" sz="32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kumimoji="0" lang="en-US" sz="32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rPr>
              <a:t>Thank you!</a:t>
            </a:r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F3141A2-67F8-2940-AA1B-17095617DA1E}"/>
              </a:ext>
            </a:extLst>
          </p:cNvPr>
          <p:cNvSpPr txBox="1"/>
          <p:nvPr/>
        </p:nvSpPr>
        <p:spPr>
          <a:xfrm>
            <a:off x="2391022" y="-46266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</a:lstStyle>
          <a:p>
            <a:pPr marL="0" algn="l" defTabSz="914248">
              <a:buNone/>
              <a:defRPr kumimoji="0" sz="1800" b="0" i="0" normalizeH="0" noProof="0">
                <a:uLnTx/>
                <a:uFillTx/>
                <a:latin typeface="+mn-lt"/>
                <a:ea typeface="+mn-ea"/>
                <a:cs typeface="+mn-cs"/>
              </a:defRPr>
            </a:pPr>
            <a:endParaRPr lang="it-IT" sz="240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1D084A3-98B6-394B-B890-8ED1B706A7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2000" y="234000"/>
            <a:ext cx="3513600" cy="244800"/>
          </a:xfrm>
        </p:spPr>
        <p:txBody>
          <a:bodyPr/>
          <a:lstStyle/>
          <a:p>
            <a:pPr lvl="0">
              <a:spcAft>
                <a:spcPct val="0"/>
              </a:spcAft>
              <a:defRPr kumimoji="0" lang="it-IT" sz="1050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it-IT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 charset="2"/>
              </a:rPr>
              <a:t>CHAINPRO</a:t>
            </a:r>
            <a:endParaRPr lang="it-IT"/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7EAAD883-F754-4110-B4FF-995FE199CA4C}"/>
              </a:ext>
            </a:extLst>
          </p:cNvPr>
          <p:cNvSpPr txBox="1">
            <a:spLocks/>
          </p:cNvSpPr>
          <p:nvPr/>
        </p:nvSpPr>
        <p:spPr>
          <a:xfrm>
            <a:off x="1450545" y="3663896"/>
            <a:ext cx="2868421" cy="49193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None/>
              <a:defRPr sz="975" b="0" i="0" kern="1200" spc="0" baseline="0">
                <a:solidFill>
                  <a:schemeClr val="tx1">
                    <a:alpha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  <a:defRPr kumimoji="0" sz="975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it-IT" sz="95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Researcher</a:t>
            </a:r>
            <a:r>
              <a:rPr lang="it-IT" sz="95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 – Blockchain Developer</a:t>
            </a:r>
            <a:endParaRPr lang="it-IT"/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0965888D-FBDC-4686-A382-B4655ADB74B7}"/>
              </a:ext>
            </a:extLst>
          </p:cNvPr>
          <p:cNvSpPr txBox="1">
            <a:spLocks/>
          </p:cNvSpPr>
          <p:nvPr/>
        </p:nvSpPr>
        <p:spPr>
          <a:xfrm>
            <a:off x="1450545" y="3224053"/>
            <a:ext cx="2868421" cy="47313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None/>
              <a:defRPr sz="1125" b="1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685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Symbol" panose="05050102010706020507" pitchFamily="18" charset="2"/>
              <a:buChar char="·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085697" indent="-171450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Courier New" panose="02070309020205020404" pitchFamily="49" charset="0"/>
              <a:buChar char="o"/>
              <a:defRPr sz="12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599933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Arial" pitchFamily="34" charset="0"/>
              <a:buChar char="•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057" indent="-228562" algn="l" defTabSz="914248" rtl="0" eaLnBrk="1" latinLnBrk="0" hangingPunct="1">
              <a:lnSpc>
                <a:spcPct val="140000"/>
              </a:lnSpc>
              <a:spcBef>
                <a:spcPts val="750"/>
              </a:spcBef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defRPr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181" indent="-228562" algn="l" defTabSz="914248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.PingFang SC Regular"/>
              <a:buChar char="・"/>
              <a:defRPr lang="it-IT" sz="1200" b="0" i="0" kern="1200" spc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2971306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28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1" indent="-228562" algn="l" defTabSz="914248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0"/>
              </a:spcAft>
              <a:defRPr kumimoji="0" sz="1125" b="1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it-IT" sz="11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Ferdinando Bosco</a:t>
            </a:r>
            <a:endParaRPr lang="it-IT"/>
          </a:p>
        </p:txBody>
      </p:sp>
      <p:pic>
        <p:nvPicPr>
          <p:cNvPr id="14" name="Segnaposto immagine 3">
            <a:extLst>
              <a:ext uri="{FF2B5EF4-FFF2-40B4-BE49-F238E27FC236}">
                <a16:creationId xmlns:a16="http://schemas.microsoft.com/office/drawing/2014/main" id="{895C36D1-D9A7-45C8-825F-EFA75E9AF7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58" y="2657041"/>
            <a:ext cx="581025" cy="581025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68047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557F99F-3F87-554E-AC40-649316274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>
                <a:latin typeface="Segoe UI"/>
                <a:cs typeface="Arial"/>
              </a:rPr>
              <a:t>Ethereum is more a series of peer-to-peer networks than a single network.</a:t>
            </a:r>
          </a:p>
          <a:p>
            <a:r>
              <a:rPr lang="en-GB" sz="1600" dirty="0">
                <a:latin typeface="Segoe UI"/>
                <a:cs typeface="Arial"/>
              </a:rPr>
              <a:t>In addition to the "official" network, </a:t>
            </a:r>
            <a:r>
              <a:rPr lang="en-GB" sz="1600" b="1">
                <a:solidFill>
                  <a:schemeClr val="accent1"/>
                </a:solidFill>
                <a:latin typeface="Segoe UI"/>
                <a:cs typeface="Arial"/>
              </a:rPr>
              <a:t>Mainnet</a:t>
            </a:r>
            <a:r>
              <a:rPr lang="en-GB" sz="1600" dirty="0">
                <a:latin typeface="Segoe UI"/>
                <a:cs typeface="Arial"/>
              </a:rPr>
              <a:t>, there are several test networks, </a:t>
            </a:r>
            <a:r>
              <a:rPr lang="en-GB" sz="1600" b="1">
                <a:solidFill>
                  <a:schemeClr val="accent1"/>
                </a:solidFill>
                <a:latin typeface="Segoe UI"/>
                <a:cs typeface="Arial"/>
              </a:rPr>
              <a:t>Testnet</a:t>
            </a:r>
            <a:r>
              <a:rPr lang="en-GB" sz="1600" dirty="0">
                <a:latin typeface="Segoe UI"/>
                <a:cs typeface="Arial"/>
              </a:rPr>
              <a:t>, as well as a whole series of networks using Ethereum nodes with custom configurations.</a:t>
            </a:r>
          </a:p>
          <a:p>
            <a:endParaRPr lang="en-GB" sz="1600" dirty="0">
              <a:latin typeface="Segoe UI"/>
              <a:cs typeface="Arial"/>
            </a:endParaRPr>
          </a:p>
          <a:p>
            <a:r>
              <a:rPr lang="en-GB" sz="1600" dirty="0">
                <a:cs typeface="Calibri"/>
              </a:rPr>
              <a:t>A </a:t>
            </a:r>
            <a:r>
              <a:rPr lang="en-GB" sz="1600" b="1" dirty="0">
                <a:solidFill>
                  <a:schemeClr val="accent1"/>
                </a:solidFill>
                <a:cs typeface="Calibri"/>
              </a:rPr>
              <a:t>private network</a:t>
            </a:r>
            <a:r>
              <a:rPr lang="en-GB" sz="1600" dirty="0">
                <a:cs typeface="Calibri"/>
              </a:rPr>
              <a:t> is a series of Ethereum nodes configured to connect to each other and not to the main public network.</a:t>
            </a:r>
            <a:endParaRPr lang="en-GB" sz="1600" dirty="0">
              <a:latin typeface="Segoe UI"/>
              <a:cs typeface="Arial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6</a:t>
            </a:fld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US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Ethereum Network</a:t>
            </a:r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pic>
        <p:nvPicPr>
          <p:cNvPr id="60" name="Immagine 59">
            <a:extLst>
              <a:ext uri="{FF2B5EF4-FFF2-40B4-BE49-F238E27FC236}">
                <a16:creationId xmlns:a16="http://schemas.microsoft.com/office/drawing/2014/main" id="{601B395B-6371-4DAE-979E-1DF1746C7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20" y="3465096"/>
            <a:ext cx="550104" cy="540000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08A2191-4D63-4F7E-8F32-0CCA7B75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02" y="1642154"/>
            <a:ext cx="609974" cy="609974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15" y="3345171"/>
            <a:ext cx="648000" cy="648000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797" y="3423305"/>
            <a:ext cx="463190" cy="504000"/>
          </a:xfrm>
          <a:prstGeom prst="rect">
            <a:avLst/>
          </a:prstGeom>
        </p:spPr>
      </p:pic>
      <p:pic>
        <p:nvPicPr>
          <p:cNvPr id="18" name="Immagine 9">
            <a:extLst>
              <a:ext uri="{FF2B5EF4-FFF2-40B4-BE49-F238E27FC236}">
                <a16:creationId xmlns:a16="http://schemas.microsoft.com/office/drawing/2014/main" id="{B82B91DE-9153-4C49-AFB8-959E31A025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r="19574"/>
          <a:stretch/>
        </p:blipFill>
        <p:spPr>
          <a:xfrm>
            <a:off x="4182610" y="1164600"/>
            <a:ext cx="7930463" cy="424743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7063D2-D87B-C447-8D11-0AAB5BDCDDCD}"/>
              </a:ext>
            </a:extLst>
          </p:cNvPr>
          <p:cNvSpPr txBox="1"/>
          <p:nvPr/>
        </p:nvSpPr>
        <p:spPr>
          <a:xfrm>
            <a:off x="4182610" y="5835071"/>
            <a:ext cx="79304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Segoe UI"/>
                <a:cs typeface="Arial"/>
              </a:rPr>
              <a:t>Each network applies the same basic rules and they can run the same type of applications by executing the same smart contracts.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61611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2557F99F-3F87-554E-AC40-649316274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48" y="1322786"/>
            <a:ext cx="10798640" cy="1361038"/>
          </a:xfrm>
        </p:spPr>
        <p:txBody>
          <a:bodyPr/>
          <a:lstStyle/>
          <a:p>
            <a:r>
              <a:rPr lang="en-GB" sz="1600">
                <a:latin typeface="Segoe UI"/>
                <a:cs typeface="Arial"/>
              </a:rPr>
              <a:t>Decentralised Applications are digital applications operating on a P2P network incorporating some common features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B289ED-5E40-1F4C-98BA-17C75741E3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algn="l" defTabSz="914248">
              <a:buNone/>
              <a:defRPr kumimoji="0" sz="1050" b="1" i="0" kern="1200" spc="0" normalizeH="0" noProof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defRPr>
            </a:pPr>
            <a:fld id="{98BF7C3C-24CC-6140-8A22-738C44F1CFEB}" type="slidenum">
              <a:rPr kumimoji="0" lang="en-US" sz="1050" b="1" i="0" kern="1200" spc="0" normalizeH="0" noProof="0" smtClean="0">
                <a:solidFill>
                  <a:srgbClr val="C70049"/>
                </a:solidFill>
                <a:uLnTx/>
                <a:uFillTx/>
                <a:latin typeface="+mn-lt"/>
                <a:ea typeface="+mn-ea"/>
                <a:cs typeface="+mn-cs"/>
              </a:rPr>
              <a:t>7</a:t>
            </a:fld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ct val="0"/>
              </a:spcAft>
              <a:defRPr kumimoji="0" sz="2000" b="1" i="0" u="none" strike="noStrike" kern="1200" cap="none" spc="-5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  <a:sym typeface="Wingdings" charset="2"/>
              </a:defRPr>
            </a:pPr>
            <a:r>
              <a:rPr lang="en-GB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Segoe UI"/>
                <a:cs typeface="Segoe UI"/>
                <a:sym typeface="Wingdings" charset="2"/>
              </a:rPr>
              <a:t>Decentralised Applications</a:t>
            </a:r>
            <a:endParaRPr lang="en-GB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69B1B04-1EE4-2E4C-85E8-B7EE85ADD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Aft>
                <a:spcPct val="0"/>
              </a:spcAft>
              <a:defRPr kumimoji="0" lang="it-IT" sz="105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74902"/>
                  </a:srgbClr>
                </a:solidFill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charset="2"/>
              </a:defRPr>
            </a:pPr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US" b="1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1D1AA9B-51D3-F345-8B18-31E1F2AE36C5}"/>
              </a:ext>
            </a:extLst>
          </p:cNvPr>
          <p:cNvSpPr/>
          <p:nvPr/>
        </p:nvSpPr>
        <p:spPr>
          <a:xfrm>
            <a:off x="696448" y="3429000"/>
            <a:ext cx="1935678" cy="1935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Open Source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B522D82-345D-C146-991A-82B3175E3794}"/>
              </a:ext>
            </a:extLst>
          </p:cNvPr>
          <p:cNvSpPr/>
          <p:nvPr/>
        </p:nvSpPr>
        <p:spPr>
          <a:xfrm>
            <a:off x="9559410" y="3429000"/>
            <a:ext cx="1935678" cy="1935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Algorithm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7182392-21C4-324C-97C1-DFC6A0B14BE8}"/>
              </a:ext>
            </a:extLst>
          </p:cNvPr>
          <p:cNvSpPr/>
          <p:nvPr/>
        </p:nvSpPr>
        <p:spPr>
          <a:xfrm>
            <a:off x="3459447" y="4396839"/>
            <a:ext cx="1935678" cy="1935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Decentralised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09B81083-A79F-7A48-BADE-44951245B6CA}"/>
              </a:ext>
            </a:extLst>
          </p:cNvPr>
          <p:cNvSpPr/>
          <p:nvPr/>
        </p:nvSpPr>
        <p:spPr>
          <a:xfrm>
            <a:off x="6796411" y="4396839"/>
            <a:ext cx="1935678" cy="19356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Incentives</a:t>
            </a:r>
          </a:p>
        </p:txBody>
      </p:sp>
    </p:spTree>
    <p:extLst>
      <p:ext uri="{BB962C8B-B14F-4D97-AF65-F5344CB8AC3E}">
        <p14:creationId xmlns:p14="http://schemas.microsoft.com/office/powerpoint/2010/main" val="253333762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2412838-E64A-F449-BE7B-B0AF6E2F04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8BF7C3C-24CC-6140-8A22-738C44F1CFEB}" type="slidenum">
              <a:rPr lang="it-IT" smtClean="0"/>
              <a:t>8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40EC227-9438-2243-90B8-1A2312EAD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egoe UI"/>
                <a:cs typeface="Segoe UI"/>
              </a:rPr>
              <a:t>02</a:t>
            </a:r>
            <a:endParaRPr lang="en-GB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DF4FB78-D2A1-4C48-B146-FD9EAD38F7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it-IT" dirty="0">
                <a:solidFill>
                  <a:srgbClr val="FFFFFF"/>
                </a:solidFill>
                <a:latin typeface="Segoe UI"/>
                <a:cs typeface="Segoe UI"/>
              </a:rPr>
              <a:t>Innovation and Blockchain – </a:t>
            </a:r>
            <a:r>
              <a:rPr lang="it-IT" dirty="0" err="1">
                <a:solidFill>
                  <a:srgbClr val="FFFFFF"/>
                </a:solidFill>
                <a:latin typeface="Segoe UI"/>
                <a:cs typeface="Segoe UI"/>
              </a:rPr>
              <a:t>Our</a:t>
            </a:r>
            <a:r>
              <a:rPr lang="it-IT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Segoe UI"/>
                <a:cs typeface="Segoe UI"/>
              </a:rPr>
              <a:t>vision</a:t>
            </a:r>
            <a:endParaRPr lang="en-US" b="0" dirty="0">
              <a:solidFill>
                <a:srgbClr val="FFFFFF"/>
              </a:solidFill>
              <a:latin typeface="Segoe UI"/>
              <a:cs typeface="Segoe UI"/>
            </a:endParaRPr>
          </a:p>
          <a:p>
            <a:endParaRPr lang="en-GB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72F438D-AB3C-AE42-B1A6-37D271F628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>
                <a:latin typeface="Segoe UI"/>
                <a:cs typeface="Segoe UI"/>
              </a:rPr>
              <a:t>Blockchain ICT platform for assets and transactions management</a:t>
            </a:r>
            <a:endParaRPr lang="en-GB"/>
          </a:p>
        </p:txBody>
      </p:sp>
      <p:pic>
        <p:nvPicPr>
          <p:cNvPr id="13" name="Segnaposto 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4B48C41-F9C5-2E46-9FF2-EB12D200D4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3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9919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immagine 1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838201" y="830376"/>
            <a:ext cx="6525986" cy="995249"/>
          </a:xfrm>
        </p:spPr>
        <p:txBody>
          <a:bodyPr/>
          <a:lstStyle/>
          <a:p>
            <a:r>
              <a:rPr lang="it-IT" dirty="0"/>
              <a:t>DIGITAL TRANSFORMATION</a:t>
            </a:r>
            <a:endParaRPr lang="en-US" dirty="0"/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838200" y="1565389"/>
            <a:ext cx="5105400" cy="42911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</a:rPr>
              <a:t>Digital Transformation </a:t>
            </a:r>
            <a:r>
              <a:rPr lang="en-US" sz="2400" dirty="0">
                <a:solidFill>
                  <a:schemeClr val="tx2"/>
                </a:solidFill>
              </a:rPr>
              <a:t>is a process driven by the strategy of transformation, integration and connection of processes within an organization to enable </a:t>
            </a:r>
            <a:r>
              <a:rPr lang="en-US" sz="2400" b="1" dirty="0">
                <a:solidFill>
                  <a:schemeClr val="accent1"/>
                </a:solidFill>
              </a:rPr>
              <a:t>new digital paradigms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that produce </a:t>
            </a:r>
            <a:r>
              <a:rPr lang="en-US" sz="2400" b="1" dirty="0">
                <a:solidFill>
                  <a:schemeClr val="accent1"/>
                </a:solidFill>
              </a:rPr>
              <a:t>new values and new business opportunities.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DCC6CF-F98D-4D9F-AF08-FD2ABB7049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latin typeface="Segoe UI"/>
                <a:cs typeface="Segoe UI"/>
              </a:rPr>
              <a:t>Blockchain ICT platform for assets and transactions management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212014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01.31"/>
  <p:tag name="AS_TITLE" val="Aspose.Slides for Java"/>
  <p:tag name="AS_VERSION" val="2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5"/>
</p:tagLst>
</file>

<file path=ppt/theme/theme1.xml><?xml version="1.0" encoding="utf-8"?>
<a:theme xmlns:a="http://schemas.openxmlformats.org/drawingml/2006/main" name="Eng 2020 / Corporate">
  <a:themeElements>
    <a:clrScheme name="Personalizzati 8">
      <a:dk1>
        <a:srgbClr val="000000"/>
      </a:dk1>
      <a:lt1>
        <a:srgbClr val="FFFFFF"/>
      </a:lt1>
      <a:dk2>
        <a:srgbClr val="002F53"/>
      </a:dk2>
      <a:lt2>
        <a:srgbClr val="E3E9ED"/>
      </a:lt2>
      <a:accent1>
        <a:srgbClr val="C70049"/>
      </a:accent1>
      <a:accent2>
        <a:srgbClr val="2469B1"/>
      </a:accent2>
      <a:accent3>
        <a:srgbClr val="002F53"/>
      </a:accent3>
      <a:accent4>
        <a:srgbClr val="DE9800"/>
      </a:accent4>
      <a:accent5>
        <a:srgbClr val="CE4D00"/>
      </a:accent5>
      <a:accent6>
        <a:srgbClr val="8495A8"/>
      </a:accent6>
      <a:hlink>
        <a:srgbClr val="1CB9E0"/>
      </a:hlink>
      <a:folHlink>
        <a:srgbClr val="1CB9E0"/>
      </a:folHlink>
    </a:clrScheme>
    <a:fontScheme name="Arial Black-Arial">
      <a:majorFont>
        <a:latin typeface="Arial Black" panose="020B0A04020102020204"/>
        <a:ea typeface="Arial" pitchFamily="34" charset="0"/>
        <a:cs typeface="Arial" pitchFamily="34" charset="0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itchFamily="34" charset="0"/>
        <a:ea typeface="Arial" pitchFamily="34" charset="0"/>
        <a:cs typeface="Arial" pitchFamily="34" charset="0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-template-2020-v3-finance" id="{69B295BD-BB5E-6245-BE4F-A5828088D17B}" vid="{9E9401E5-5918-AB4D-97A9-39F32D08FB4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 pitchFamily="34" charset="0"/>
        <a:cs typeface="Arial" pitchFamily="34" charset="0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 pitchFamily="34" charset="0"/>
        <a:cs typeface="Arial" pitchFamily="34" charset="0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3442</Words>
  <Application>Microsoft Office PowerPoint</Application>
  <PresentationFormat>Widescreen</PresentationFormat>
  <Paragraphs>467</Paragraphs>
  <Slides>55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6" baseType="lpstr">
      <vt:lpstr>.PingFang SC Regular</vt:lpstr>
      <vt:lpstr>Arial</vt:lpstr>
      <vt:lpstr>Arial Black</vt:lpstr>
      <vt:lpstr>Calibri</vt:lpstr>
      <vt:lpstr>Cambria</vt:lpstr>
      <vt:lpstr>Courier New</vt:lpstr>
      <vt:lpstr>Open Sans</vt:lpstr>
      <vt:lpstr>Segoe UI</vt:lpstr>
      <vt:lpstr>Symbol</vt:lpstr>
      <vt:lpstr>Wingdings</vt:lpstr>
      <vt:lpstr>Eng 2020 / Corporate</vt:lpstr>
      <vt:lpstr>Blockchain ICT platform for assets and transactions management</vt:lpstr>
      <vt:lpstr>Agenda</vt:lpstr>
      <vt:lpstr>01</vt:lpstr>
      <vt:lpstr>What is a Blockchain? </vt:lpstr>
      <vt:lpstr>About Ethereum</vt:lpstr>
      <vt:lpstr>Ethereum Network</vt:lpstr>
      <vt:lpstr>Decentralised Applications</vt:lpstr>
      <vt:lpstr>02</vt:lpstr>
      <vt:lpstr>DIGITAL TRANSFORMATION</vt:lpstr>
      <vt:lpstr>Research</vt:lpstr>
      <vt:lpstr>Research…</vt:lpstr>
      <vt:lpstr>… &amp; Innovation</vt:lpstr>
      <vt:lpstr>Emerging Technologies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Research Projects</vt:lpstr>
      <vt:lpstr>03</vt:lpstr>
      <vt:lpstr>2020 Report on European Electricity Markets (Q2)</vt:lpstr>
      <vt:lpstr>From Centralized Systems to Decentralization</vt:lpstr>
      <vt:lpstr>Optimized EVs Charging Helps Stabilizing the Distribution Grid</vt:lpstr>
      <vt:lpstr>The Need for Energy Flexibility Markets</vt:lpstr>
      <vt:lpstr>SOFIE – Decentralized Energy Flexibility Marketplace pilot</vt:lpstr>
      <vt:lpstr>SOFIE – Decentralized Energy Flexibility Marketplace pilot</vt:lpstr>
      <vt:lpstr>SOFIE: DSO</vt:lpstr>
      <vt:lpstr>SOFIE: Fleet Manager</vt:lpstr>
      <vt:lpstr>SOFIE - Decentralised Energy Flexibility Marketplace</vt:lpstr>
      <vt:lpstr>SOFIE - Blockchain-based marketplace for DSOs and EV users</vt:lpstr>
      <vt:lpstr>SOFIE - Exploiting EV flexibility in a district </vt:lpstr>
      <vt:lpstr>04</vt:lpstr>
      <vt:lpstr>Blockchain-based machine Learning Iot Platform (BLIP)</vt:lpstr>
      <vt:lpstr>ChainPro </vt:lpstr>
      <vt:lpstr>ChainPro - Architecture</vt:lpstr>
      <vt:lpstr>ChainPro - Main Characteristics</vt:lpstr>
      <vt:lpstr>ChainPro – Use Cases</vt:lpstr>
      <vt:lpstr>ChainPro – Cross-domain use cases: reward exchange</vt:lpstr>
      <vt:lpstr>05</vt:lpstr>
      <vt:lpstr>Platone – The interoperable Platone Open Framework</vt:lpstr>
      <vt:lpstr>Platone – Blokchain-based  Platforms</vt:lpstr>
      <vt:lpstr>Platone Blockchain Access Layer - DEMO</vt:lpstr>
      <vt:lpstr>Platone Blockchain Access Layer - DEMO</vt:lpstr>
      <vt:lpstr>Platone Blockchain Access Layer - DEMO</vt:lpstr>
      <vt:lpstr>eDream - New DR Technologies and Services</vt:lpstr>
      <vt:lpstr>eDream – Use Cases</vt:lpstr>
      <vt:lpstr>eDream – Value Proposition</vt:lpstr>
      <vt:lpstr>eDream - 2nd Tier Energy Data Storage</vt:lpstr>
      <vt:lpstr>eDream - P2P Consensus for Energy Transactions Validation</vt:lpstr>
      <vt:lpstr>eDream - Price Driven Flexibility Marketplace</vt:lpstr>
      <vt:lpstr>eDream - Advanced Heuristics for P2P Demand/Offer Matching</vt:lpstr>
      <vt:lpstr>eDream - Bids/Offers Matching</vt:lpstr>
      <vt:lpstr>Other Services - Bitcoin Notary Service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Innovation</dc:title>
  <cp:lastModifiedBy>Ferdinando Bosco</cp:lastModifiedBy>
  <cp:revision>2</cp:revision>
  <cp:lastPrinted>2021-03-08T09:54:05Z</cp:lastPrinted>
  <dcterms:created xsi:type="dcterms:W3CDTF">2021-03-04T13:58:08Z</dcterms:created>
  <dcterms:modified xsi:type="dcterms:W3CDTF">2021-06-10T07:56:39Z</dcterms:modified>
</cp:coreProperties>
</file>