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sldIdLst>
    <p:sldId id="256" r:id="rId2"/>
    <p:sldId id="375" r:id="rId3"/>
    <p:sldId id="293" r:id="rId4"/>
    <p:sldId id="275" r:id="rId5"/>
    <p:sldId id="399" r:id="rId6"/>
    <p:sldId id="425" r:id="rId7"/>
    <p:sldId id="414" r:id="rId8"/>
    <p:sldId id="415" r:id="rId9"/>
    <p:sldId id="416" r:id="rId10"/>
    <p:sldId id="277" r:id="rId11"/>
    <p:sldId id="279" r:id="rId12"/>
    <p:sldId id="422" r:id="rId13"/>
    <p:sldId id="413" r:id="rId14"/>
    <p:sldId id="423" r:id="rId15"/>
    <p:sldId id="390" r:id="rId16"/>
    <p:sldId id="343" r:id="rId17"/>
    <p:sldId id="339" r:id="rId18"/>
    <p:sldId id="258" r:id="rId19"/>
    <p:sldId id="345" r:id="rId20"/>
    <p:sldId id="346" r:id="rId21"/>
    <p:sldId id="403" r:id="rId22"/>
    <p:sldId id="385" r:id="rId23"/>
    <p:sldId id="284" r:id="rId24"/>
    <p:sldId id="417" r:id="rId25"/>
    <p:sldId id="418" r:id="rId26"/>
    <p:sldId id="419" r:id="rId27"/>
    <p:sldId id="409" r:id="rId28"/>
    <p:sldId id="421" r:id="rId29"/>
    <p:sldId id="420" r:id="rId30"/>
    <p:sldId id="424" r:id="rId31"/>
    <p:sldId id="402" r:id="rId32"/>
    <p:sldId id="411" r:id="rId33"/>
    <p:sldId id="408" r:id="rId34"/>
    <p:sldId id="349" r:id="rId35"/>
    <p:sldId id="410" r:id="rId36"/>
    <p:sldId id="350" r:id="rId37"/>
    <p:sldId id="391" r:id="rId38"/>
    <p:sldId id="407" r:id="rId39"/>
  </p:sldIdLst>
  <p:sldSz cx="12192000" cy="6858000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2200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2200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2200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2200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2200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39"/>
    <p:restoredTop sz="94530"/>
  </p:normalViewPr>
  <p:slideViewPr>
    <p:cSldViewPr snapToGrid="0" snapToObjects="1">
      <p:cViewPr varScale="1">
        <p:scale>
          <a:sx n="100" d="100"/>
          <a:sy n="100" d="100"/>
        </p:scale>
        <p:origin x="16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at/Documents/PhD%20Research/Mir/MirPerfEv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at/Documents/PhD%20Research/Mir/MirPerfEva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at/Documents/PhD%20Research/Mir/MirPerfEval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at/Documents/PhD%20Research/Mir/MirPerfEval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at/Documents/PhD%20Research/Mir/MirPerfEval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at/Documents/PhD%20Research/Mir/MirPerfEval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at/Desktop/SBF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at/Desktop/SBF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at/Documents/PhD%20Research/Mir/MirPerfEv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at/Documents/PhD%20Research/Mir/MirPerfEv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at/Documents/PhD%20Research/Mir/MirPerfEva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at/Documents/PhD%20Research/Mir/MirPerfEv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at/Documents/PhD%20Research/Mir/MirPerfEva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at/Documents/PhD%20Research/Mir/MirPerfEval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WAN Scalability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>
        <c:manualLayout>
          <c:layoutTarget val="inner"/>
          <c:xMode val="edge"/>
          <c:yMode val="edge"/>
          <c:x val="0.16347218646715081"/>
          <c:y val="0.17168999708369787"/>
          <c:w val="0.78697226881621418"/>
          <c:h val="0.69282261592300953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'WAN Scalability OSDI'!$U$2</c:f>
              <c:strCache>
                <c:ptCount val="1"/>
                <c:pt idx="0">
                  <c:v>PBFT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Pt>
            <c:idx val="2"/>
            <c:marker>
              <c:symbol val="square"/>
              <c:size val="6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2ECB-AE4D-8F0D-B5EFFA8E4A77}"/>
              </c:ext>
            </c:extLst>
          </c:dPt>
          <c:xVal>
            <c:numRef>
              <c:f>'WAN Scalability OSDI'!$R$3:$R$6</c:f>
              <c:numCache>
                <c:formatCode>General</c:formatCode>
                <c:ptCount val="4"/>
                <c:pt idx="0">
                  <c:v>4</c:v>
                </c:pt>
                <c:pt idx="1">
                  <c:v>16</c:v>
                </c:pt>
                <c:pt idx="2">
                  <c:v>49</c:v>
                </c:pt>
                <c:pt idx="3">
                  <c:v>100</c:v>
                </c:pt>
              </c:numCache>
            </c:numRef>
          </c:xVal>
          <c:yVal>
            <c:numRef>
              <c:f>'WAN Scalability OSDI'!$U$3:$U$6</c:f>
              <c:numCache>
                <c:formatCode>General</c:formatCode>
                <c:ptCount val="4"/>
                <c:pt idx="0">
                  <c:v>11023</c:v>
                </c:pt>
                <c:pt idx="1">
                  <c:v>1893</c:v>
                </c:pt>
                <c:pt idx="2">
                  <c:v>381</c:v>
                </c:pt>
                <c:pt idx="3">
                  <c:v>247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ECB-AE4D-8F0D-B5EFFA8E4A77}"/>
            </c:ext>
          </c:extLst>
        </c:ser>
        <c:ser>
          <c:idx val="3"/>
          <c:order val="1"/>
          <c:tx>
            <c:strRef>
              <c:f>'WAN Scalability OSDI'!$W$2</c:f>
              <c:strCache>
                <c:ptCount val="1"/>
                <c:pt idx="0">
                  <c:v>Fabric Validation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noFill/>
                <a:round/>
              </a:ln>
              <a:effectLst/>
            </c:spPr>
          </c:marker>
          <c:xVal>
            <c:numRef>
              <c:f>'WAN Scalability OSDI'!$R$3:$R$6</c:f>
              <c:numCache>
                <c:formatCode>General</c:formatCode>
                <c:ptCount val="4"/>
                <c:pt idx="0">
                  <c:v>4</c:v>
                </c:pt>
                <c:pt idx="1">
                  <c:v>16</c:v>
                </c:pt>
                <c:pt idx="2">
                  <c:v>49</c:v>
                </c:pt>
                <c:pt idx="3">
                  <c:v>100</c:v>
                </c:pt>
              </c:numCache>
            </c:numRef>
          </c:xVal>
          <c:yVal>
            <c:numRef>
              <c:f>'WAN Scalability OSDI'!$W$3:$W$6</c:f>
              <c:numCache>
                <c:formatCode>General</c:formatCode>
                <c:ptCount val="4"/>
                <c:pt idx="0">
                  <c:v>4600</c:v>
                </c:pt>
                <c:pt idx="1">
                  <c:v>4600</c:v>
                </c:pt>
                <c:pt idx="2">
                  <c:v>4600</c:v>
                </c:pt>
                <c:pt idx="3">
                  <c:v>4600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ECB-AE4D-8F0D-B5EFFA8E4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6714256"/>
        <c:axId val="1180832624"/>
      </c:scatterChart>
      <c:valAx>
        <c:axId val="116671425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nodes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180832624"/>
        <c:crosses val="autoZero"/>
        <c:crossBetween val="midCat"/>
      </c:valAx>
      <c:valAx>
        <c:axId val="118083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Peak throughput (req/s)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1667142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7482024971519403"/>
          <c:y val="2.4139917751097383E-2"/>
          <c:w val="0.1804172520283944"/>
          <c:h val="0.146070367754645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'LAN-Scalability NSDI'!$R$1</c:f>
              <c:strCache>
                <c:ptCount val="1"/>
                <c:pt idx="0">
                  <c:v>Mir-3500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25400">
                <a:solidFill>
                  <a:schemeClr val="tx1"/>
                </a:solidFill>
              </a:ln>
              <a:effectLst/>
            </c:spPr>
          </c:marker>
          <c:xVal>
            <c:numRef>
              <c:f>'LAN-Scalability NSDI'!$Q$2:$Q$6</c:f>
              <c:numCache>
                <c:formatCode>General</c:formatCode>
                <c:ptCount val="5"/>
                <c:pt idx="0">
                  <c:v>4</c:v>
                </c:pt>
                <c:pt idx="1">
                  <c:v>16</c:v>
                </c:pt>
                <c:pt idx="2">
                  <c:v>22</c:v>
                </c:pt>
                <c:pt idx="3">
                  <c:v>49</c:v>
                </c:pt>
                <c:pt idx="4">
                  <c:v>100</c:v>
                </c:pt>
              </c:numCache>
            </c:numRef>
          </c:xVal>
          <c:yVal>
            <c:numRef>
              <c:f>'LAN-Scalability NSDI'!$R$2:$R$6</c:f>
              <c:numCache>
                <c:formatCode>General</c:formatCode>
                <c:ptCount val="5"/>
                <c:pt idx="0">
                  <c:v>28364</c:v>
                </c:pt>
                <c:pt idx="1">
                  <c:v>36172</c:v>
                </c:pt>
                <c:pt idx="2">
                  <c:v>35999</c:v>
                </c:pt>
                <c:pt idx="3">
                  <c:v>34552</c:v>
                </c:pt>
                <c:pt idx="4">
                  <c:v>29501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1FB-C545-8429-DF4B2E3D43CA}"/>
            </c:ext>
          </c:extLst>
        </c:ser>
        <c:ser>
          <c:idx val="1"/>
          <c:order val="1"/>
          <c:tx>
            <c:strRef>
              <c:f>'LAN-Scalability NSDI'!$S$1</c:f>
              <c:strCache>
                <c:ptCount val="1"/>
                <c:pt idx="0">
                  <c:v>PBFT-3500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5400">
                <a:solidFill>
                  <a:schemeClr val="accent2"/>
                </a:solidFill>
              </a:ln>
              <a:effectLst/>
            </c:spPr>
          </c:marker>
          <c:xVal>
            <c:numRef>
              <c:f>'LAN-Scalability NSDI'!$Q$2:$Q$6</c:f>
              <c:numCache>
                <c:formatCode>General</c:formatCode>
                <c:ptCount val="5"/>
                <c:pt idx="0">
                  <c:v>4</c:v>
                </c:pt>
                <c:pt idx="1">
                  <c:v>16</c:v>
                </c:pt>
                <c:pt idx="2">
                  <c:v>22</c:v>
                </c:pt>
                <c:pt idx="3">
                  <c:v>49</c:v>
                </c:pt>
                <c:pt idx="4">
                  <c:v>100</c:v>
                </c:pt>
              </c:numCache>
            </c:numRef>
          </c:xVal>
          <c:yVal>
            <c:numRef>
              <c:f>'LAN-Scalability NSDI'!$S$2:$S$6</c:f>
              <c:numCache>
                <c:formatCode>General</c:formatCode>
                <c:ptCount val="5"/>
                <c:pt idx="0">
                  <c:v>9973</c:v>
                </c:pt>
                <c:pt idx="1">
                  <c:v>1873</c:v>
                </c:pt>
                <c:pt idx="2">
                  <c:v>1054</c:v>
                </c:pt>
                <c:pt idx="3">
                  <c:v>500</c:v>
                </c:pt>
                <c:pt idx="4">
                  <c:v>300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1FB-C545-8429-DF4B2E3D43CA}"/>
            </c:ext>
          </c:extLst>
        </c:ser>
        <c:ser>
          <c:idx val="2"/>
          <c:order val="2"/>
          <c:tx>
            <c:strRef>
              <c:f>'LAN-Scalability NSDI'!$T$1</c:f>
              <c:strCache>
                <c:ptCount val="1"/>
                <c:pt idx="0">
                  <c:v>Chain-3500</c:v>
                </c:pt>
              </c:strCache>
            </c:strRef>
          </c:tx>
          <c:spPr>
            <a:ln w="254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xVal>
            <c:numRef>
              <c:f>'LAN-Scalability NSDI'!$Q$2:$Q$6</c:f>
              <c:numCache>
                <c:formatCode>General</c:formatCode>
                <c:ptCount val="5"/>
                <c:pt idx="0">
                  <c:v>4</c:v>
                </c:pt>
                <c:pt idx="1">
                  <c:v>16</c:v>
                </c:pt>
                <c:pt idx="2">
                  <c:v>22</c:v>
                </c:pt>
                <c:pt idx="3">
                  <c:v>49</c:v>
                </c:pt>
                <c:pt idx="4">
                  <c:v>100</c:v>
                </c:pt>
              </c:numCache>
            </c:numRef>
          </c:xVal>
          <c:yVal>
            <c:numRef>
              <c:f>'LAN-Scalability NSDI'!$T$2:$T$6</c:f>
              <c:numCache>
                <c:formatCode>General</c:formatCode>
                <c:ptCount val="5"/>
                <c:pt idx="0">
                  <c:v>29636</c:v>
                </c:pt>
                <c:pt idx="1">
                  <c:v>29079</c:v>
                </c:pt>
                <c:pt idx="2">
                  <c:v>28915</c:v>
                </c:pt>
                <c:pt idx="3">
                  <c:v>28900</c:v>
                </c:pt>
                <c:pt idx="4">
                  <c:v>28900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1FB-C545-8429-DF4B2E3D43CA}"/>
            </c:ext>
          </c:extLst>
        </c:ser>
        <c:ser>
          <c:idx val="3"/>
          <c:order val="3"/>
          <c:tx>
            <c:strRef>
              <c:f>'LAN-Scalability NSDI'!$U$1</c:f>
              <c:strCache>
                <c:ptCount val="1"/>
                <c:pt idx="0">
                  <c:v>Chain-sigs-3500</c:v>
                </c:pt>
              </c:strCache>
            </c:strRef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25400">
                <a:solidFill>
                  <a:srgbClr val="7030A0"/>
                </a:solidFill>
              </a:ln>
              <a:effectLst/>
            </c:spPr>
          </c:marker>
          <c:xVal>
            <c:numRef>
              <c:f>'LAN-Scalability NSDI'!$Q$2:$Q$6</c:f>
              <c:numCache>
                <c:formatCode>General</c:formatCode>
                <c:ptCount val="5"/>
                <c:pt idx="0">
                  <c:v>4</c:v>
                </c:pt>
                <c:pt idx="1">
                  <c:v>16</c:v>
                </c:pt>
                <c:pt idx="2">
                  <c:v>22</c:v>
                </c:pt>
                <c:pt idx="3">
                  <c:v>49</c:v>
                </c:pt>
                <c:pt idx="4">
                  <c:v>100</c:v>
                </c:pt>
              </c:numCache>
            </c:numRef>
          </c:xVal>
          <c:yVal>
            <c:numRef>
              <c:f>'LAN-Scalability NSDI'!$U$2:$U$6</c:f>
              <c:numCache>
                <c:formatCode>General</c:formatCode>
                <c:ptCount val="5"/>
                <c:pt idx="0">
                  <c:v>24385</c:v>
                </c:pt>
                <c:pt idx="1">
                  <c:v>23930</c:v>
                </c:pt>
                <c:pt idx="2">
                  <c:v>23083</c:v>
                </c:pt>
                <c:pt idx="3">
                  <c:v>23000</c:v>
                </c:pt>
                <c:pt idx="4">
                  <c:v>23000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1FB-C545-8429-DF4B2E3D4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7031120"/>
        <c:axId val="1339783104"/>
      </c:scatterChart>
      <c:valAx>
        <c:axId val="1367031120"/>
        <c:scaling>
          <c:orientation val="minMax"/>
          <c:max val="10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Nodes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339783104"/>
        <c:crosses val="autoZero"/>
        <c:crossBetween val="midCat"/>
      </c:valAx>
      <c:valAx>
        <c:axId val="133978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Throughput (</a:t>
                </a:r>
                <a:r>
                  <a:rPr lang="en-US" dirty="0" err="1"/>
                  <a:t>tps</a:t>
                </a:r>
                <a:r>
                  <a:rPr lang="en-US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3670311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CH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'LAN-Scalability NSDI'!$R$8</c:f>
              <c:strCache>
                <c:ptCount val="1"/>
                <c:pt idx="0">
                  <c:v>Mir-500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25400">
                <a:solidFill>
                  <a:schemeClr val="tx1"/>
                </a:solidFill>
              </a:ln>
              <a:effectLst/>
            </c:spPr>
          </c:marker>
          <c:xVal>
            <c:numRef>
              <c:f>'LAN-Scalability NSDI'!$Q$9:$Q$13</c:f>
              <c:numCache>
                <c:formatCode>General</c:formatCode>
                <c:ptCount val="5"/>
                <c:pt idx="0">
                  <c:v>4</c:v>
                </c:pt>
                <c:pt idx="1">
                  <c:v>16</c:v>
                </c:pt>
                <c:pt idx="2">
                  <c:v>22</c:v>
                </c:pt>
                <c:pt idx="3">
                  <c:v>49</c:v>
                </c:pt>
                <c:pt idx="4">
                  <c:v>100</c:v>
                </c:pt>
              </c:numCache>
            </c:numRef>
          </c:xVal>
          <c:yVal>
            <c:numRef>
              <c:f>'LAN-Scalability NSDI'!$R$9:$R$13</c:f>
              <c:numCache>
                <c:formatCode>General</c:formatCode>
                <c:ptCount val="5"/>
                <c:pt idx="0">
                  <c:v>56411</c:v>
                </c:pt>
                <c:pt idx="1">
                  <c:v>69545</c:v>
                </c:pt>
                <c:pt idx="2">
                  <c:v>71543</c:v>
                </c:pt>
                <c:pt idx="3">
                  <c:v>83734</c:v>
                </c:pt>
                <c:pt idx="4">
                  <c:v>81958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4A7-1040-8BEF-82844C13CF0A}"/>
            </c:ext>
          </c:extLst>
        </c:ser>
        <c:ser>
          <c:idx val="1"/>
          <c:order val="1"/>
          <c:tx>
            <c:strRef>
              <c:f>'LAN-Scalability NSDI'!$S$8</c:f>
              <c:strCache>
                <c:ptCount val="1"/>
                <c:pt idx="0">
                  <c:v>PBFT-500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5400">
                <a:solidFill>
                  <a:schemeClr val="accent2"/>
                </a:solidFill>
              </a:ln>
              <a:effectLst/>
            </c:spPr>
          </c:marker>
          <c:xVal>
            <c:numRef>
              <c:f>'LAN-Scalability NSDI'!$Q$9:$Q$13</c:f>
              <c:numCache>
                <c:formatCode>General</c:formatCode>
                <c:ptCount val="5"/>
                <c:pt idx="0">
                  <c:v>4</c:v>
                </c:pt>
                <c:pt idx="1">
                  <c:v>16</c:v>
                </c:pt>
                <c:pt idx="2">
                  <c:v>22</c:v>
                </c:pt>
                <c:pt idx="3">
                  <c:v>49</c:v>
                </c:pt>
                <c:pt idx="4">
                  <c:v>100</c:v>
                </c:pt>
              </c:numCache>
            </c:numRef>
          </c:xVal>
          <c:yVal>
            <c:numRef>
              <c:f>'LAN-Scalability NSDI'!$S$9:$S$13</c:f>
              <c:numCache>
                <c:formatCode>General</c:formatCode>
                <c:ptCount val="5"/>
                <c:pt idx="0">
                  <c:v>43819</c:v>
                </c:pt>
                <c:pt idx="1">
                  <c:v>10054</c:v>
                </c:pt>
                <c:pt idx="2">
                  <c:v>6715</c:v>
                </c:pt>
                <c:pt idx="3">
                  <c:v>3000</c:v>
                </c:pt>
                <c:pt idx="4">
                  <c:v>1500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4A7-1040-8BEF-82844C13CF0A}"/>
            </c:ext>
          </c:extLst>
        </c:ser>
        <c:ser>
          <c:idx val="2"/>
          <c:order val="2"/>
          <c:tx>
            <c:strRef>
              <c:f>'LAN-Scalability NSDI'!$T$8</c:f>
              <c:strCache>
                <c:ptCount val="1"/>
                <c:pt idx="0">
                  <c:v>Chain-500</c:v>
                </c:pt>
              </c:strCache>
            </c:strRef>
          </c:tx>
          <c:spPr>
            <a:ln w="254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xVal>
            <c:numRef>
              <c:f>'LAN-Scalability NSDI'!$Q$9:$Q$13</c:f>
              <c:numCache>
                <c:formatCode>General</c:formatCode>
                <c:ptCount val="5"/>
                <c:pt idx="0">
                  <c:v>4</c:v>
                </c:pt>
                <c:pt idx="1">
                  <c:v>16</c:v>
                </c:pt>
                <c:pt idx="2">
                  <c:v>22</c:v>
                </c:pt>
                <c:pt idx="3">
                  <c:v>49</c:v>
                </c:pt>
                <c:pt idx="4">
                  <c:v>100</c:v>
                </c:pt>
              </c:numCache>
            </c:numRef>
          </c:xVal>
          <c:yVal>
            <c:numRef>
              <c:f>'LAN-Scalability NSDI'!$T$9:$T$13</c:f>
              <c:numCache>
                <c:formatCode>General</c:formatCode>
                <c:ptCount val="5"/>
                <c:pt idx="0">
                  <c:v>128989</c:v>
                </c:pt>
                <c:pt idx="1">
                  <c:v>129796</c:v>
                </c:pt>
                <c:pt idx="2">
                  <c:v>129903</c:v>
                </c:pt>
                <c:pt idx="3">
                  <c:v>129800</c:v>
                </c:pt>
                <c:pt idx="4">
                  <c:v>129800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4A7-1040-8BEF-82844C13CF0A}"/>
            </c:ext>
          </c:extLst>
        </c:ser>
        <c:ser>
          <c:idx val="3"/>
          <c:order val="3"/>
          <c:tx>
            <c:strRef>
              <c:f>'LAN-Scalability NSDI'!$U$8</c:f>
              <c:strCache>
                <c:ptCount val="1"/>
                <c:pt idx="0">
                  <c:v>Chain-sigs-500</c:v>
                </c:pt>
              </c:strCache>
            </c:strRef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25400">
                <a:solidFill>
                  <a:srgbClr val="7030A0"/>
                </a:solidFill>
              </a:ln>
              <a:effectLst/>
            </c:spPr>
          </c:marker>
          <c:xVal>
            <c:numRef>
              <c:f>'LAN-Scalability NSDI'!$Q$9:$Q$13</c:f>
              <c:numCache>
                <c:formatCode>General</c:formatCode>
                <c:ptCount val="5"/>
                <c:pt idx="0">
                  <c:v>4</c:v>
                </c:pt>
                <c:pt idx="1">
                  <c:v>16</c:v>
                </c:pt>
                <c:pt idx="2">
                  <c:v>22</c:v>
                </c:pt>
                <c:pt idx="3">
                  <c:v>49</c:v>
                </c:pt>
                <c:pt idx="4">
                  <c:v>100</c:v>
                </c:pt>
              </c:numCache>
            </c:numRef>
          </c:xVal>
          <c:yVal>
            <c:numRef>
              <c:f>'LAN-Scalability NSDI'!$U$9:$U$13</c:f>
              <c:numCache>
                <c:formatCode>General</c:formatCode>
                <c:ptCount val="5"/>
                <c:pt idx="0">
                  <c:v>56473</c:v>
                </c:pt>
                <c:pt idx="1">
                  <c:v>46791</c:v>
                </c:pt>
                <c:pt idx="2">
                  <c:v>46150</c:v>
                </c:pt>
                <c:pt idx="3">
                  <c:v>46100</c:v>
                </c:pt>
                <c:pt idx="4">
                  <c:v>46100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64A7-1040-8BEF-82844C13C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2148816"/>
        <c:axId val="1392467072"/>
      </c:scatterChart>
      <c:valAx>
        <c:axId val="1392148816"/>
        <c:scaling>
          <c:orientation val="minMax"/>
          <c:max val="10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Nodes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392467072"/>
        <c:crosses val="autoZero"/>
        <c:crossBetween val="midCat"/>
      </c:valAx>
      <c:valAx>
        <c:axId val="139246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Throughput (</a:t>
                </a:r>
                <a:r>
                  <a:rPr lang="en-US" dirty="0" err="1"/>
                  <a:t>tps</a:t>
                </a:r>
                <a:r>
                  <a:rPr lang="en-US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3921488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CH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53298107473408"/>
          <c:y val="4.2000000000000003E-2"/>
          <c:w val="0.88540561541649399"/>
          <c:h val="0.82786067553009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PBFT</c:v>
                </c:pt>
                <c:pt idx="1">
                  <c:v>Chain</c:v>
                </c:pt>
                <c:pt idx="2">
                  <c:v>Mir (vanilla)</c:v>
                </c:pt>
                <c:pt idx="3">
                  <c:v>Mir-NoRotation</c:v>
                </c:pt>
                <c:pt idx="4">
                  <c:v>Mir - Sig. Sharding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11023</c:v>
                </c:pt>
                <c:pt idx="1">
                  <c:v>23351</c:v>
                </c:pt>
                <c:pt idx="2">
                  <c:v>42399</c:v>
                </c:pt>
                <c:pt idx="3">
                  <c:v>47452</c:v>
                </c:pt>
                <c:pt idx="4">
                  <c:v>64356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52-484D-A355-E3955CB7317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6533360"/>
        <c:axId val="646182288"/>
      </c:barChart>
      <c:catAx>
        <c:axId val="64653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646182288"/>
        <c:crosses val="autoZero"/>
        <c:auto val="1"/>
        <c:lblAlgn val="ctr"/>
        <c:lblOffset val="100"/>
        <c:noMultiLvlLbl val="0"/>
      </c:catAx>
      <c:valAx>
        <c:axId val="64618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Throughput (tps)</a:t>
                </a:r>
              </a:p>
            </c:rich>
          </c:tx>
          <c:layout>
            <c:manualLayout>
              <c:xMode val="edge"/>
              <c:yMode val="edge"/>
              <c:x val="6.5899122807017542E-3"/>
              <c:y val="0.273802409359959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64653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97790055248619"/>
          <c:y val="0.19734061930783242"/>
          <c:w val="0.81460721277243664"/>
          <c:h val="0.65185778007257289"/>
        </c:manualLayout>
      </c:layout>
      <c:scatterChart>
        <c:scatterStyle val="smoothMarker"/>
        <c:varyColors val="0"/>
        <c:ser>
          <c:idx val="1"/>
          <c:order val="0"/>
          <c:tx>
            <c:v>Mir (vanilla)</c:v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'Latency - Thr NSDI'!$A$2:$A$7</c:f>
              <c:numCache>
                <c:formatCode>General</c:formatCode>
                <c:ptCount val="6"/>
                <c:pt idx="0">
                  <c:v>7144</c:v>
                </c:pt>
                <c:pt idx="1">
                  <c:v>12856</c:v>
                </c:pt>
                <c:pt idx="2">
                  <c:v>19778</c:v>
                </c:pt>
                <c:pt idx="3">
                  <c:v>20036</c:v>
                </c:pt>
                <c:pt idx="4">
                  <c:v>20039</c:v>
                </c:pt>
                <c:pt idx="5">
                  <c:v>19224</c:v>
                </c:pt>
              </c:numCache>
            </c:numRef>
          </c:xVal>
          <c:yVal>
            <c:numRef>
              <c:f>'Latency - Thr NSDI'!$B$2:$B$7</c:f>
              <c:numCache>
                <c:formatCode>General</c:formatCode>
                <c:ptCount val="6"/>
                <c:pt idx="0">
                  <c:v>838</c:v>
                </c:pt>
                <c:pt idx="1">
                  <c:v>1325</c:v>
                </c:pt>
                <c:pt idx="2">
                  <c:v>2955</c:v>
                </c:pt>
                <c:pt idx="3">
                  <c:v>3771</c:v>
                </c:pt>
                <c:pt idx="4">
                  <c:v>5618</c:v>
                </c:pt>
                <c:pt idx="5">
                  <c:v>8237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243-664F-9D57-FD7EC5501D27}"/>
            </c:ext>
          </c:extLst>
        </c:ser>
        <c:ser>
          <c:idx val="4"/>
          <c:order val="1"/>
          <c:tx>
            <c:v>Mir - no rotation </c:v>
          </c:tx>
          <c:spPr>
            <a:ln w="254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25400">
                <a:solidFill>
                  <a:schemeClr val="accent5"/>
                </a:solidFill>
              </a:ln>
              <a:effectLst/>
            </c:spPr>
          </c:marker>
          <c:xVal>
            <c:numRef>
              <c:f>'Latency - Thr NSDI'!$A$18:$A$22</c:f>
              <c:numCache>
                <c:formatCode>General</c:formatCode>
                <c:ptCount val="5"/>
                <c:pt idx="0">
                  <c:v>11510</c:v>
                </c:pt>
                <c:pt idx="1">
                  <c:v>19821</c:v>
                </c:pt>
                <c:pt idx="2">
                  <c:v>22181</c:v>
                </c:pt>
                <c:pt idx="3">
                  <c:v>21263</c:v>
                </c:pt>
                <c:pt idx="4">
                  <c:v>20064</c:v>
                </c:pt>
              </c:numCache>
            </c:numRef>
          </c:xVal>
          <c:yVal>
            <c:numRef>
              <c:f>'Latency - Thr NSDI'!$B$18:$B$22</c:f>
              <c:numCache>
                <c:formatCode>General</c:formatCode>
                <c:ptCount val="5"/>
                <c:pt idx="0">
                  <c:v>1790</c:v>
                </c:pt>
                <c:pt idx="1">
                  <c:v>2336</c:v>
                </c:pt>
                <c:pt idx="2">
                  <c:v>3346</c:v>
                </c:pt>
                <c:pt idx="3">
                  <c:v>4597</c:v>
                </c:pt>
                <c:pt idx="4">
                  <c:v>8335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243-664F-9D57-FD7EC5501D27}"/>
            </c:ext>
          </c:extLst>
        </c:ser>
        <c:ser>
          <c:idx val="2"/>
          <c:order val="2"/>
          <c:tx>
            <c:v>Mir - LTO</c:v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25400">
                <a:solidFill>
                  <a:schemeClr val="tx1"/>
                </a:solidFill>
              </a:ln>
              <a:effectLst/>
            </c:spPr>
          </c:marker>
          <c:xVal>
            <c:numRef>
              <c:f>'Latency - Thr NSDI'!$A$39:$A$44</c:f>
              <c:numCache>
                <c:formatCode>General</c:formatCode>
                <c:ptCount val="6"/>
                <c:pt idx="0">
                  <c:v>12260</c:v>
                </c:pt>
                <c:pt idx="1">
                  <c:v>24847</c:v>
                </c:pt>
                <c:pt idx="2">
                  <c:v>32530</c:v>
                </c:pt>
                <c:pt idx="3">
                  <c:v>36565</c:v>
                </c:pt>
                <c:pt idx="4">
                  <c:v>35266</c:v>
                </c:pt>
                <c:pt idx="5">
                  <c:v>31584</c:v>
                </c:pt>
              </c:numCache>
            </c:numRef>
          </c:xVal>
          <c:yVal>
            <c:numRef>
              <c:f>'Latency - Thr NSDI'!$B$39:$B$44</c:f>
              <c:numCache>
                <c:formatCode>General</c:formatCode>
                <c:ptCount val="6"/>
                <c:pt idx="0">
                  <c:v>1050</c:v>
                </c:pt>
                <c:pt idx="1">
                  <c:v>1010</c:v>
                </c:pt>
                <c:pt idx="2">
                  <c:v>1440</c:v>
                </c:pt>
                <c:pt idx="3">
                  <c:v>1764</c:v>
                </c:pt>
                <c:pt idx="4">
                  <c:v>4587</c:v>
                </c:pt>
                <c:pt idx="5">
                  <c:v>8280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243-664F-9D57-FD7EC5501D27}"/>
            </c:ext>
          </c:extLst>
        </c:ser>
        <c:ser>
          <c:idx val="3"/>
          <c:order val="3"/>
          <c:tx>
            <c:v>Mir - highly avail. LTO</c:v>
          </c:tx>
          <c:spPr>
            <a:ln w="25400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75000"/>
                </a:schemeClr>
              </a:solidFill>
              <a:ln w="25400"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xVal>
            <c:numRef>
              <c:f>'Latency - Thr NSDI'!$A$31:$A$36</c:f>
              <c:numCache>
                <c:formatCode>General</c:formatCode>
                <c:ptCount val="6"/>
                <c:pt idx="0">
                  <c:v>12276</c:v>
                </c:pt>
                <c:pt idx="1">
                  <c:v>22350</c:v>
                </c:pt>
                <c:pt idx="2">
                  <c:v>26248</c:v>
                </c:pt>
                <c:pt idx="3">
                  <c:v>26630</c:v>
                </c:pt>
                <c:pt idx="4">
                  <c:v>25925</c:v>
                </c:pt>
                <c:pt idx="5">
                  <c:v>25290</c:v>
                </c:pt>
              </c:numCache>
            </c:numRef>
          </c:xVal>
          <c:yVal>
            <c:numRef>
              <c:f>'Latency - Thr NSDI'!$B$31:$B$36</c:f>
              <c:numCache>
                <c:formatCode>General</c:formatCode>
                <c:ptCount val="6"/>
                <c:pt idx="0">
                  <c:v>1082</c:v>
                </c:pt>
                <c:pt idx="1">
                  <c:v>1692</c:v>
                </c:pt>
                <c:pt idx="2">
                  <c:v>3347</c:v>
                </c:pt>
                <c:pt idx="3">
                  <c:v>4003</c:v>
                </c:pt>
                <c:pt idx="4">
                  <c:v>5198</c:v>
                </c:pt>
                <c:pt idx="5">
                  <c:v>6543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243-664F-9D57-FD7EC5501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9897040"/>
        <c:axId val="1336372096"/>
      </c:scatterChart>
      <c:valAx>
        <c:axId val="1359897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000"/>
                  <a:t>Throughput (tps)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336372096"/>
        <c:crosses val="autoZero"/>
        <c:crossBetween val="midCat"/>
      </c:valAx>
      <c:valAx>
        <c:axId val="133637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000"/>
                  <a:t>Latency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3598970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834265847095503"/>
          <c:y val="6.7085134849872358E-2"/>
          <c:w val="0.65656508772569"/>
          <c:h val="0.13990000349292986"/>
        </c:manualLayout>
      </c:layout>
      <c:overlay val="0"/>
      <c:spPr>
        <a:solidFill>
          <a:schemeClr val="bg1">
            <a:alpha val="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99932688625795"/>
          <c:y val="6.4162199313644169E-2"/>
          <c:w val="0.80704992861880054"/>
          <c:h val="0.60939110256054263"/>
        </c:manualLayout>
      </c:layout>
      <c:scatterChart>
        <c:scatterStyle val="smoothMarker"/>
        <c:varyColors val="0"/>
        <c:ser>
          <c:idx val="0"/>
          <c:order val="0"/>
          <c:tx>
            <c:v>No Prevention - Client to f+1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'Byzantine NSDI'!$A$21:$A$25</c:f>
              <c:numCache>
                <c:formatCode>General</c:formatCode>
                <c:ptCount val="5"/>
                <c:pt idx="0">
                  <c:v>3459</c:v>
                </c:pt>
                <c:pt idx="1">
                  <c:v>5030</c:v>
                </c:pt>
                <c:pt idx="2">
                  <c:v>6707</c:v>
                </c:pt>
                <c:pt idx="3">
                  <c:v>7322</c:v>
                </c:pt>
                <c:pt idx="4">
                  <c:v>7287</c:v>
                </c:pt>
              </c:numCache>
            </c:numRef>
          </c:xVal>
          <c:yVal>
            <c:numRef>
              <c:f>'Byzantine NSDI'!$C$21:$C$25</c:f>
              <c:numCache>
                <c:formatCode>General</c:formatCode>
                <c:ptCount val="5"/>
                <c:pt idx="0">
                  <c:v>1276</c:v>
                </c:pt>
                <c:pt idx="1">
                  <c:v>1546</c:v>
                </c:pt>
                <c:pt idx="2">
                  <c:v>1885</c:v>
                </c:pt>
                <c:pt idx="3">
                  <c:v>2598</c:v>
                </c:pt>
                <c:pt idx="4">
                  <c:v>6356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098-3244-BD24-9F9DA8F6F58E}"/>
            </c:ext>
          </c:extLst>
        </c:ser>
        <c:ser>
          <c:idx val="1"/>
          <c:order val="1"/>
          <c:tx>
            <c:v>Duplication Prevention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'Latency - Thr NSDI'!$A$88:$A$94</c:f>
              <c:numCache>
                <c:formatCode>General</c:formatCode>
                <c:ptCount val="7"/>
                <c:pt idx="0">
                  <c:v>14533</c:v>
                </c:pt>
                <c:pt idx="1">
                  <c:v>24448</c:v>
                </c:pt>
                <c:pt idx="2">
                  <c:v>34602</c:v>
                </c:pt>
                <c:pt idx="3">
                  <c:v>40480</c:v>
                </c:pt>
                <c:pt idx="4">
                  <c:v>42777</c:v>
                </c:pt>
                <c:pt idx="5">
                  <c:v>39541</c:v>
                </c:pt>
                <c:pt idx="6">
                  <c:v>34116</c:v>
                </c:pt>
              </c:numCache>
            </c:numRef>
          </c:xVal>
          <c:yVal>
            <c:numRef>
              <c:f>'Latency - Thr NSDI'!$B$88:$B$94</c:f>
              <c:numCache>
                <c:formatCode>General</c:formatCode>
                <c:ptCount val="7"/>
                <c:pt idx="0">
                  <c:v>1337</c:v>
                </c:pt>
                <c:pt idx="1">
                  <c:v>1847</c:v>
                </c:pt>
                <c:pt idx="2">
                  <c:v>2706</c:v>
                </c:pt>
                <c:pt idx="3">
                  <c:v>2627</c:v>
                </c:pt>
                <c:pt idx="4">
                  <c:v>2670</c:v>
                </c:pt>
                <c:pt idx="5">
                  <c:v>4710</c:v>
                </c:pt>
                <c:pt idx="6">
                  <c:v>6990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098-3244-BD24-9F9DA8F6F58E}"/>
            </c:ext>
          </c:extLst>
        </c:ser>
        <c:ser>
          <c:idx val="2"/>
          <c:order val="2"/>
          <c:tx>
            <c:v>No Prevention - Client to 3f+1</c:v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'Byzantine NSDI'!$A$37:$A$40</c:f>
              <c:numCache>
                <c:formatCode>General</c:formatCode>
                <c:ptCount val="4"/>
                <c:pt idx="0">
                  <c:v>2497</c:v>
                </c:pt>
                <c:pt idx="1">
                  <c:v>2878</c:v>
                </c:pt>
                <c:pt idx="2">
                  <c:v>3173</c:v>
                </c:pt>
                <c:pt idx="3">
                  <c:v>3125</c:v>
                </c:pt>
              </c:numCache>
            </c:numRef>
          </c:xVal>
          <c:yVal>
            <c:numRef>
              <c:f>'Byzantine NSDI'!$C$37:$C$40</c:f>
              <c:numCache>
                <c:formatCode>General</c:formatCode>
                <c:ptCount val="4"/>
                <c:pt idx="0">
                  <c:v>1731</c:v>
                </c:pt>
                <c:pt idx="1">
                  <c:v>1760</c:v>
                </c:pt>
                <c:pt idx="2">
                  <c:v>2307</c:v>
                </c:pt>
                <c:pt idx="3">
                  <c:v>6776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098-3244-BD24-9F9DA8F6F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3104192"/>
        <c:axId val="1342591216"/>
      </c:scatterChart>
      <c:valAx>
        <c:axId val="1323104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Goodput (tps)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342591216"/>
        <c:crosses val="autoZero"/>
        <c:crossBetween val="midCat"/>
      </c:valAx>
      <c:valAx>
        <c:axId val="134259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Latency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3231041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698784188500388"/>
          <c:w val="1"/>
          <c:h val="0.117898817324088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CH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53298107473408"/>
          <c:y val="4.2000000000000003E-2"/>
          <c:w val="0.88540561541649399"/>
          <c:h val="0.82786067553009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PBFT</c:v>
                </c:pt>
                <c:pt idx="1">
                  <c:v>Chain</c:v>
                </c:pt>
                <c:pt idx="2">
                  <c:v>Mir (vanilla)</c:v>
                </c:pt>
                <c:pt idx="3">
                  <c:v>Mir-NoRotation</c:v>
                </c:pt>
                <c:pt idx="4">
                  <c:v>Mir - highly avail. LTO</c:v>
                </c:pt>
                <c:pt idx="5">
                  <c:v>Mir LTO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1893</c:v>
                </c:pt>
                <c:pt idx="1">
                  <c:v>3718</c:v>
                </c:pt>
                <c:pt idx="2">
                  <c:v>19788</c:v>
                </c:pt>
                <c:pt idx="3">
                  <c:v>22181</c:v>
                </c:pt>
                <c:pt idx="4">
                  <c:v>26489</c:v>
                </c:pt>
                <c:pt idx="5">
                  <c:v>36565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52-484D-A355-E3955CB7317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6533360"/>
        <c:axId val="646182288"/>
      </c:barChart>
      <c:catAx>
        <c:axId val="64653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646182288"/>
        <c:crosses val="autoZero"/>
        <c:auto val="1"/>
        <c:lblAlgn val="ctr"/>
        <c:lblOffset val="100"/>
        <c:noMultiLvlLbl val="0"/>
      </c:catAx>
      <c:valAx>
        <c:axId val="64618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Throughput (tps)</a:t>
                </a:r>
              </a:p>
            </c:rich>
          </c:tx>
          <c:layout>
            <c:manualLayout>
              <c:xMode val="edge"/>
              <c:yMode val="edge"/>
              <c:x val="6.5899122807017542E-3"/>
              <c:y val="0.273802409359959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64653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Honeybadger-250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c:spPr>
          </c:marker>
          <c:xVal>
            <c:numRef>
              <c:f>'WAN-Scalability NSDI'!$P$35:$P$38</c:f>
              <c:numCache>
                <c:formatCode>General</c:formatCode>
                <c:ptCount val="4"/>
                <c:pt idx="0">
                  <c:v>4</c:v>
                </c:pt>
                <c:pt idx="1">
                  <c:v>16</c:v>
                </c:pt>
                <c:pt idx="2">
                  <c:v>49</c:v>
                </c:pt>
                <c:pt idx="3">
                  <c:v>100</c:v>
                </c:pt>
              </c:numCache>
            </c:numRef>
          </c:xVal>
          <c:yVal>
            <c:numRef>
              <c:f>'WAN-Scalability NSDI'!$Q$35:$Q$38</c:f>
              <c:numCache>
                <c:formatCode>General</c:formatCode>
                <c:ptCount val="4"/>
                <c:pt idx="0">
                  <c:v>14000</c:v>
                </c:pt>
                <c:pt idx="1">
                  <c:v>4850</c:v>
                </c:pt>
                <c:pt idx="2">
                  <c:v>283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BCE-5A41-BECB-2B62A73B145E}"/>
            </c:ext>
          </c:extLst>
        </c:ser>
        <c:ser>
          <c:idx val="1"/>
          <c:order val="1"/>
          <c:tx>
            <c:v>PBFT-500</c:v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xVal>
            <c:numRef>
              <c:f>'WAN-Scalability NSDI'!$V$35:$V$39</c:f>
              <c:numCache>
                <c:formatCode>General</c:formatCode>
                <c:ptCount val="5"/>
                <c:pt idx="0">
                  <c:v>4</c:v>
                </c:pt>
                <c:pt idx="1">
                  <c:v>16</c:v>
                </c:pt>
                <c:pt idx="2">
                  <c:v>33</c:v>
                </c:pt>
                <c:pt idx="3">
                  <c:v>49</c:v>
                </c:pt>
                <c:pt idx="4">
                  <c:v>100</c:v>
                </c:pt>
              </c:numCache>
            </c:numRef>
          </c:xVal>
          <c:yVal>
            <c:numRef>
              <c:f>'WAN-Scalability NSDI'!$T$35:$T$39</c:f>
              <c:numCache>
                <c:formatCode>General</c:formatCode>
                <c:ptCount val="5"/>
                <c:pt idx="0">
                  <c:v>41034</c:v>
                </c:pt>
                <c:pt idx="1">
                  <c:v>11023</c:v>
                </c:pt>
                <c:pt idx="2">
                  <c:v>4275</c:v>
                </c:pt>
                <c:pt idx="3">
                  <c:v>2022</c:v>
                </c:pt>
                <c:pt idx="4">
                  <c:v>1366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BCE-5A41-BECB-2B62A73B145E}"/>
            </c:ext>
          </c:extLst>
        </c:ser>
        <c:ser>
          <c:idx val="2"/>
          <c:order val="2"/>
          <c:tx>
            <c:v>Chain-500</c:v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25400">
                <a:solidFill>
                  <a:srgbClr val="7030A0"/>
                </a:solidFill>
              </a:ln>
              <a:effectLst/>
            </c:spPr>
          </c:marker>
          <c:xVal>
            <c:numRef>
              <c:f>'WAN-Scalability NSDI'!$P$35:$P$39</c:f>
              <c:numCache>
                <c:formatCode>General</c:formatCode>
                <c:ptCount val="5"/>
                <c:pt idx="0">
                  <c:v>4</c:v>
                </c:pt>
                <c:pt idx="1">
                  <c:v>16</c:v>
                </c:pt>
                <c:pt idx="2">
                  <c:v>49</c:v>
                </c:pt>
                <c:pt idx="3">
                  <c:v>100</c:v>
                </c:pt>
              </c:numCache>
            </c:numRef>
          </c:xVal>
          <c:yVal>
            <c:numRef>
              <c:f>'WAN-Scalability NSDI'!$R$35:$R$39</c:f>
              <c:numCache>
                <c:formatCode>General</c:formatCode>
                <c:ptCount val="5"/>
                <c:pt idx="0">
                  <c:v>18888</c:v>
                </c:pt>
                <c:pt idx="1">
                  <c:v>23351</c:v>
                </c:pt>
                <c:pt idx="2">
                  <c:v>20059</c:v>
                </c:pt>
                <c:pt idx="3">
                  <c:v>20050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BCE-5A41-BECB-2B62A73B145E}"/>
            </c:ext>
          </c:extLst>
        </c:ser>
        <c:ser>
          <c:idx val="3"/>
          <c:order val="3"/>
          <c:tx>
            <c:v>Mir-500</c:v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25400">
                <a:solidFill>
                  <a:schemeClr val="accent4"/>
                </a:solidFill>
              </a:ln>
              <a:effectLst/>
            </c:spPr>
          </c:marker>
          <c:xVal>
            <c:numRef>
              <c:f>'WAN-Scalability NSDI'!$V$35:$V$39</c:f>
              <c:numCache>
                <c:formatCode>General</c:formatCode>
                <c:ptCount val="5"/>
                <c:pt idx="0">
                  <c:v>4</c:v>
                </c:pt>
                <c:pt idx="1">
                  <c:v>16</c:v>
                </c:pt>
                <c:pt idx="2">
                  <c:v>33</c:v>
                </c:pt>
                <c:pt idx="3">
                  <c:v>49</c:v>
                </c:pt>
                <c:pt idx="4">
                  <c:v>100</c:v>
                </c:pt>
              </c:numCache>
            </c:numRef>
          </c:xVal>
          <c:yVal>
            <c:numRef>
              <c:f>'WAN-Scalability NSDI'!$S$35:$S$39</c:f>
              <c:numCache>
                <c:formatCode>General</c:formatCode>
                <c:ptCount val="5"/>
                <c:pt idx="0">
                  <c:v>56411</c:v>
                </c:pt>
                <c:pt idx="1">
                  <c:v>64356</c:v>
                </c:pt>
                <c:pt idx="2">
                  <c:v>66342</c:v>
                </c:pt>
                <c:pt idx="3">
                  <c:v>61884</c:v>
                </c:pt>
                <c:pt idx="4">
                  <c:v>60909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BCE-5A41-BECB-2B62A73B1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103744"/>
        <c:axId val="110424336"/>
      </c:scatterChart>
      <c:valAx>
        <c:axId val="74103744"/>
        <c:scaling>
          <c:orientation val="minMax"/>
          <c:max val="10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Nodes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10424336"/>
        <c:crosses val="autoZero"/>
        <c:crossBetween val="midCat"/>
      </c:valAx>
      <c:valAx>
        <c:axId val="11042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Throughput (</a:t>
                </a:r>
                <a:r>
                  <a:rPr lang="en-US" sz="2000" dirty="0" err="1"/>
                  <a:t>tps</a:t>
                </a:r>
                <a:r>
                  <a:rPr lang="en-US" sz="2000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741037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Leader</a:t>
            </a:r>
            <a:r>
              <a:rPr lang="en-US" sz="1800" baseline="0" dirty="0"/>
              <a:t> message size (aggregate)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Sheet1!$N$2:$N$34</c:f>
              <c:numCache>
                <c:formatCode>General</c:formatCode>
                <c:ptCount val="33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13</c:v>
                </c:pt>
                <c:pt idx="4">
                  <c:v>16</c:v>
                </c:pt>
                <c:pt idx="5">
                  <c:v>19</c:v>
                </c:pt>
                <c:pt idx="6">
                  <c:v>22</c:v>
                </c:pt>
                <c:pt idx="7">
                  <c:v>25</c:v>
                </c:pt>
                <c:pt idx="8">
                  <c:v>28</c:v>
                </c:pt>
                <c:pt idx="9">
                  <c:v>31</c:v>
                </c:pt>
                <c:pt idx="10">
                  <c:v>34</c:v>
                </c:pt>
                <c:pt idx="11">
                  <c:v>37</c:v>
                </c:pt>
                <c:pt idx="12">
                  <c:v>40</c:v>
                </c:pt>
                <c:pt idx="13">
                  <c:v>43</c:v>
                </c:pt>
                <c:pt idx="14">
                  <c:v>46</c:v>
                </c:pt>
                <c:pt idx="15">
                  <c:v>49</c:v>
                </c:pt>
                <c:pt idx="16">
                  <c:v>52</c:v>
                </c:pt>
                <c:pt idx="17">
                  <c:v>55</c:v>
                </c:pt>
                <c:pt idx="18">
                  <c:v>58</c:v>
                </c:pt>
                <c:pt idx="19">
                  <c:v>61</c:v>
                </c:pt>
                <c:pt idx="20">
                  <c:v>64</c:v>
                </c:pt>
                <c:pt idx="21">
                  <c:v>67</c:v>
                </c:pt>
                <c:pt idx="22">
                  <c:v>70</c:v>
                </c:pt>
                <c:pt idx="23">
                  <c:v>73</c:v>
                </c:pt>
                <c:pt idx="24">
                  <c:v>76</c:v>
                </c:pt>
                <c:pt idx="25">
                  <c:v>79</c:v>
                </c:pt>
                <c:pt idx="26">
                  <c:v>82</c:v>
                </c:pt>
                <c:pt idx="27">
                  <c:v>85</c:v>
                </c:pt>
                <c:pt idx="28">
                  <c:v>88</c:v>
                </c:pt>
                <c:pt idx="29">
                  <c:v>91</c:v>
                </c:pt>
                <c:pt idx="30">
                  <c:v>94</c:v>
                </c:pt>
                <c:pt idx="31">
                  <c:v>97</c:v>
                </c:pt>
                <c:pt idx="32">
                  <c:v>100</c:v>
                </c:pt>
              </c:numCache>
            </c:numRef>
          </c:xVal>
          <c:yVal>
            <c:numRef>
              <c:f>Sheet1!$O$2:$O$34</c:f>
              <c:numCache>
                <c:formatCode>General</c:formatCode>
                <c:ptCount val="33"/>
                <c:pt idx="0">
                  <c:v>3.1980000000000004</c:v>
                </c:pt>
                <c:pt idx="1">
                  <c:v>6.3960000000000008</c:v>
                </c:pt>
                <c:pt idx="2">
                  <c:v>9.5940000000000012</c:v>
                </c:pt>
                <c:pt idx="3">
                  <c:v>12.792000000000002</c:v>
                </c:pt>
                <c:pt idx="4">
                  <c:v>15.99</c:v>
                </c:pt>
                <c:pt idx="5">
                  <c:v>19.188000000000002</c:v>
                </c:pt>
                <c:pt idx="6">
                  <c:v>22.386000000000003</c:v>
                </c:pt>
                <c:pt idx="7">
                  <c:v>25.584000000000003</c:v>
                </c:pt>
                <c:pt idx="8">
                  <c:v>28.782</c:v>
                </c:pt>
                <c:pt idx="9">
                  <c:v>31.98</c:v>
                </c:pt>
                <c:pt idx="10">
                  <c:v>35.178000000000004</c:v>
                </c:pt>
                <c:pt idx="11">
                  <c:v>38.376000000000005</c:v>
                </c:pt>
                <c:pt idx="12">
                  <c:v>41.574000000000005</c:v>
                </c:pt>
                <c:pt idx="13">
                  <c:v>44.772000000000006</c:v>
                </c:pt>
                <c:pt idx="14">
                  <c:v>47.970000000000006</c:v>
                </c:pt>
                <c:pt idx="15">
                  <c:v>51.168000000000006</c:v>
                </c:pt>
                <c:pt idx="16">
                  <c:v>54.366</c:v>
                </c:pt>
                <c:pt idx="17">
                  <c:v>57.564</c:v>
                </c:pt>
                <c:pt idx="18">
                  <c:v>60.762</c:v>
                </c:pt>
                <c:pt idx="19">
                  <c:v>63.96</c:v>
                </c:pt>
                <c:pt idx="20">
                  <c:v>67.158000000000001</c:v>
                </c:pt>
                <c:pt idx="21">
                  <c:v>70.356000000000009</c:v>
                </c:pt>
                <c:pt idx="22">
                  <c:v>73.554000000000002</c:v>
                </c:pt>
                <c:pt idx="23">
                  <c:v>76.75200000000001</c:v>
                </c:pt>
                <c:pt idx="24">
                  <c:v>79.95</c:v>
                </c:pt>
                <c:pt idx="25">
                  <c:v>83.14800000000001</c:v>
                </c:pt>
                <c:pt idx="26">
                  <c:v>86.346000000000004</c:v>
                </c:pt>
                <c:pt idx="27">
                  <c:v>89.544000000000011</c:v>
                </c:pt>
                <c:pt idx="28">
                  <c:v>92.742000000000004</c:v>
                </c:pt>
                <c:pt idx="29">
                  <c:v>95.940000000000012</c:v>
                </c:pt>
                <c:pt idx="30">
                  <c:v>99.138000000000005</c:v>
                </c:pt>
                <c:pt idx="31">
                  <c:v>102.33600000000001</c:v>
                </c:pt>
                <c:pt idx="32">
                  <c:v>105.53400000000001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6ED-814C-9001-8708648FA1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1084736"/>
        <c:axId val="1064901104"/>
      </c:scatterChart>
      <c:valAx>
        <c:axId val="1061084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Number of replicas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064901104"/>
        <c:crosses val="autoZero"/>
        <c:crossBetween val="midCat"/>
      </c:valAx>
      <c:valAx>
        <c:axId val="106490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Aggregate Message</a:t>
                </a:r>
                <a:r>
                  <a:rPr lang="en-US" sz="1600" baseline="0" dirty="0"/>
                  <a:t> size (MB)</a:t>
                </a:r>
                <a:endParaRPr lang="en-US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0610847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Single-leader BFT</a:t>
            </a:r>
            <a:r>
              <a:rPr lang="en-US" sz="1600" baseline="0" dirty="0"/>
              <a:t> Theoretical </a:t>
            </a:r>
            <a:r>
              <a:rPr lang="en-US" sz="1600" dirty="0"/>
              <a:t>Throughput</a:t>
            </a:r>
          </a:p>
          <a:p>
            <a:pPr>
              <a:defRPr/>
            </a:pPr>
            <a:r>
              <a:rPr lang="en-US" sz="1600" dirty="0"/>
              <a:t>(illustration for 1</a:t>
            </a:r>
            <a:r>
              <a:rPr lang="en-US" sz="1600" baseline="0" dirty="0"/>
              <a:t>00 Mbps connection and 1kB </a:t>
            </a:r>
            <a:r>
              <a:rPr lang="en-US" sz="1600" baseline="0" dirty="0" err="1"/>
              <a:t>txs</a:t>
            </a:r>
            <a:r>
              <a:rPr lang="en-US" sz="1600" baseline="0" dirty="0"/>
              <a:t>)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Sheet1!$N$2:$N$34</c:f>
              <c:numCache>
                <c:formatCode>General</c:formatCode>
                <c:ptCount val="33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13</c:v>
                </c:pt>
                <c:pt idx="4">
                  <c:v>16</c:v>
                </c:pt>
                <c:pt idx="5">
                  <c:v>19</c:v>
                </c:pt>
                <c:pt idx="6">
                  <c:v>22</c:v>
                </c:pt>
                <c:pt idx="7">
                  <c:v>25</c:v>
                </c:pt>
                <c:pt idx="8">
                  <c:v>28</c:v>
                </c:pt>
                <c:pt idx="9">
                  <c:v>31</c:v>
                </c:pt>
                <c:pt idx="10">
                  <c:v>34</c:v>
                </c:pt>
                <c:pt idx="11">
                  <c:v>37</c:v>
                </c:pt>
                <c:pt idx="12">
                  <c:v>40</c:v>
                </c:pt>
                <c:pt idx="13">
                  <c:v>43</c:v>
                </c:pt>
                <c:pt idx="14">
                  <c:v>46</c:v>
                </c:pt>
                <c:pt idx="15">
                  <c:v>49</c:v>
                </c:pt>
                <c:pt idx="16">
                  <c:v>52</c:v>
                </c:pt>
                <c:pt idx="17">
                  <c:v>55</c:v>
                </c:pt>
                <c:pt idx="18">
                  <c:v>58</c:v>
                </c:pt>
                <c:pt idx="19">
                  <c:v>61</c:v>
                </c:pt>
                <c:pt idx="20">
                  <c:v>64</c:v>
                </c:pt>
                <c:pt idx="21">
                  <c:v>67</c:v>
                </c:pt>
                <c:pt idx="22">
                  <c:v>70</c:v>
                </c:pt>
                <c:pt idx="23">
                  <c:v>73</c:v>
                </c:pt>
                <c:pt idx="24">
                  <c:v>76</c:v>
                </c:pt>
                <c:pt idx="25">
                  <c:v>79</c:v>
                </c:pt>
                <c:pt idx="26">
                  <c:v>82</c:v>
                </c:pt>
                <c:pt idx="27">
                  <c:v>85</c:v>
                </c:pt>
                <c:pt idx="28">
                  <c:v>88</c:v>
                </c:pt>
                <c:pt idx="29">
                  <c:v>91</c:v>
                </c:pt>
                <c:pt idx="30">
                  <c:v>94</c:v>
                </c:pt>
                <c:pt idx="31">
                  <c:v>97</c:v>
                </c:pt>
                <c:pt idx="32">
                  <c:v>100</c:v>
                </c:pt>
              </c:numCache>
            </c:numRef>
          </c:xVal>
          <c:yVal>
            <c:numRef>
              <c:f>Sheet1!$P$2:$P$34</c:f>
              <c:numCache>
                <c:formatCode>General</c:formatCode>
                <c:ptCount val="33"/>
                <c:pt idx="0">
                  <c:v>3908.6929330831763</c:v>
                </c:pt>
                <c:pt idx="1">
                  <c:v>1954.3464665415881</c:v>
                </c:pt>
                <c:pt idx="2">
                  <c:v>1302.8976443610588</c:v>
                </c:pt>
                <c:pt idx="3">
                  <c:v>977.17323327079407</c:v>
                </c:pt>
                <c:pt idx="4">
                  <c:v>781.73858661663542</c:v>
                </c:pt>
                <c:pt idx="5">
                  <c:v>651.44882218052942</c:v>
                </c:pt>
                <c:pt idx="6">
                  <c:v>558.38470472616802</c:v>
                </c:pt>
                <c:pt idx="7">
                  <c:v>488.58661663539704</c:v>
                </c:pt>
                <c:pt idx="8">
                  <c:v>434.29921478701965</c:v>
                </c:pt>
                <c:pt idx="9">
                  <c:v>390.86929330831771</c:v>
                </c:pt>
                <c:pt idx="10">
                  <c:v>355.33572118937968</c:v>
                </c:pt>
                <c:pt idx="11">
                  <c:v>325.72441109026471</c:v>
                </c:pt>
                <c:pt idx="12">
                  <c:v>300.66868716024436</c:v>
                </c:pt>
                <c:pt idx="13">
                  <c:v>279.19235236308401</c:v>
                </c:pt>
                <c:pt idx="14">
                  <c:v>260.57952887221177</c:v>
                </c:pt>
                <c:pt idx="15">
                  <c:v>244.29330831769852</c:v>
                </c:pt>
                <c:pt idx="16">
                  <c:v>229.92311371077511</c:v>
                </c:pt>
                <c:pt idx="17">
                  <c:v>217.14960739350983</c:v>
                </c:pt>
                <c:pt idx="18">
                  <c:v>205.72068068858826</c:v>
                </c:pt>
                <c:pt idx="19">
                  <c:v>195.43464665415885</c:v>
                </c:pt>
                <c:pt idx="20">
                  <c:v>186.1282349087227</c:v>
                </c:pt>
                <c:pt idx="21">
                  <c:v>177.66786059468984</c:v>
                </c:pt>
                <c:pt idx="22">
                  <c:v>169.94317100361638</c:v>
                </c:pt>
                <c:pt idx="23">
                  <c:v>162.86220554513235</c:v>
                </c:pt>
                <c:pt idx="24">
                  <c:v>156.34771732332706</c:v>
                </c:pt>
                <c:pt idx="25">
                  <c:v>150.33434358012218</c:v>
                </c:pt>
                <c:pt idx="26">
                  <c:v>144.76640492900654</c:v>
                </c:pt>
                <c:pt idx="27">
                  <c:v>139.59617618154201</c:v>
                </c:pt>
                <c:pt idx="28">
                  <c:v>134.78251493390266</c:v>
                </c:pt>
                <c:pt idx="29">
                  <c:v>130.28976443610588</c:v>
                </c:pt>
                <c:pt idx="30">
                  <c:v>126.08686880913473</c:v>
                </c:pt>
                <c:pt idx="31">
                  <c:v>122.14665415884926</c:v>
                </c:pt>
                <c:pt idx="32">
                  <c:v>118.44524039645991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AD6-F347-BFB0-2D44A10AF2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3272400"/>
        <c:axId val="1063728256"/>
      </c:scatterChart>
      <c:valAx>
        <c:axId val="1063272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Number of replicas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063728256"/>
        <c:crosses val="autoZero"/>
        <c:crossBetween val="midCat"/>
      </c:valAx>
      <c:valAx>
        <c:axId val="106372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Throughput</a:t>
                </a:r>
                <a:r>
                  <a:rPr lang="en-US" sz="1200" baseline="0"/>
                  <a:t> (tps)</a:t>
                </a:r>
                <a:endParaRPr lang="en-US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063272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WAN Scalability (500B requests)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>
        <c:manualLayout>
          <c:layoutTarget val="inner"/>
          <c:xMode val="edge"/>
          <c:yMode val="edge"/>
          <c:x val="0.16347222222222221"/>
          <c:y val="0.17168999708369787"/>
          <c:w val="0.78697222222222218"/>
          <c:h val="0.669674467774861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'WAN Scalability OSDI'!$S$10</c:f>
              <c:strCache>
                <c:ptCount val="1"/>
                <c:pt idx="0">
                  <c:v>Mir (no SVS)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'WAN Scalability OSDI'!$R$11:$R$14</c:f>
              <c:numCache>
                <c:formatCode>General</c:formatCode>
                <c:ptCount val="4"/>
                <c:pt idx="0">
                  <c:v>4</c:v>
                </c:pt>
                <c:pt idx="1">
                  <c:v>16</c:v>
                </c:pt>
                <c:pt idx="2">
                  <c:v>49</c:v>
                </c:pt>
                <c:pt idx="3">
                  <c:v>100</c:v>
                </c:pt>
              </c:numCache>
            </c:numRef>
          </c:xVal>
          <c:yVal>
            <c:numRef>
              <c:f>'WAN Scalability OSDI'!$S$11:$S$14</c:f>
              <c:numCache>
                <c:formatCode>General</c:formatCode>
                <c:ptCount val="4"/>
                <c:pt idx="0">
                  <c:v>70187</c:v>
                </c:pt>
                <c:pt idx="1">
                  <c:v>53318</c:v>
                </c:pt>
                <c:pt idx="2">
                  <c:v>38156</c:v>
                </c:pt>
                <c:pt idx="3">
                  <c:v>31730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E22-2E4E-98E5-C01F0A30097A}"/>
            </c:ext>
          </c:extLst>
        </c:ser>
        <c:ser>
          <c:idx val="1"/>
          <c:order val="1"/>
          <c:tx>
            <c:strRef>
              <c:f>'WAN Scalability OSDI'!$T$10</c:f>
              <c:strCache>
                <c:ptCount val="1"/>
                <c:pt idx="0">
                  <c:v>Mir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'WAN Scalability OSDI'!$R$11:$R$14</c:f>
              <c:numCache>
                <c:formatCode>General</c:formatCode>
                <c:ptCount val="4"/>
                <c:pt idx="0">
                  <c:v>4</c:v>
                </c:pt>
                <c:pt idx="1">
                  <c:v>16</c:v>
                </c:pt>
                <c:pt idx="2">
                  <c:v>49</c:v>
                </c:pt>
                <c:pt idx="3">
                  <c:v>100</c:v>
                </c:pt>
              </c:numCache>
            </c:numRef>
          </c:xVal>
          <c:yVal>
            <c:numRef>
              <c:f>'WAN Scalability OSDI'!$T$11:$T$14</c:f>
              <c:numCache>
                <c:formatCode>General</c:formatCode>
                <c:ptCount val="4"/>
                <c:pt idx="0">
                  <c:v>82550</c:v>
                </c:pt>
                <c:pt idx="1">
                  <c:v>72375</c:v>
                </c:pt>
                <c:pt idx="2">
                  <c:v>65761</c:v>
                </c:pt>
                <c:pt idx="3">
                  <c:v>61058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E22-2E4E-98E5-C01F0A30097A}"/>
            </c:ext>
          </c:extLst>
        </c:ser>
        <c:ser>
          <c:idx val="2"/>
          <c:order val="2"/>
          <c:tx>
            <c:v>PBFT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'WAN Scalability OSDI'!$R$11:$R$14</c:f>
              <c:numCache>
                <c:formatCode>General</c:formatCode>
                <c:ptCount val="4"/>
                <c:pt idx="0">
                  <c:v>4</c:v>
                </c:pt>
                <c:pt idx="1">
                  <c:v>16</c:v>
                </c:pt>
                <c:pt idx="2">
                  <c:v>49</c:v>
                </c:pt>
                <c:pt idx="3">
                  <c:v>100</c:v>
                </c:pt>
              </c:numCache>
            </c:numRef>
          </c:xVal>
          <c:yVal>
            <c:numRef>
              <c:f>'WAN Scalability OSDI'!$U$11:$U$14</c:f>
              <c:numCache>
                <c:formatCode>General</c:formatCode>
                <c:ptCount val="4"/>
                <c:pt idx="0">
                  <c:v>41034</c:v>
                </c:pt>
                <c:pt idx="1">
                  <c:v>11023</c:v>
                </c:pt>
                <c:pt idx="2">
                  <c:v>2022</c:v>
                </c:pt>
                <c:pt idx="3">
                  <c:v>1366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E22-2E4E-98E5-C01F0A30097A}"/>
            </c:ext>
          </c:extLst>
        </c:ser>
        <c:ser>
          <c:idx val="3"/>
          <c:order val="3"/>
          <c:tx>
            <c:strRef>
              <c:f>'WAN Scalability OSDI'!$V$10</c:f>
              <c:strCache>
                <c:ptCount val="1"/>
                <c:pt idx="0">
                  <c:v>Chain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'WAN Scalability OSDI'!$R$11:$R$14</c:f>
              <c:numCache>
                <c:formatCode>General</c:formatCode>
                <c:ptCount val="4"/>
                <c:pt idx="0">
                  <c:v>4</c:v>
                </c:pt>
                <c:pt idx="1">
                  <c:v>16</c:v>
                </c:pt>
                <c:pt idx="2">
                  <c:v>49</c:v>
                </c:pt>
                <c:pt idx="3">
                  <c:v>100</c:v>
                </c:pt>
              </c:numCache>
            </c:numRef>
          </c:xVal>
          <c:yVal>
            <c:numRef>
              <c:f>'WAN Scalability OSDI'!$V$11:$V$14</c:f>
              <c:numCache>
                <c:formatCode>General</c:formatCode>
                <c:ptCount val="4"/>
                <c:pt idx="0">
                  <c:v>18888</c:v>
                </c:pt>
                <c:pt idx="1">
                  <c:v>23351</c:v>
                </c:pt>
                <c:pt idx="2">
                  <c:v>20059</c:v>
                </c:pt>
                <c:pt idx="3">
                  <c:v>20050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E22-2E4E-98E5-C01F0A30097A}"/>
            </c:ext>
          </c:extLst>
        </c:ser>
        <c:ser>
          <c:idx val="4"/>
          <c:order val="4"/>
          <c:tx>
            <c:strRef>
              <c:f>'WAN Scalability OSDI'!$W$10</c:f>
              <c:strCache>
                <c:ptCount val="1"/>
                <c:pt idx="0">
                  <c:v>HB (250 B)</c:v>
                </c:pt>
              </c:strCache>
            </c:strRef>
          </c:tx>
          <c:spPr>
            <a:ln w="254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'WAN Scalability OSDI'!$R$11:$R$13</c:f>
              <c:numCache>
                <c:formatCode>General</c:formatCode>
                <c:ptCount val="3"/>
                <c:pt idx="0">
                  <c:v>4</c:v>
                </c:pt>
                <c:pt idx="1">
                  <c:v>16</c:v>
                </c:pt>
                <c:pt idx="2">
                  <c:v>49</c:v>
                </c:pt>
              </c:numCache>
            </c:numRef>
          </c:xVal>
          <c:yVal>
            <c:numRef>
              <c:f>'WAN Scalability OSDI'!$W$11:$W$13</c:f>
              <c:numCache>
                <c:formatCode>General</c:formatCode>
                <c:ptCount val="3"/>
                <c:pt idx="0">
                  <c:v>14000</c:v>
                </c:pt>
                <c:pt idx="1">
                  <c:v>4850</c:v>
                </c:pt>
                <c:pt idx="2">
                  <c:v>283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7E22-2E4E-98E5-C01F0A300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1834656"/>
        <c:axId val="1127700432"/>
      </c:scatterChart>
      <c:valAx>
        <c:axId val="113183465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Number of nodes</a:t>
                </a:r>
              </a:p>
            </c:rich>
          </c:tx>
          <c:layout>
            <c:manualLayout>
              <c:xMode val="edge"/>
              <c:yMode val="edge"/>
              <c:x val="0.48943509141317676"/>
              <c:y val="0.897843823787922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127700432"/>
        <c:crosses val="autoZero"/>
        <c:crossBetween val="midCat"/>
      </c:valAx>
      <c:valAx>
        <c:axId val="112770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Peak throughput (req/s)</a:t>
                </a:r>
              </a:p>
            </c:rich>
          </c:tx>
          <c:layout>
            <c:manualLayout>
              <c:xMode val="edge"/>
              <c:yMode val="edge"/>
              <c:x val="9.5880955877886948E-2"/>
              <c:y val="0.387769010189910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1318346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919050743657047"/>
          <c:y val="0.13486001749781276"/>
          <c:w val="0.590507874015748"/>
          <c:h val="0.16606590842811314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1388888888889"/>
          <c:y val="0.17168999708369787"/>
          <c:w val="0.77430555555555558"/>
          <c:h val="0.6928226159230095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'WAN Scalability OSDI'!$X$10</c:f>
              <c:strCache>
                <c:ptCount val="1"/>
                <c:pt idx="0">
                  <c:v>Mir (hashes - w/o client auth)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'WAN Scalability OSDI'!$R$11:$R$14</c:f>
              <c:numCache>
                <c:formatCode>General</c:formatCode>
                <c:ptCount val="4"/>
                <c:pt idx="0">
                  <c:v>4</c:v>
                </c:pt>
                <c:pt idx="1">
                  <c:v>16</c:v>
                </c:pt>
                <c:pt idx="2">
                  <c:v>49</c:v>
                </c:pt>
                <c:pt idx="3">
                  <c:v>100</c:v>
                </c:pt>
              </c:numCache>
            </c:numRef>
          </c:xVal>
          <c:yVal>
            <c:numRef>
              <c:f>'WAN Scalability OSDI'!$X$11:$X$14</c:f>
              <c:numCache>
                <c:formatCode>General</c:formatCode>
                <c:ptCount val="4"/>
                <c:pt idx="0">
                  <c:v>119105</c:v>
                </c:pt>
                <c:pt idx="1">
                  <c:v>145088</c:v>
                </c:pt>
                <c:pt idx="2">
                  <c:v>116115</c:v>
                </c:pt>
                <c:pt idx="3">
                  <c:v>110151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F85-5541-A0B8-22DD65F74A5D}"/>
            </c:ext>
          </c:extLst>
        </c:ser>
        <c:ser>
          <c:idx val="1"/>
          <c:order val="1"/>
          <c:tx>
            <c:strRef>
              <c:f>'WAN Scalability OSDI'!$Y$10</c:f>
              <c:strCache>
                <c:ptCount val="1"/>
                <c:pt idx="0">
                  <c:v>HotStuff (hashes - w/o client auth)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'WAN Scalability OSDI'!$R$11:$R$14</c:f>
              <c:numCache>
                <c:formatCode>General</c:formatCode>
                <c:ptCount val="4"/>
                <c:pt idx="0">
                  <c:v>4</c:v>
                </c:pt>
                <c:pt idx="1">
                  <c:v>16</c:v>
                </c:pt>
                <c:pt idx="2">
                  <c:v>49</c:v>
                </c:pt>
                <c:pt idx="3">
                  <c:v>100</c:v>
                </c:pt>
              </c:numCache>
            </c:numRef>
          </c:xVal>
          <c:yVal>
            <c:numRef>
              <c:f>'WAN Scalability OSDI'!$Y$11:$Y$14</c:f>
              <c:numCache>
                <c:formatCode>General</c:formatCode>
                <c:ptCount val="4"/>
                <c:pt idx="0">
                  <c:v>62773</c:v>
                </c:pt>
                <c:pt idx="1">
                  <c:v>161876</c:v>
                </c:pt>
                <c:pt idx="2">
                  <c:v>31407</c:v>
                </c:pt>
                <c:pt idx="3">
                  <c:v>9829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F85-5541-A0B8-22DD65F74A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9928704"/>
        <c:axId val="1134474064"/>
      </c:scatterChart>
      <c:valAx>
        <c:axId val="114992870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Number of nodes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134474064"/>
        <c:crosses val="autoZero"/>
        <c:crossBetween val="midCat"/>
      </c:valAx>
      <c:valAx>
        <c:axId val="113447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 dirty="0">
                    <a:effectLst/>
                  </a:rPr>
                  <a:t>Peak throughput (req/s)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7.8258101472720151E-2"/>
              <c:y val="0.390724749024439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1499287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333333333333329"/>
          <c:y val="0.17652668416447945"/>
          <c:w val="0.52222222222222225"/>
          <c:h val="0.13828813065033541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48377876557771"/>
          <c:y val="0.17171296296296296"/>
          <c:w val="0.78696067651778734"/>
          <c:h val="0.6545432341790609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'WAN Scalability OSDI'!$S$10</c:f>
              <c:strCache>
                <c:ptCount val="1"/>
                <c:pt idx="0">
                  <c:v>Mir (no SVS)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'WAN Scalability OSDI'!$R$11:$R$14</c:f>
              <c:numCache>
                <c:formatCode>General</c:formatCode>
                <c:ptCount val="4"/>
                <c:pt idx="0">
                  <c:v>4</c:v>
                </c:pt>
                <c:pt idx="1">
                  <c:v>16</c:v>
                </c:pt>
                <c:pt idx="2">
                  <c:v>49</c:v>
                </c:pt>
                <c:pt idx="3">
                  <c:v>100</c:v>
                </c:pt>
              </c:numCache>
            </c:numRef>
          </c:xVal>
          <c:yVal>
            <c:numRef>
              <c:f>'WAN Scalability OSDI'!$S$11:$S$14</c:f>
              <c:numCache>
                <c:formatCode>General</c:formatCode>
                <c:ptCount val="4"/>
                <c:pt idx="0">
                  <c:v>70187</c:v>
                </c:pt>
                <c:pt idx="1">
                  <c:v>53318</c:v>
                </c:pt>
                <c:pt idx="2">
                  <c:v>38156</c:v>
                </c:pt>
                <c:pt idx="3">
                  <c:v>31730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60A-5045-BD67-9181FD981B8C}"/>
            </c:ext>
          </c:extLst>
        </c:ser>
        <c:ser>
          <c:idx val="2"/>
          <c:order val="1"/>
          <c:tx>
            <c:strRef>
              <c:f>'WAN Scalability OSDI'!$Z$10</c:f>
              <c:strCache>
                <c:ptCount val="1"/>
                <c:pt idx="0">
                  <c:v>Mir (no duplication prevention - client to f+1)</c:v>
                </c:pt>
              </c:strCache>
            </c:strRef>
          </c:tx>
          <c:spPr>
            <a:ln w="254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'WAN Scalability OSDI'!$R$11:$R$14</c:f>
              <c:numCache>
                <c:formatCode>General</c:formatCode>
                <c:ptCount val="4"/>
                <c:pt idx="0">
                  <c:v>4</c:v>
                </c:pt>
                <c:pt idx="1">
                  <c:v>16</c:v>
                </c:pt>
                <c:pt idx="2">
                  <c:v>49</c:v>
                </c:pt>
                <c:pt idx="3">
                  <c:v>100</c:v>
                </c:pt>
              </c:numCache>
            </c:numRef>
          </c:xVal>
          <c:yVal>
            <c:numRef>
              <c:f>'WAN Scalability OSDI'!$Z$11:$Z$14</c:f>
              <c:numCache>
                <c:formatCode>General</c:formatCode>
                <c:ptCount val="4"/>
                <c:pt idx="0">
                  <c:v>27461</c:v>
                </c:pt>
                <c:pt idx="1">
                  <c:v>12222</c:v>
                </c:pt>
                <c:pt idx="2">
                  <c:v>4732</c:v>
                </c:pt>
                <c:pt idx="3">
                  <c:v>1002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60A-5045-BD67-9181FD981B8C}"/>
            </c:ext>
          </c:extLst>
        </c:ser>
        <c:ser>
          <c:idx val="3"/>
          <c:order val="2"/>
          <c:tx>
            <c:strRef>
              <c:f>'WAN Scalability OSDI'!$AA$10</c:f>
              <c:strCache>
                <c:ptCount val="1"/>
                <c:pt idx="0">
                  <c:v>Mir (no duplication prevention - client to 3f+1)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'WAN Scalability OSDI'!$R$11:$R$14</c:f>
              <c:numCache>
                <c:formatCode>General</c:formatCode>
                <c:ptCount val="4"/>
                <c:pt idx="0">
                  <c:v>4</c:v>
                </c:pt>
                <c:pt idx="1">
                  <c:v>16</c:v>
                </c:pt>
                <c:pt idx="2">
                  <c:v>49</c:v>
                </c:pt>
                <c:pt idx="3">
                  <c:v>100</c:v>
                </c:pt>
              </c:numCache>
            </c:numRef>
          </c:xVal>
          <c:yVal>
            <c:numRef>
              <c:f>'WAN Scalability OSDI'!$AA$11:$AA$14</c:f>
              <c:numCache>
                <c:formatCode>General</c:formatCode>
                <c:ptCount val="4"/>
                <c:pt idx="0">
                  <c:v>19192</c:v>
                </c:pt>
                <c:pt idx="1">
                  <c:v>5273</c:v>
                </c:pt>
                <c:pt idx="2">
                  <c:v>1432</c:v>
                </c:pt>
                <c:pt idx="3">
                  <c:v>269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60A-5045-BD67-9181FD981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8282720"/>
        <c:axId val="1178630512"/>
      </c:scatterChart>
      <c:valAx>
        <c:axId val="117828272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Number of nodes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178630512"/>
        <c:crosses val="autoZero"/>
        <c:crossBetween val="midCat"/>
      </c:valAx>
      <c:valAx>
        <c:axId val="117863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 dirty="0">
                    <a:effectLst/>
                  </a:rPr>
                  <a:t>Peak throughput (req/s)</a:t>
                </a:r>
                <a:endParaRPr lang="en-US" sz="18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1782827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462349636406472"/>
          <c:y val="0.14756780402449693"/>
          <c:w val="0.58964182203809667"/>
          <c:h val="0.27835812190142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99% latency, client sends to f+1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c:spPr>
          </c:marker>
          <c:xVal>
            <c:numRef>
              <c:f>'Byzantine NSDI'!$Q$82:$Q$87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'Byzantine NSDI'!$R$82:$R$87</c:f>
              <c:numCache>
                <c:formatCode>General</c:formatCode>
                <c:ptCount val="6"/>
                <c:pt idx="0">
                  <c:v>4045.3333333333335</c:v>
                </c:pt>
                <c:pt idx="1">
                  <c:v>4639.333333333333</c:v>
                </c:pt>
                <c:pt idx="2">
                  <c:v>8726.6666666666661</c:v>
                </c:pt>
                <c:pt idx="3">
                  <c:v>10120</c:v>
                </c:pt>
                <c:pt idx="4">
                  <c:v>11507.333333333334</c:v>
                </c:pt>
                <c:pt idx="5">
                  <c:v>11739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154-1546-B53E-FB81DE5B0D14}"/>
            </c:ext>
          </c:extLst>
        </c:ser>
        <c:ser>
          <c:idx val="1"/>
          <c:order val="1"/>
          <c:tx>
            <c:v>99% latency, client sends to all</c:v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5400">
                <a:solidFill>
                  <a:schemeClr val="accent2"/>
                </a:solidFill>
              </a:ln>
              <a:effectLst/>
            </c:spPr>
          </c:marker>
          <c:xVal>
            <c:numRef>
              <c:f>'Byzantine NSDI'!$Q$88:$Q$92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'Byzantine NSDI'!$R$88:$R$92</c:f>
              <c:numCache>
                <c:formatCode>General</c:formatCode>
                <c:ptCount val="5"/>
                <c:pt idx="0">
                  <c:v>4786</c:v>
                </c:pt>
                <c:pt idx="1">
                  <c:v>8085.333333333333</c:v>
                </c:pt>
                <c:pt idx="2">
                  <c:v>9574.3333333333339</c:v>
                </c:pt>
                <c:pt idx="3">
                  <c:v>10538</c:v>
                </c:pt>
                <c:pt idx="4">
                  <c:v>10958.666666666666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154-1546-B53E-FB81DE5B0D14}"/>
            </c:ext>
          </c:extLst>
        </c:ser>
        <c:ser>
          <c:idx val="2"/>
          <c:order val="2"/>
          <c:tx>
            <c:v>mean latency, client sends to f+1</c:v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25400">
                <a:solidFill>
                  <a:srgbClr val="7030A0"/>
                </a:solidFill>
              </a:ln>
              <a:effectLst/>
            </c:spPr>
          </c:marker>
          <c:xVal>
            <c:numRef>
              <c:f>'Byzantine NSDI'!$Q$82:$Q$87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'Byzantine NSDI'!$W$82:$W$87</c:f>
              <c:numCache>
                <c:formatCode>General</c:formatCode>
                <c:ptCount val="6"/>
                <c:pt idx="0">
                  <c:v>1725.6666666666667</c:v>
                </c:pt>
                <c:pt idx="1">
                  <c:v>1943.6666666666667</c:v>
                </c:pt>
                <c:pt idx="2">
                  <c:v>1975.6666666666667</c:v>
                </c:pt>
                <c:pt idx="3">
                  <c:v>2229.3333333333335</c:v>
                </c:pt>
                <c:pt idx="4">
                  <c:v>2567.6666666666665</c:v>
                </c:pt>
                <c:pt idx="5">
                  <c:v>2403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154-1546-B53E-FB81DE5B0D14}"/>
            </c:ext>
          </c:extLst>
        </c:ser>
        <c:ser>
          <c:idx val="3"/>
          <c:order val="3"/>
          <c:tx>
            <c:v>mean latency, client sends to all</c:v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25400">
                <a:solidFill>
                  <a:schemeClr val="accent4"/>
                </a:solidFill>
              </a:ln>
              <a:effectLst/>
            </c:spPr>
          </c:marker>
          <c:xVal>
            <c:numRef>
              <c:f>'Byzantine NSDI'!$Q$88:$Q$92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'Byzantine NSDI'!$W$88:$W$92</c:f>
              <c:numCache>
                <c:formatCode>General</c:formatCode>
                <c:ptCount val="5"/>
                <c:pt idx="0">
                  <c:v>1664.6666666666667</c:v>
                </c:pt>
                <c:pt idx="1">
                  <c:v>1835</c:v>
                </c:pt>
                <c:pt idx="2">
                  <c:v>1966</c:v>
                </c:pt>
                <c:pt idx="3">
                  <c:v>2028</c:v>
                </c:pt>
                <c:pt idx="4">
                  <c:v>2113.25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154-1546-B53E-FB81DE5B0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9220752"/>
        <c:axId val="1334554160"/>
      </c:scatterChart>
      <c:valAx>
        <c:axId val="1359220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Byzantine Nodes (f)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334554160"/>
        <c:crosses val="autoZero"/>
        <c:crossBetween val="midCat"/>
      </c:valAx>
      <c:valAx>
        <c:axId val="133455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Latency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3592207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CH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164800442796384E-2"/>
          <c:y val="0.20732670558730393"/>
          <c:w val="0.84390353700224663"/>
          <c:h val="0.6536171297333457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'WAN Scalability OSDI'!$R$53</c:f>
              <c:strCache>
                <c:ptCount val="1"/>
                <c:pt idx="0">
                  <c:v>Mir (no Rotation)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'WAN Scalability OSDI'!$S$55:$S$58</c:f>
              <c:numCache>
                <c:formatCode>General</c:formatCode>
                <c:ptCount val="4"/>
                <c:pt idx="0">
                  <c:v>17066</c:v>
                </c:pt>
                <c:pt idx="1">
                  <c:v>29265</c:v>
                </c:pt>
                <c:pt idx="2">
                  <c:v>54920</c:v>
                </c:pt>
                <c:pt idx="3">
                  <c:v>54643</c:v>
                </c:pt>
              </c:numCache>
            </c:numRef>
          </c:xVal>
          <c:yVal>
            <c:numRef>
              <c:f>'WAN Scalability OSDI'!$R$55:$R$58</c:f>
              <c:numCache>
                <c:formatCode>General</c:formatCode>
                <c:ptCount val="4"/>
                <c:pt idx="0">
                  <c:v>1.7849999999999999</c:v>
                </c:pt>
                <c:pt idx="1">
                  <c:v>2.081</c:v>
                </c:pt>
                <c:pt idx="2">
                  <c:v>3.851</c:v>
                </c:pt>
                <c:pt idx="3">
                  <c:v>4.391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4C4-CC45-873B-17E2EF9143FD}"/>
            </c:ext>
          </c:extLst>
        </c:ser>
        <c:ser>
          <c:idx val="1"/>
          <c:order val="1"/>
          <c:tx>
            <c:strRef>
              <c:f>'WAN Scalability OSDI'!$T$53</c:f>
              <c:strCache>
                <c:ptCount val="1"/>
                <c:pt idx="0">
                  <c:v>Mir (no SVS)</c:v>
                </c:pt>
              </c:strCache>
            </c:strRef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'WAN Scalability OSDI'!$U$55:$U$58</c:f>
              <c:numCache>
                <c:formatCode>General</c:formatCode>
                <c:ptCount val="4"/>
                <c:pt idx="0">
                  <c:v>11248</c:v>
                </c:pt>
                <c:pt idx="1">
                  <c:v>25114</c:v>
                </c:pt>
                <c:pt idx="2">
                  <c:v>53318</c:v>
                </c:pt>
                <c:pt idx="3">
                  <c:v>52496</c:v>
                </c:pt>
              </c:numCache>
            </c:numRef>
          </c:xVal>
          <c:yVal>
            <c:numRef>
              <c:f>'WAN Scalability OSDI'!$T$55:$T$58</c:f>
              <c:numCache>
                <c:formatCode>General</c:formatCode>
                <c:ptCount val="4"/>
                <c:pt idx="0">
                  <c:v>1.4370000000000001</c:v>
                </c:pt>
                <c:pt idx="1">
                  <c:v>1.7230000000000001</c:v>
                </c:pt>
                <c:pt idx="2">
                  <c:v>3.536</c:v>
                </c:pt>
                <c:pt idx="3">
                  <c:v>4.12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4C4-CC45-873B-17E2EF9143FD}"/>
            </c:ext>
          </c:extLst>
        </c:ser>
        <c:ser>
          <c:idx val="2"/>
          <c:order val="2"/>
          <c:tx>
            <c:strRef>
              <c:f>'WAN Scalability OSDI'!$V$53</c:f>
              <c:strCache>
                <c:ptCount val="1"/>
                <c:pt idx="0">
                  <c:v>Mir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'WAN Scalability OSDI'!$W$55:$W$58</c:f>
              <c:numCache>
                <c:formatCode>General</c:formatCode>
                <c:ptCount val="4"/>
                <c:pt idx="0">
                  <c:v>31970</c:v>
                </c:pt>
                <c:pt idx="1">
                  <c:v>61586</c:v>
                </c:pt>
                <c:pt idx="2">
                  <c:v>74482</c:v>
                </c:pt>
                <c:pt idx="3">
                  <c:v>74474</c:v>
                </c:pt>
              </c:numCache>
            </c:numRef>
          </c:xVal>
          <c:yVal>
            <c:numRef>
              <c:f>'WAN Scalability OSDI'!$V$55:$V$58</c:f>
              <c:numCache>
                <c:formatCode>General</c:formatCode>
                <c:ptCount val="4"/>
                <c:pt idx="0">
                  <c:v>1.73</c:v>
                </c:pt>
                <c:pt idx="1">
                  <c:v>3.1139999999999999</c:v>
                </c:pt>
                <c:pt idx="2">
                  <c:v>4.7789999999999999</c:v>
                </c:pt>
                <c:pt idx="3">
                  <c:v>6.08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4C4-CC45-873B-17E2EF9143FD}"/>
            </c:ext>
          </c:extLst>
        </c:ser>
        <c:ser>
          <c:idx val="3"/>
          <c:order val="3"/>
          <c:tx>
            <c:strRef>
              <c:f>'WAN Scalability OSDI'!$X$53</c:f>
              <c:strCache>
                <c:ptCount val="1"/>
                <c:pt idx="0">
                  <c:v>Chain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'WAN Scalability OSDI'!$Y$55:$Y$58</c:f>
              <c:numCache>
                <c:formatCode>General</c:formatCode>
                <c:ptCount val="4"/>
                <c:pt idx="0">
                  <c:v>6918</c:v>
                </c:pt>
                <c:pt idx="1">
                  <c:v>14545</c:v>
                </c:pt>
                <c:pt idx="2">
                  <c:v>18735</c:v>
                </c:pt>
                <c:pt idx="3">
                  <c:v>20264</c:v>
                </c:pt>
              </c:numCache>
            </c:numRef>
          </c:xVal>
          <c:yVal>
            <c:numRef>
              <c:f>'WAN Scalability OSDI'!$X$55:$X$58</c:f>
              <c:numCache>
                <c:formatCode>General</c:formatCode>
                <c:ptCount val="4"/>
                <c:pt idx="0">
                  <c:v>1.0649999999999999</c:v>
                </c:pt>
                <c:pt idx="1">
                  <c:v>2.58</c:v>
                </c:pt>
                <c:pt idx="2">
                  <c:v>3.9359999999999999</c:v>
                </c:pt>
                <c:pt idx="3">
                  <c:v>8.6460000000000008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4C4-CC45-873B-17E2EF9143FD}"/>
            </c:ext>
          </c:extLst>
        </c:ser>
        <c:ser>
          <c:idx val="4"/>
          <c:order val="4"/>
          <c:tx>
            <c:strRef>
              <c:f>'WAN Scalability OSDI'!$Z$53</c:f>
              <c:strCache>
                <c:ptCount val="1"/>
                <c:pt idx="0">
                  <c:v>PBFT</c:v>
                </c:pt>
              </c:strCache>
            </c:strRef>
          </c:tx>
          <c:spPr>
            <a:ln w="25400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'WAN Scalability OSDI'!$AA$55:$AA$58</c:f>
              <c:numCache>
                <c:formatCode>General</c:formatCode>
                <c:ptCount val="4"/>
                <c:pt idx="0">
                  <c:v>1765</c:v>
                </c:pt>
                <c:pt idx="1">
                  <c:v>6828</c:v>
                </c:pt>
                <c:pt idx="2">
                  <c:v>10043</c:v>
                </c:pt>
                <c:pt idx="3">
                  <c:v>9571</c:v>
                </c:pt>
              </c:numCache>
            </c:numRef>
          </c:xVal>
          <c:yVal>
            <c:numRef>
              <c:f>'WAN Scalability OSDI'!$Z$55:$Z$58</c:f>
              <c:numCache>
                <c:formatCode>General</c:formatCode>
                <c:ptCount val="4"/>
                <c:pt idx="0">
                  <c:v>0.57499999999999996</c:v>
                </c:pt>
                <c:pt idx="1">
                  <c:v>0.83099999999999996</c:v>
                </c:pt>
                <c:pt idx="2">
                  <c:v>1.0229999999999999</c:v>
                </c:pt>
                <c:pt idx="3">
                  <c:v>9.1460000000000008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04C4-CC45-873B-17E2EF914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6711583"/>
        <c:axId val="663024959"/>
      </c:scatterChart>
      <c:valAx>
        <c:axId val="6367115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Throughput (req/s)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663024959"/>
        <c:crosses val="autoZero"/>
        <c:crossBetween val="midCat"/>
      </c:valAx>
      <c:valAx>
        <c:axId val="663024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Latency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636711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583951102766807"/>
          <c:y val="0.16309539457833597"/>
          <c:w val="0.2403564251566532"/>
          <c:h val="0.3338809890955952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47218646715081"/>
          <c:y val="0.17168999708369787"/>
          <c:w val="0.78697226881621418"/>
          <c:h val="0.6928226159230095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'WAN Scalability OSDI'!$S$2</c:f>
              <c:strCache>
                <c:ptCount val="1"/>
                <c:pt idx="0">
                  <c:v>Mir (no SVS)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'WAN Scalability OSDI'!$R$3:$R$6</c:f>
              <c:numCache>
                <c:formatCode>General</c:formatCode>
                <c:ptCount val="4"/>
                <c:pt idx="0">
                  <c:v>4</c:v>
                </c:pt>
                <c:pt idx="1">
                  <c:v>16</c:v>
                </c:pt>
                <c:pt idx="2">
                  <c:v>49</c:v>
                </c:pt>
                <c:pt idx="3">
                  <c:v>100</c:v>
                </c:pt>
              </c:numCache>
            </c:numRef>
          </c:xVal>
          <c:yVal>
            <c:numRef>
              <c:f>'WAN Scalability OSDI'!$S$3:$S$6</c:f>
              <c:numCache>
                <c:formatCode>General</c:formatCode>
                <c:ptCount val="4"/>
                <c:pt idx="0">
                  <c:v>28381</c:v>
                </c:pt>
                <c:pt idx="1">
                  <c:v>13905</c:v>
                </c:pt>
                <c:pt idx="2">
                  <c:v>7440</c:v>
                </c:pt>
                <c:pt idx="3">
                  <c:v>6968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019-404F-92A2-02F8465B46DE}"/>
            </c:ext>
          </c:extLst>
        </c:ser>
        <c:ser>
          <c:idx val="1"/>
          <c:order val="1"/>
          <c:tx>
            <c:strRef>
              <c:f>'WAN Scalability OSDI'!$U$2</c:f>
              <c:strCache>
                <c:ptCount val="1"/>
                <c:pt idx="0">
                  <c:v>PBFT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3019-404F-92A2-02F8465B46DE}"/>
              </c:ext>
            </c:extLst>
          </c:dPt>
          <c:xVal>
            <c:numRef>
              <c:f>'WAN Scalability OSDI'!$R$3:$R$6</c:f>
              <c:numCache>
                <c:formatCode>General</c:formatCode>
                <c:ptCount val="4"/>
                <c:pt idx="0">
                  <c:v>4</c:v>
                </c:pt>
                <c:pt idx="1">
                  <c:v>16</c:v>
                </c:pt>
                <c:pt idx="2">
                  <c:v>49</c:v>
                </c:pt>
                <c:pt idx="3">
                  <c:v>100</c:v>
                </c:pt>
              </c:numCache>
            </c:numRef>
          </c:xVal>
          <c:yVal>
            <c:numRef>
              <c:f>'WAN Scalability OSDI'!$U$3:$U$6</c:f>
              <c:numCache>
                <c:formatCode>General</c:formatCode>
                <c:ptCount val="4"/>
                <c:pt idx="0">
                  <c:v>11023</c:v>
                </c:pt>
                <c:pt idx="1">
                  <c:v>1893</c:v>
                </c:pt>
                <c:pt idx="2">
                  <c:v>381</c:v>
                </c:pt>
                <c:pt idx="3">
                  <c:v>247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019-404F-92A2-02F8465B46DE}"/>
            </c:ext>
          </c:extLst>
        </c:ser>
        <c:ser>
          <c:idx val="2"/>
          <c:order val="2"/>
          <c:tx>
            <c:strRef>
              <c:f>'WAN Scalability OSDI'!$V$2</c:f>
              <c:strCache>
                <c:ptCount val="1"/>
                <c:pt idx="0">
                  <c:v>Chain</c:v>
                </c:pt>
              </c:strCache>
            </c:strRef>
          </c:tx>
          <c:spPr>
            <a:ln w="25400" cap="rnd">
              <a:solidFill>
                <a:schemeClr val="accent4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'WAN Scalability OSDI'!$R$3:$R$6</c:f>
              <c:numCache>
                <c:formatCode>General</c:formatCode>
                <c:ptCount val="4"/>
                <c:pt idx="0">
                  <c:v>4</c:v>
                </c:pt>
                <c:pt idx="1">
                  <c:v>16</c:v>
                </c:pt>
                <c:pt idx="2">
                  <c:v>49</c:v>
                </c:pt>
                <c:pt idx="3">
                  <c:v>100</c:v>
                </c:pt>
              </c:numCache>
            </c:numRef>
          </c:xVal>
          <c:yVal>
            <c:numRef>
              <c:f>'WAN Scalability OSDI'!$V$3:$V$6</c:f>
              <c:numCache>
                <c:formatCode>General</c:formatCode>
                <c:ptCount val="4"/>
                <c:pt idx="0">
                  <c:v>3224</c:v>
                </c:pt>
                <c:pt idx="1">
                  <c:v>3718</c:v>
                </c:pt>
                <c:pt idx="2">
                  <c:v>3740</c:v>
                </c:pt>
                <c:pt idx="3">
                  <c:v>3740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019-404F-92A2-02F8465B46DE}"/>
            </c:ext>
          </c:extLst>
        </c:ser>
        <c:ser>
          <c:idx val="3"/>
          <c:order val="3"/>
          <c:tx>
            <c:strRef>
              <c:f>'WAN Scalability OSDI'!$W$2</c:f>
              <c:strCache>
                <c:ptCount val="1"/>
                <c:pt idx="0">
                  <c:v>Fabric Validation</c:v>
                </c:pt>
              </c:strCache>
            </c:strRef>
          </c:tx>
          <c:spPr>
            <a:ln w="254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'WAN Scalability OSDI'!$R$3:$R$6</c:f>
              <c:numCache>
                <c:formatCode>General</c:formatCode>
                <c:ptCount val="4"/>
                <c:pt idx="0">
                  <c:v>4</c:v>
                </c:pt>
                <c:pt idx="1">
                  <c:v>16</c:v>
                </c:pt>
                <c:pt idx="2">
                  <c:v>49</c:v>
                </c:pt>
                <c:pt idx="3">
                  <c:v>100</c:v>
                </c:pt>
              </c:numCache>
            </c:numRef>
          </c:xVal>
          <c:yVal>
            <c:numRef>
              <c:f>'WAN Scalability OSDI'!$W$3:$W$6</c:f>
              <c:numCache>
                <c:formatCode>General</c:formatCode>
                <c:ptCount val="4"/>
                <c:pt idx="0">
                  <c:v>4600</c:v>
                </c:pt>
                <c:pt idx="1">
                  <c:v>4600</c:v>
                </c:pt>
                <c:pt idx="2">
                  <c:v>4600</c:v>
                </c:pt>
                <c:pt idx="3">
                  <c:v>4600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019-404F-92A2-02F8465B4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6714256"/>
        <c:axId val="1180832624"/>
      </c:scatterChart>
      <c:valAx>
        <c:axId val="116671425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Number of nodes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180832624"/>
        <c:crosses val="autoZero"/>
        <c:crossBetween val="midCat"/>
      </c:valAx>
      <c:valAx>
        <c:axId val="118083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 dirty="0">
                    <a:effectLst/>
                  </a:rPr>
                  <a:t>Peak throughput (req/s)</a:t>
                </a:r>
                <a:endParaRPr lang="en-US" sz="18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1667142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277770061730085"/>
          <c:y val="0.1672674249052202"/>
          <c:w val="0.64444430348987236"/>
          <c:h val="9.1991834354039084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231D8-C67F-DA44-A087-4906D3CB3A28}" type="datetimeFigureOut">
              <a:rPr lang="en-US" smtClean="0"/>
              <a:t>6/9/21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7BC37-3737-4A43-AF79-D6B91DB1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1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performance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7BC37-3737-4A43-AF79-D6B91DB19D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80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7BC37-3737-4A43-AF79-D6B91DB19D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1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7BC37-3737-4A43-AF79-D6B91DB19D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11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7BC37-3737-4A43-AF79-D6B91DB19D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92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7BC37-3737-4A43-AF79-D6B91DB19D4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4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7BC37-3737-4A43-AF79-D6B91DB19D4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86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7BC37-3737-4A43-AF79-D6B91DB19D4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87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7BC37-3737-4A43-AF79-D6B91DB19D4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5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51" name="Picture 43" descr="37-degree-pos-tri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 b="24518"/>
          <a:stretch>
            <a:fillRect/>
          </a:stretch>
        </p:blipFill>
        <p:spPr bwMode="auto">
          <a:xfrm>
            <a:off x="4762501" y="1882776"/>
            <a:ext cx="7429500" cy="497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418" y="528639"/>
            <a:ext cx="10358967" cy="530225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 sz="11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8643" name="Rectangle 35"/>
          <p:cNvSpPr>
            <a:spLocks noGrp="1" noChangeArrowheads="1"/>
          </p:cNvSpPr>
          <p:nvPr>
            <p:ph type="ctrTitle"/>
          </p:nvPr>
        </p:nvSpPr>
        <p:spPr>
          <a:xfrm>
            <a:off x="186267" y="1235076"/>
            <a:ext cx="9201151" cy="2193925"/>
          </a:xfrm>
        </p:spPr>
        <p:txBody>
          <a:bodyPr anchor="b"/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black">
          <a:xfrm>
            <a:off x="243417" y="6462713"/>
            <a:ext cx="1828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100000"/>
              </a:lnSpc>
            </a:pPr>
            <a:r>
              <a:rPr lang="en-US" sz="800" dirty="0">
                <a:solidFill>
                  <a:schemeClr val="tx1"/>
                </a:solidFill>
              </a:rPr>
              <a:t>© 2021 IBM Corporation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7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7" y="1464470"/>
            <a:ext cx="11582400" cy="489029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A27F3E-5E11-7C4B-9E44-400A622D663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IBM Confidential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B58386F-3B9D-C04C-A8BF-86415455C3C8}" type="datetimeFigureOut">
              <a:rPr lang="en-US" smtClean="0"/>
              <a:t>6/9/21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2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A27F3E-5E11-7C4B-9E44-400A622D663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076101C-B61D-9347-9B84-9DBFD4D7A473}" type="datetime1">
              <a:rPr lang="en-US" smtClean="0"/>
              <a:t>6/9/21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1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8" name="Picture 14" descr="blue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534" y="227014"/>
            <a:ext cx="783167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417" y="1874839"/>
            <a:ext cx="115824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 flipV="1">
            <a:off x="366185" y="549275"/>
            <a:ext cx="114596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black">
          <a:xfrm>
            <a:off x="10119784" y="6537325"/>
            <a:ext cx="1828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r">
              <a:lnSpc>
                <a:spcPct val="100000"/>
              </a:lnSpc>
            </a:pPr>
            <a:r>
              <a:rPr lang="en-US" sz="800" dirty="0">
                <a:solidFill>
                  <a:schemeClr val="tx1"/>
                </a:solidFill>
              </a:rPr>
              <a:t>© 2021 IBM Corporation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243418" y="6537325"/>
            <a:ext cx="488949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fld id="{1DA27F3E-5E11-7C4B-9E44-400A622D663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759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72217" y="6537325"/>
            <a:ext cx="79248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r>
              <a:rPr lang="en-US" dirty="0"/>
              <a:t>IBM Confidential</a:t>
            </a:r>
          </a:p>
        </p:txBody>
      </p:sp>
      <p:sp>
        <p:nvSpPr>
          <p:cNvPr id="6759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2367" y="6537325"/>
            <a:ext cx="1339851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fld id="{CB58386F-3B9D-C04C-A8BF-86415455C3C8}" type="datetimeFigureOut">
              <a:rPr lang="en-US" smtClean="0"/>
              <a:t>6/9/21</a:t>
            </a:fld>
            <a:endParaRPr lang="en-US" dirty="0"/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43417" y="593725"/>
            <a:ext cx="11582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27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ts val="200"/>
        </a:spcAft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5750" algn="l" rtl="0" eaLnBrk="1" fontAlgn="base" hangingPunct="1">
        <a:spcBef>
          <a:spcPct val="0"/>
        </a:spcBef>
        <a:spcAft>
          <a:spcPts val="200"/>
        </a:spcAft>
        <a:buClr>
          <a:schemeClr val="tx1"/>
        </a:buClr>
        <a:buFont typeface="Arial" panose="020B0604020202020204" pitchFamily="34" charset="0"/>
        <a:buChar char="─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5750" algn="l" rtl="0" eaLnBrk="1" fontAlgn="base" hangingPunct="1">
        <a:spcBef>
          <a:spcPct val="0"/>
        </a:spcBef>
        <a:spcAft>
          <a:spcPts val="20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325" indent="-1730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5398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yperledger-labs/mirbf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1906.05552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5F0ED-8CEF-9C47-A80F-46FC9B6B6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644" y="3036637"/>
            <a:ext cx="12591708" cy="2193925"/>
          </a:xfrm>
        </p:spPr>
        <p:txBody>
          <a:bodyPr/>
          <a:lstStyle/>
          <a:p>
            <a:r>
              <a:rPr lang="en-US" sz="3200" b="1" dirty="0"/>
              <a:t>Mir-BFT: </a:t>
            </a:r>
            <a:br>
              <a:rPr lang="en-US" sz="3200" b="1" dirty="0"/>
            </a:br>
            <a:r>
              <a:rPr lang="en-US" sz="3200" b="1" dirty="0"/>
              <a:t>High-Throughput Robust BFT for Decentralized Networks</a:t>
            </a:r>
            <a:br>
              <a:rPr lang="en-US" dirty="0"/>
            </a:br>
            <a:br>
              <a:rPr lang="en-US" sz="2400" dirty="0"/>
            </a:br>
            <a:br>
              <a:rPr lang="en-US" sz="1800" dirty="0"/>
            </a:br>
            <a:br>
              <a:rPr lang="en-US" sz="2400" dirty="0"/>
            </a:br>
            <a:r>
              <a:rPr lang="en-US" sz="2400" dirty="0"/>
              <a:t>Marko </a:t>
            </a:r>
            <a:r>
              <a:rPr lang="en-US" sz="2400" dirty="0" err="1"/>
              <a:t>Vukolić</a:t>
            </a:r>
            <a:br>
              <a:rPr lang="de-CH" sz="2400" dirty="0"/>
            </a:br>
            <a:r>
              <a:rPr lang="de-CH" sz="2400" dirty="0"/>
              <a:t>IBM Research - </a:t>
            </a:r>
            <a:r>
              <a:rPr lang="de-CH" sz="2400" dirty="0" err="1"/>
              <a:t>Zurich</a:t>
            </a:r>
            <a:br>
              <a:rPr lang="en-US" sz="2400" dirty="0"/>
            </a:br>
            <a:br>
              <a:rPr lang="en-US" sz="2000" dirty="0"/>
            </a:br>
            <a:r>
              <a:rPr lang="en-US" sz="2000" dirty="0"/>
              <a:t>(originally a joint work with </a:t>
            </a:r>
            <a:br>
              <a:rPr lang="en-US" sz="2000" dirty="0"/>
            </a:br>
            <a:r>
              <a:rPr lang="en-US" sz="2000" dirty="0" err="1"/>
              <a:t>Chrysa</a:t>
            </a:r>
            <a:r>
              <a:rPr lang="en-US" sz="2000" dirty="0"/>
              <a:t> </a:t>
            </a:r>
            <a:r>
              <a:rPr lang="en-US" sz="2000" dirty="0" err="1"/>
              <a:t>Stathakopoulou</a:t>
            </a:r>
            <a:r>
              <a:rPr lang="en-US" sz="2000" dirty="0"/>
              <a:t>, Tudor David and Matej Pavlovic)</a:t>
            </a:r>
            <a:br>
              <a:rPr lang="en-US" sz="2000" dirty="0"/>
            </a:br>
            <a:br>
              <a:rPr lang="en-US" sz="1800" dirty="0"/>
            </a:br>
            <a:r>
              <a:rPr lang="en-US" sz="1800" dirty="0"/>
              <a:t>June 10, 2021</a:t>
            </a:r>
            <a:br>
              <a:rPr lang="en-US" sz="16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33623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DB2A0-FAC8-E648-83A1-8C9FA0997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17" y="593725"/>
            <a:ext cx="11774412" cy="731838"/>
          </a:xfrm>
        </p:spPr>
        <p:txBody>
          <a:bodyPr/>
          <a:lstStyle/>
          <a:p>
            <a:r>
              <a:rPr lang="en-US" dirty="0"/>
              <a:t>Understanding BFT bottlenecks: Leader-based protocols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6DD9D1-1A71-B646-99A2-FD8145FE2599}"/>
              </a:ext>
            </a:extLst>
          </p:cNvPr>
          <p:cNvCxnSpPr/>
          <p:nvPr/>
        </p:nvCxnSpPr>
        <p:spPr bwMode="auto">
          <a:xfrm>
            <a:off x="1830336" y="3764778"/>
            <a:ext cx="627186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48FB09-2855-964C-8D31-95AF7C16B6FE}"/>
              </a:ext>
            </a:extLst>
          </p:cNvPr>
          <p:cNvCxnSpPr/>
          <p:nvPr/>
        </p:nvCxnSpPr>
        <p:spPr bwMode="auto">
          <a:xfrm>
            <a:off x="1830336" y="4026583"/>
            <a:ext cx="627186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C9EE07-AA23-7243-954A-4EE409103862}"/>
              </a:ext>
            </a:extLst>
          </p:cNvPr>
          <p:cNvCxnSpPr/>
          <p:nvPr/>
        </p:nvCxnSpPr>
        <p:spPr bwMode="auto">
          <a:xfrm>
            <a:off x="1830335" y="4565870"/>
            <a:ext cx="627186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7EAC96-FA96-8B4E-93F5-08EB5A6D3FED}"/>
              </a:ext>
            </a:extLst>
          </p:cNvPr>
          <p:cNvCxnSpPr/>
          <p:nvPr/>
        </p:nvCxnSpPr>
        <p:spPr bwMode="auto">
          <a:xfrm>
            <a:off x="1830336" y="4279639"/>
            <a:ext cx="627186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D27A6C-A071-E547-B4DE-E14F727BC5D9}"/>
              </a:ext>
            </a:extLst>
          </p:cNvPr>
          <p:cNvCxnSpPr/>
          <p:nvPr/>
        </p:nvCxnSpPr>
        <p:spPr bwMode="auto">
          <a:xfrm>
            <a:off x="2379140" y="3764783"/>
            <a:ext cx="676901" cy="26180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2E6FA8-8002-8E43-8AF4-25404DDA4FD7}"/>
              </a:ext>
            </a:extLst>
          </p:cNvPr>
          <p:cNvCxnSpPr/>
          <p:nvPr/>
        </p:nvCxnSpPr>
        <p:spPr bwMode="auto">
          <a:xfrm>
            <a:off x="2379133" y="3776996"/>
            <a:ext cx="676148" cy="502647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71DE13-9543-6241-A687-95E7D115BF05}"/>
              </a:ext>
            </a:extLst>
          </p:cNvPr>
          <p:cNvCxnSpPr/>
          <p:nvPr/>
        </p:nvCxnSpPr>
        <p:spPr bwMode="auto">
          <a:xfrm>
            <a:off x="2379135" y="3776991"/>
            <a:ext cx="676146" cy="81301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12DB89-3769-054A-9C6F-B8C8EA91BA5E}"/>
              </a:ext>
            </a:extLst>
          </p:cNvPr>
          <p:cNvCxnSpPr/>
          <p:nvPr/>
        </p:nvCxnSpPr>
        <p:spPr bwMode="auto">
          <a:xfrm flipV="1">
            <a:off x="3054740" y="3793101"/>
            <a:ext cx="784700" cy="2232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6EAC04B-1B59-4047-B741-E9214436D8DF}"/>
              </a:ext>
            </a:extLst>
          </p:cNvPr>
          <p:cNvCxnSpPr/>
          <p:nvPr/>
        </p:nvCxnSpPr>
        <p:spPr bwMode="auto">
          <a:xfrm flipV="1">
            <a:off x="3061672" y="3793101"/>
            <a:ext cx="777768" cy="48653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D71312-6D66-A94D-946D-F4C2FAA9EA5A}"/>
              </a:ext>
            </a:extLst>
          </p:cNvPr>
          <p:cNvCxnSpPr/>
          <p:nvPr/>
        </p:nvCxnSpPr>
        <p:spPr bwMode="auto">
          <a:xfrm flipV="1">
            <a:off x="3061672" y="3793101"/>
            <a:ext cx="777768" cy="77277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F252743-7FFC-2D4C-8A2D-4C3C78FCC6A7}"/>
              </a:ext>
            </a:extLst>
          </p:cNvPr>
          <p:cNvCxnSpPr/>
          <p:nvPr/>
        </p:nvCxnSpPr>
        <p:spPr bwMode="auto">
          <a:xfrm flipV="1">
            <a:off x="3061672" y="4036375"/>
            <a:ext cx="777768" cy="24326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923DDB9-4873-704A-A869-FDA44E9F1798}"/>
              </a:ext>
            </a:extLst>
          </p:cNvPr>
          <p:cNvCxnSpPr/>
          <p:nvPr/>
        </p:nvCxnSpPr>
        <p:spPr bwMode="auto">
          <a:xfrm>
            <a:off x="3054740" y="4026589"/>
            <a:ext cx="784700" cy="23938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025903-37A4-6345-8F4C-308D3B8A7637}"/>
              </a:ext>
            </a:extLst>
          </p:cNvPr>
          <p:cNvCxnSpPr/>
          <p:nvPr/>
        </p:nvCxnSpPr>
        <p:spPr bwMode="auto">
          <a:xfrm>
            <a:off x="3054740" y="4276175"/>
            <a:ext cx="784700" cy="3133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5BCEB6-A86A-9E4D-B443-57B45273C5AF}"/>
              </a:ext>
            </a:extLst>
          </p:cNvPr>
          <p:cNvCxnSpPr/>
          <p:nvPr/>
        </p:nvCxnSpPr>
        <p:spPr bwMode="auto">
          <a:xfrm flipV="1">
            <a:off x="3061672" y="4026583"/>
            <a:ext cx="777768" cy="54949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AF18409-3DA0-0A4A-A8BA-2FC5F829AFD0}"/>
              </a:ext>
            </a:extLst>
          </p:cNvPr>
          <p:cNvCxnSpPr/>
          <p:nvPr/>
        </p:nvCxnSpPr>
        <p:spPr bwMode="auto">
          <a:xfrm>
            <a:off x="3061672" y="4036371"/>
            <a:ext cx="777768" cy="56333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AB56222-1383-F444-9B7A-0B5483548508}"/>
              </a:ext>
            </a:extLst>
          </p:cNvPr>
          <p:cNvCxnSpPr/>
          <p:nvPr/>
        </p:nvCxnSpPr>
        <p:spPr bwMode="auto">
          <a:xfrm flipV="1">
            <a:off x="3061672" y="4276175"/>
            <a:ext cx="777768" cy="28969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367DC9A-FB83-4546-B9AC-4E94512D01E2}"/>
              </a:ext>
            </a:extLst>
          </p:cNvPr>
          <p:cNvCxnSpPr/>
          <p:nvPr/>
        </p:nvCxnSpPr>
        <p:spPr bwMode="auto">
          <a:xfrm flipV="1">
            <a:off x="3876477" y="3797787"/>
            <a:ext cx="784700" cy="2232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7E16722-7A2F-C945-B3E8-BDD61412CF58}"/>
              </a:ext>
            </a:extLst>
          </p:cNvPr>
          <p:cNvCxnSpPr/>
          <p:nvPr/>
        </p:nvCxnSpPr>
        <p:spPr bwMode="auto">
          <a:xfrm flipV="1">
            <a:off x="3883409" y="3797787"/>
            <a:ext cx="777768" cy="48653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109A985-79AB-1348-97ED-19621BB8322A}"/>
              </a:ext>
            </a:extLst>
          </p:cNvPr>
          <p:cNvCxnSpPr/>
          <p:nvPr/>
        </p:nvCxnSpPr>
        <p:spPr bwMode="auto">
          <a:xfrm flipV="1">
            <a:off x="3883409" y="3797787"/>
            <a:ext cx="777768" cy="77277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2B3F01-84DD-B142-B08C-91DD7370EBA6}"/>
              </a:ext>
            </a:extLst>
          </p:cNvPr>
          <p:cNvCxnSpPr/>
          <p:nvPr/>
        </p:nvCxnSpPr>
        <p:spPr bwMode="auto">
          <a:xfrm>
            <a:off x="3876477" y="3769469"/>
            <a:ext cx="784700" cy="2618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4330749-B916-0847-B3EC-02F19D7788B0}"/>
              </a:ext>
            </a:extLst>
          </p:cNvPr>
          <p:cNvCxnSpPr/>
          <p:nvPr/>
        </p:nvCxnSpPr>
        <p:spPr bwMode="auto">
          <a:xfrm>
            <a:off x="3876477" y="3793101"/>
            <a:ext cx="784700" cy="4775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FF21071-A8DA-384F-92C4-18692CDCD271}"/>
              </a:ext>
            </a:extLst>
          </p:cNvPr>
          <p:cNvCxnSpPr/>
          <p:nvPr/>
        </p:nvCxnSpPr>
        <p:spPr bwMode="auto">
          <a:xfrm>
            <a:off x="3883409" y="3793101"/>
            <a:ext cx="777768" cy="80158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B567B99-8C87-234A-8D81-188D0057F136}"/>
              </a:ext>
            </a:extLst>
          </p:cNvPr>
          <p:cNvCxnSpPr/>
          <p:nvPr/>
        </p:nvCxnSpPr>
        <p:spPr bwMode="auto">
          <a:xfrm flipV="1">
            <a:off x="3883409" y="4041061"/>
            <a:ext cx="777768" cy="24326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71C6A21-0201-8B49-899D-D84686EACA87}"/>
              </a:ext>
            </a:extLst>
          </p:cNvPr>
          <p:cNvCxnSpPr/>
          <p:nvPr/>
        </p:nvCxnSpPr>
        <p:spPr bwMode="auto">
          <a:xfrm>
            <a:off x="3876477" y="4031275"/>
            <a:ext cx="784700" cy="23938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88B8A69-0AB7-5B45-8DDC-F4A792A2674D}"/>
              </a:ext>
            </a:extLst>
          </p:cNvPr>
          <p:cNvCxnSpPr/>
          <p:nvPr/>
        </p:nvCxnSpPr>
        <p:spPr bwMode="auto">
          <a:xfrm>
            <a:off x="3876477" y="4280861"/>
            <a:ext cx="784700" cy="3133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5B0028D-A71F-6E43-87EC-4AA810FB205A}"/>
              </a:ext>
            </a:extLst>
          </p:cNvPr>
          <p:cNvCxnSpPr/>
          <p:nvPr/>
        </p:nvCxnSpPr>
        <p:spPr bwMode="auto">
          <a:xfrm flipV="1">
            <a:off x="3883409" y="4031269"/>
            <a:ext cx="777768" cy="54949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13524C5-FC80-754A-AFB6-88AC70DBD52D}"/>
              </a:ext>
            </a:extLst>
          </p:cNvPr>
          <p:cNvCxnSpPr/>
          <p:nvPr/>
        </p:nvCxnSpPr>
        <p:spPr bwMode="auto">
          <a:xfrm>
            <a:off x="3883409" y="4041057"/>
            <a:ext cx="777768" cy="56333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E124CA5-9039-9F40-86DE-081855E63CAF}"/>
              </a:ext>
            </a:extLst>
          </p:cNvPr>
          <p:cNvCxnSpPr/>
          <p:nvPr/>
        </p:nvCxnSpPr>
        <p:spPr bwMode="auto">
          <a:xfrm flipV="1">
            <a:off x="3883409" y="4280861"/>
            <a:ext cx="777768" cy="28969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Down Arrow 35">
            <a:extLst>
              <a:ext uri="{FF2B5EF4-FFF2-40B4-BE49-F238E27FC236}">
                <a16:creationId xmlns:a16="http://schemas.microsoft.com/office/drawing/2014/main" id="{7C3E7BB0-9CD2-7444-B34F-3466C44D4AE1}"/>
              </a:ext>
            </a:extLst>
          </p:cNvPr>
          <p:cNvSpPr/>
          <p:nvPr/>
        </p:nvSpPr>
        <p:spPr bwMode="auto">
          <a:xfrm rot="10800000">
            <a:off x="4539257" y="4627562"/>
            <a:ext cx="243840" cy="759031"/>
          </a:xfrm>
          <a:prstGeom prst="downArrow">
            <a:avLst/>
          </a:prstGeom>
          <a:noFill/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z="2000">
              <a:solidFill>
                <a:schemeClr val="tx1"/>
              </a:solidFill>
              <a:latin typeface="HelvNeue Light for IBM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FB68B3-7930-A346-B9FB-0B8008391480}"/>
              </a:ext>
            </a:extLst>
          </p:cNvPr>
          <p:cNvSpPr txBox="1"/>
          <p:nvPr/>
        </p:nvSpPr>
        <p:spPr>
          <a:xfrm>
            <a:off x="4783097" y="4882510"/>
            <a:ext cx="466794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B0AF2F2-3075-CE47-90F5-B492426AB1A2}"/>
              </a:ext>
            </a:extLst>
          </p:cNvPr>
          <p:cNvSpPr/>
          <p:nvPr/>
        </p:nvSpPr>
        <p:spPr bwMode="auto">
          <a:xfrm>
            <a:off x="5129756" y="4791447"/>
            <a:ext cx="505237" cy="7157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rgbClr val="191919"/>
                </a:solidFill>
                <a:latin typeface="HelvNeue Light for IBM" pitchFamily="34" charset="0"/>
              </a:rPr>
              <a:t>#234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87417F9-7D0C-AC48-9E6B-DC1E77156085}"/>
              </a:ext>
            </a:extLst>
          </p:cNvPr>
          <p:cNvCxnSpPr/>
          <p:nvPr/>
        </p:nvCxnSpPr>
        <p:spPr bwMode="auto">
          <a:xfrm>
            <a:off x="5562974" y="5128762"/>
            <a:ext cx="373851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9CDE7ABC-384A-2F46-A584-E8C4C92E44E5}"/>
              </a:ext>
            </a:extLst>
          </p:cNvPr>
          <p:cNvSpPr/>
          <p:nvPr/>
        </p:nvSpPr>
        <p:spPr bwMode="auto">
          <a:xfrm>
            <a:off x="5862546" y="4791448"/>
            <a:ext cx="456833" cy="7157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rgbClr val="191919"/>
                </a:solidFill>
                <a:latin typeface="HelvNeue Light for IBM" pitchFamily="34" charset="0"/>
              </a:rPr>
              <a:t>#235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CBBEAB9-C1CC-4245-ABB5-EE5B17D62CD6}"/>
              </a:ext>
            </a:extLst>
          </p:cNvPr>
          <p:cNvSpPr/>
          <p:nvPr/>
        </p:nvSpPr>
        <p:spPr bwMode="auto">
          <a:xfrm>
            <a:off x="6704477" y="4791448"/>
            <a:ext cx="503133" cy="7157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rgbClr val="191919"/>
                </a:solidFill>
                <a:latin typeface="HelvNeue Light for IBM" pitchFamily="34" charset="0"/>
              </a:rPr>
              <a:t>#236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9488244-245D-4242-A07F-0F3409848DB8}"/>
              </a:ext>
            </a:extLst>
          </p:cNvPr>
          <p:cNvCxnSpPr/>
          <p:nvPr/>
        </p:nvCxnSpPr>
        <p:spPr bwMode="auto">
          <a:xfrm>
            <a:off x="6320353" y="5140927"/>
            <a:ext cx="373851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F511B9B-B50C-4543-B9CF-8B3B7645BC73}"/>
              </a:ext>
            </a:extLst>
          </p:cNvPr>
          <p:cNvCxnSpPr/>
          <p:nvPr/>
        </p:nvCxnSpPr>
        <p:spPr bwMode="auto">
          <a:xfrm>
            <a:off x="7207610" y="5128762"/>
            <a:ext cx="373851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3324245-64F5-5C43-A933-89D7446411AC}"/>
              </a:ext>
            </a:extLst>
          </p:cNvPr>
          <p:cNvSpPr txBox="1"/>
          <p:nvPr/>
        </p:nvSpPr>
        <p:spPr>
          <a:xfrm>
            <a:off x="1830336" y="6220732"/>
            <a:ext cx="522386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PBFT [Castro/Liskov99], Aardvark [Clement et al. 2009]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FE150C1-3ECB-2448-A1F6-2AE085253636}"/>
              </a:ext>
            </a:extLst>
          </p:cNvPr>
          <p:cNvSpPr txBox="1"/>
          <p:nvPr/>
        </p:nvSpPr>
        <p:spPr>
          <a:xfrm>
            <a:off x="3950752" y="5410434"/>
            <a:ext cx="114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en-US" sz="1400" dirty="0">
                <a:solidFill>
                  <a:schemeClr val="tx1"/>
                </a:solidFill>
              </a:rPr>
              <a:t>Deliver batch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E3E4F3F-0A53-534A-951E-84395003157A}"/>
              </a:ext>
            </a:extLst>
          </p:cNvPr>
          <p:cNvSpPr txBox="1"/>
          <p:nvPr/>
        </p:nvSpPr>
        <p:spPr>
          <a:xfrm>
            <a:off x="2189871" y="4541417"/>
            <a:ext cx="928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Pre-prepare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C55FE55-AAE0-1844-8845-5405CA65471A}"/>
              </a:ext>
            </a:extLst>
          </p:cNvPr>
          <p:cNvSpPr txBox="1"/>
          <p:nvPr/>
        </p:nvSpPr>
        <p:spPr>
          <a:xfrm>
            <a:off x="8190929" y="3582378"/>
            <a:ext cx="178765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0 (Primary)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E2C31DA-6DB9-8145-A947-B54D79C7EFEA}"/>
              </a:ext>
            </a:extLst>
          </p:cNvPr>
          <p:cNvSpPr txBox="1"/>
          <p:nvPr/>
        </p:nvSpPr>
        <p:spPr>
          <a:xfrm>
            <a:off x="8208090" y="3840139"/>
            <a:ext cx="151563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99EE3F6-C5E4-2D4E-979E-63EDAA49AB40}"/>
              </a:ext>
            </a:extLst>
          </p:cNvPr>
          <p:cNvSpPr txBox="1"/>
          <p:nvPr/>
        </p:nvSpPr>
        <p:spPr>
          <a:xfrm>
            <a:off x="8190930" y="4097238"/>
            <a:ext cx="151563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BB3D8B4-9215-FA4F-BFD0-0DF7459C4E25}"/>
              </a:ext>
            </a:extLst>
          </p:cNvPr>
          <p:cNvSpPr txBox="1"/>
          <p:nvPr/>
        </p:nvSpPr>
        <p:spPr>
          <a:xfrm>
            <a:off x="8190930" y="4383469"/>
            <a:ext cx="151563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0DCDAC5-05F6-264A-8314-C666D7C71D7F}"/>
              </a:ext>
            </a:extLst>
          </p:cNvPr>
          <p:cNvSpPr txBox="1"/>
          <p:nvPr/>
        </p:nvSpPr>
        <p:spPr>
          <a:xfrm>
            <a:off x="3103235" y="4541412"/>
            <a:ext cx="674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Prepare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943BF81-0560-D949-AAE8-D88772E594CC}"/>
              </a:ext>
            </a:extLst>
          </p:cNvPr>
          <p:cNvSpPr txBox="1"/>
          <p:nvPr/>
        </p:nvSpPr>
        <p:spPr>
          <a:xfrm>
            <a:off x="3914394" y="4537667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Commit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975DAC-8D2A-F14E-A64D-0AECF57244DD}"/>
              </a:ext>
            </a:extLst>
          </p:cNvPr>
          <p:cNvGrpSpPr/>
          <p:nvPr/>
        </p:nvGrpSpPr>
        <p:grpSpPr>
          <a:xfrm>
            <a:off x="7581461" y="4791447"/>
            <a:ext cx="1058019" cy="1180357"/>
            <a:chOff x="6149591" y="1879148"/>
            <a:chExt cx="1316074" cy="1751731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6918369-7195-5343-884D-54BE0B45AA01}"/>
                </a:ext>
              </a:extLst>
            </p:cNvPr>
            <p:cNvSpPr/>
            <p:nvPr/>
          </p:nvSpPr>
          <p:spPr bwMode="auto">
            <a:xfrm>
              <a:off x="6149591" y="1879148"/>
              <a:ext cx="1316074" cy="61346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 dirty="0"/>
            </a:p>
            <a:p>
              <a:pPr algn="ctr"/>
              <a:r>
                <a:rPr lang="en-US" sz="1200" dirty="0"/>
                <a:t>Batch #237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52191BB-6CBF-264F-A633-70D79C5260CB}"/>
                </a:ext>
              </a:extLst>
            </p:cNvPr>
            <p:cNvSpPr/>
            <p:nvPr/>
          </p:nvSpPr>
          <p:spPr bwMode="auto">
            <a:xfrm>
              <a:off x="6149591" y="2501587"/>
              <a:ext cx="1316074" cy="27256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Tx1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2D16209-FFFC-9946-A0AF-F7D8A9564F1C}"/>
                </a:ext>
              </a:extLst>
            </p:cNvPr>
            <p:cNvSpPr/>
            <p:nvPr/>
          </p:nvSpPr>
          <p:spPr bwMode="auto">
            <a:xfrm>
              <a:off x="6149591" y="2796187"/>
              <a:ext cx="1316074" cy="272562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Tx2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93D7DCC-D4B1-8D43-BCEF-C2C337E17104}"/>
                </a:ext>
              </a:extLst>
            </p:cNvPr>
            <p:cNvSpPr/>
            <p:nvPr/>
          </p:nvSpPr>
          <p:spPr bwMode="auto">
            <a:xfrm>
              <a:off x="6149591" y="3077632"/>
              <a:ext cx="1316074" cy="272562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Tx3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FF18F77-079B-2341-B7E4-419389C665D0}"/>
                </a:ext>
              </a:extLst>
            </p:cNvPr>
            <p:cNvSpPr/>
            <p:nvPr/>
          </p:nvSpPr>
          <p:spPr bwMode="auto">
            <a:xfrm>
              <a:off x="6149591" y="3358317"/>
              <a:ext cx="1316074" cy="27256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Tx4</a:t>
              </a:r>
            </a:p>
          </p:txBody>
        </p:sp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019A22C-E242-9F4F-81ED-0FDE389C1AB0}"/>
              </a:ext>
            </a:extLst>
          </p:cNvPr>
          <p:cNvCxnSpPr>
            <a:cxnSpLocks/>
          </p:cNvCxnSpPr>
          <p:nvPr/>
        </p:nvCxnSpPr>
        <p:spPr bwMode="auto">
          <a:xfrm flipH="1">
            <a:off x="3557588" y="1871183"/>
            <a:ext cx="2699044" cy="115403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D9102FF-F3B6-1F40-8A8D-E0C2CC8C7E42}"/>
              </a:ext>
            </a:extLst>
          </p:cNvPr>
          <p:cNvCxnSpPr>
            <a:cxnSpLocks/>
          </p:cNvCxnSpPr>
          <p:nvPr/>
        </p:nvCxnSpPr>
        <p:spPr bwMode="auto">
          <a:xfrm flipH="1">
            <a:off x="4515047" y="1882761"/>
            <a:ext cx="1741585" cy="11345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4839C89D-8E9C-D64F-9971-DDC4D4691941}"/>
              </a:ext>
            </a:extLst>
          </p:cNvPr>
          <p:cNvSpPr txBox="1"/>
          <p:nvPr/>
        </p:nvSpPr>
        <p:spPr>
          <a:xfrm>
            <a:off x="5561325" y="1561721"/>
            <a:ext cx="164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messages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54F1401-963D-6943-98CA-BD52FFD792A4}"/>
              </a:ext>
            </a:extLst>
          </p:cNvPr>
          <p:cNvCxnSpPr>
            <a:cxnSpLocks/>
            <a:stCxn id="77" idx="2"/>
            <a:endCxn id="80" idx="3"/>
          </p:cNvCxnSpPr>
          <p:nvPr/>
        </p:nvCxnSpPr>
        <p:spPr bwMode="auto">
          <a:xfrm flipH="1">
            <a:off x="2379133" y="1502614"/>
            <a:ext cx="739454" cy="64245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F4CDA6A6-CB6B-A345-A7FE-1DE35FA9080A}"/>
              </a:ext>
            </a:extLst>
          </p:cNvPr>
          <p:cNvSpPr txBox="1"/>
          <p:nvPr/>
        </p:nvSpPr>
        <p:spPr>
          <a:xfrm>
            <a:off x="2125206" y="1133282"/>
            <a:ext cx="198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Very large message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681389D-9CE9-EC4A-AD29-2E7B5DD6ECE8}"/>
              </a:ext>
            </a:extLst>
          </p:cNvPr>
          <p:cNvSpPr/>
          <p:nvPr/>
        </p:nvSpPr>
        <p:spPr bwMode="auto">
          <a:xfrm>
            <a:off x="3015090" y="3132265"/>
            <a:ext cx="864000" cy="54061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H(Batch #237)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C79D4B2-3B1B-4E4C-A00F-EC1BB00968BC}"/>
              </a:ext>
            </a:extLst>
          </p:cNvPr>
          <p:cNvSpPr/>
          <p:nvPr/>
        </p:nvSpPr>
        <p:spPr bwMode="auto">
          <a:xfrm>
            <a:off x="3950752" y="3133839"/>
            <a:ext cx="864000" cy="54061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H(Batch #237)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909CE00-89A9-3442-B26C-5E5F38C616C3}"/>
              </a:ext>
            </a:extLst>
          </p:cNvPr>
          <p:cNvSpPr/>
          <p:nvPr/>
        </p:nvSpPr>
        <p:spPr bwMode="auto">
          <a:xfrm>
            <a:off x="1063059" y="1838341"/>
            <a:ext cx="1316074" cy="61346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/>
          </a:p>
          <a:p>
            <a:pPr algn="ctr"/>
            <a:r>
              <a:rPr lang="en-US" sz="1600" dirty="0"/>
              <a:t>Batch #237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76C1744-D079-AF46-8FB8-0472F57471B6}"/>
              </a:ext>
            </a:extLst>
          </p:cNvPr>
          <p:cNvSpPr/>
          <p:nvPr/>
        </p:nvSpPr>
        <p:spPr bwMode="auto">
          <a:xfrm>
            <a:off x="1063059" y="2460780"/>
            <a:ext cx="1316074" cy="2725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Tx1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BD6FDDD-C088-0E40-805F-DFB331639130}"/>
              </a:ext>
            </a:extLst>
          </p:cNvPr>
          <p:cNvSpPr/>
          <p:nvPr/>
        </p:nvSpPr>
        <p:spPr bwMode="auto">
          <a:xfrm>
            <a:off x="1063059" y="2711774"/>
            <a:ext cx="1316074" cy="27256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Tx2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75CBF26-BDB4-6F41-BF23-5BDA29AD16C2}"/>
              </a:ext>
            </a:extLst>
          </p:cNvPr>
          <p:cNvSpPr/>
          <p:nvPr/>
        </p:nvSpPr>
        <p:spPr bwMode="auto">
          <a:xfrm>
            <a:off x="1063059" y="2993219"/>
            <a:ext cx="1316074" cy="27256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Tx3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E8C967E-A8C9-9F40-A808-D8C54A678C56}"/>
              </a:ext>
            </a:extLst>
          </p:cNvPr>
          <p:cNvSpPr/>
          <p:nvPr/>
        </p:nvSpPr>
        <p:spPr bwMode="auto">
          <a:xfrm>
            <a:off x="1063059" y="3273904"/>
            <a:ext cx="1316074" cy="27256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Tx4</a:t>
            </a:r>
          </a:p>
        </p:txBody>
      </p:sp>
    </p:spTree>
    <p:extLst>
      <p:ext uri="{BB962C8B-B14F-4D97-AF65-F5344CB8AC3E}">
        <p14:creationId xmlns:p14="http://schemas.microsoft.com/office/powerpoint/2010/main" val="1124753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77445-E522-BA44-A9C9-D6618731A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BFT bottlenecks: leader-based protocols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D875D50-D28F-EE4A-9323-8219FA1903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833491"/>
              </p:ext>
            </p:extLst>
          </p:nvPr>
        </p:nvGraphicFramePr>
        <p:xfrm>
          <a:off x="174171" y="1325563"/>
          <a:ext cx="6066972" cy="3972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07ABAE8-D31F-5B46-BC92-387B230677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001654"/>
              </p:ext>
            </p:extLst>
          </p:nvPr>
        </p:nvGraphicFramePr>
        <p:xfrm>
          <a:off x="6034617" y="2960914"/>
          <a:ext cx="6066972" cy="3546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6EFAD9E-8388-DF46-B529-EBE5117F6333}"/>
              </a:ext>
            </a:extLst>
          </p:cNvPr>
          <p:cNvSpPr txBox="1"/>
          <p:nvPr/>
        </p:nvSpPr>
        <p:spPr>
          <a:xfrm>
            <a:off x="3089087" y="3429000"/>
            <a:ext cx="100380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O(</a:t>
            </a:r>
            <a:r>
              <a:rPr lang="de-DE" sz="3200" dirty="0" err="1"/>
              <a:t>n</a:t>
            </a:r>
            <a:r>
              <a:rPr lang="de-DE" sz="32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B7DA80-6160-304A-B3F9-00558D0565CB}"/>
              </a:ext>
            </a:extLst>
          </p:cNvPr>
          <p:cNvSpPr txBox="1"/>
          <p:nvPr/>
        </p:nvSpPr>
        <p:spPr>
          <a:xfrm>
            <a:off x="8282258" y="4641072"/>
            <a:ext cx="117532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O(</a:t>
            </a:r>
            <a:r>
              <a:rPr lang="de-DE" sz="3200" dirty="0"/>
              <a:t>n</a:t>
            </a:r>
            <a:r>
              <a:rPr lang="de-DE" sz="3200" baseline="30000" dirty="0"/>
              <a:t>-1</a:t>
            </a:r>
            <a:r>
              <a:rPr lang="de-DE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40975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4C7FD-DEC9-E84E-8032-BAC3B0DE5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Robust BFT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8E69C-492C-0845-93DB-9128455B5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417" y="1139789"/>
            <a:ext cx="11582400" cy="5214975"/>
          </a:xfrm>
        </p:spPr>
        <p:txBody>
          <a:bodyPr/>
          <a:lstStyle/>
          <a:p>
            <a:r>
              <a:rPr lang="en-CH" b="1" dirty="0"/>
              <a:t>Requries sustainable performance of a BFT protocol despite active attacks</a:t>
            </a:r>
          </a:p>
          <a:p>
            <a:r>
              <a:rPr lang="en-CH" b="1" dirty="0"/>
              <a:t>Concept Introduced by Aardvark protocol (Clement et al. NSDI 2009) </a:t>
            </a:r>
          </a:p>
          <a:p>
            <a:pPr lvl="1"/>
            <a:r>
              <a:rPr lang="en-CH" b="1" dirty="0"/>
              <a:t>showing pitfalls of fragile optimizations</a:t>
            </a:r>
          </a:p>
          <a:p>
            <a:pPr lvl="1"/>
            <a:r>
              <a:rPr lang="en-GB" b="1" dirty="0"/>
              <a:t>e</a:t>
            </a:r>
            <a:r>
              <a:rPr lang="en-CH" b="1" dirty="0"/>
              <a:t>.g., client request dissemination (or MAC based client authentication)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0BFB7B1-8CE4-824D-8FEE-0C4ABB12F76A}"/>
              </a:ext>
            </a:extLst>
          </p:cNvPr>
          <p:cNvCxnSpPr/>
          <p:nvPr/>
        </p:nvCxnSpPr>
        <p:spPr bwMode="auto">
          <a:xfrm>
            <a:off x="2216099" y="4515701"/>
            <a:ext cx="627186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9B677DA-065C-9C49-9F32-B4B0DABC5963}"/>
              </a:ext>
            </a:extLst>
          </p:cNvPr>
          <p:cNvCxnSpPr/>
          <p:nvPr/>
        </p:nvCxnSpPr>
        <p:spPr bwMode="auto">
          <a:xfrm>
            <a:off x="2216099" y="4777506"/>
            <a:ext cx="627186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ED0C245-119D-804C-BBAA-765F0370398A}"/>
              </a:ext>
            </a:extLst>
          </p:cNvPr>
          <p:cNvCxnSpPr/>
          <p:nvPr/>
        </p:nvCxnSpPr>
        <p:spPr bwMode="auto">
          <a:xfrm>
            <a:off x="2216098" y="5316793"/>
            <a:ext cx="627186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7201870-17F7-8F40-B63C-8C888E691C2C}"/>
              </a:ext>
            </a:extLst>
          </p:cNvPr>
          <p:cNvCxnSpPr/>
          <p:nvPr/>
        </p:nvCxnSpPr>
        <p:spPr bwMode="auto">
          <a:xfrm>
            <a:off x="2216099" y="5030562"/>
            <a:ext cx="627186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F55846D-BD45-5642-BB54-8E3116DBDE90}"/>
              </a:ext>
            </a:extLst>
          </p:cNvPr>
          <p:cNvCxnSpPr/>
          <p:nvPr/>
        </p:nvCxnSpPr>
        <p:spPr bwMode="auto">
          <a:xfrm>
            <a:off x="2764903" y="4515706"/>
            <a:ext cx="676901" cy="26180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5088160-5F43-5745-B366-3D7EB4B4CDFD}"/>
              </a:ext>
            </a:extLst>
          </p:cNvPr>
          <p:cNvCxnSpPr/>
          <p:nvPr/>
        </p:nvCxnSpPr>
        <p:spPr bwMode="auto">
          <a:xfrm>
            <a:off x="2764896" y="4527919"/>
            <a:ext cx="676148" cy="50264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BD96A68-4686-4847-A4E1-9EC36BE1B992}"/>
              </a:ext>
            </a:extLst>
          </p:cNvPr>
          <p:cNvCxnSpPr/>
          <p:nvPr/>
        </p:nvCxnSpPr>
        <p:spPr bwMode="auto">
          <a:xfrm>
            <a:off x="2764898" y="4527914"/>
            <a:ext cx="676146" cy="81301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663A04B9-12E8-C546-A50D-3AAB11AF59E1}"/>
              </a:ext>
            </a:extLst>
          </p:cNvPr>
          <p:cNvSpPr txBox="1"/>
          <p:nvPr/>
        </p:nvSpPr>
        <p:spPr>
          <a:xfrm>
            <a:off x="2016074" y="6406469"/>
            <a:ext cx="6899005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Fragile optimizations: PBFT [Castro/Liskov2002], </a:t>
            </a:r>
            <a:r>
              <a:rPr lang="en-US" sz="1600" dirty="0" err="1">
                <a:solidFill>
                  <a:schemeClr val="tx1"/>
                </a:solidFill>
              </a:rPr>
              <a:t>HotStuff</a:t>
            </a:r>
            <a:r>
              <a:rPr lang="en-US" sz="1600" dirty="0">
                <a:solidFill>
                  <a:schemeClr val="tx1"/>
                </a:solidFill>
              </a:rPr>
              <a:t> [Yin et al. 2009]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80A29E0-E1B9-294A-BE10-DF2CC2BF553C}"/>
              </a:ext>
            </a:extLst>
          </p:cNvPr>
          <p:cNvSpPr txBox="1"/>
          <p:nvPr/>
        </p:nvSpPr>
        <p:spPr>
          <a:xfrm>
            <a:off x="2575634" y="5292340"/>
            <a:ext cx="928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Pre-prepare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6C7DE46-69E6-2A4A-952B-86D113072CCB}"/>
              </a:ext>
            </a:extLst>
          </p:cNvPr>
          <p:cNvSpPr txBox="1"/>
          <p:nvPr/>
        </p:nvSpPr>
        <p:spPr>
          <a:xfrm>
            <a:off x="8576692" y="4333301"/>
            <a:ext cx="178765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0 (Primary)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21F685C-CF98-4643-942A-60BDCD7313E4}"/>
              </a:ext>
            </a:extLst>
          </p:cNvPr>
          <p:cNvSpPr txBox="1"/>
          <p:nvPr/>
        </p:nvSpPr>
        <p:spPr>
          <a:xfrm>
            <a:off x="8593853" y="4591062"/>
            <a:ext cx="151563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431CB3A-A559-1D4C-B811-8FAF791245D8}"/>
              </a:ext>
            </a:extLst>
          </p:cNvPr>
          <p:cNvSpPr txBox="1"/>
          <p:nvPr/>
        </p:nvSpPr>
        <p:spPr>
          <a:xfrm>
            <a:off x="8576693" y="4848161"/>
            <a:ext cx="151563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BE1ABEE-9CDE-A345-A7EA-8EAC085AF7EB}"/>
              </a:ext>
            </a:extLst>
          </p:cNvPr>
          <p:cNvSpPr txBox="1"/>
          <p:nvPr/>
        </p:nvSpPr>
        <p:spPr>
          <a:xfrm>
            <a:off x="8576693" y="5134392"/>
            <a:ext cx="151563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3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68282F2-B6E7-A94F-B69E-8A44A650AF4D}"/>
              </a:ext>
            </a:extLst>
          </p:cNvPr>
          <p:cNvSpPr/>
          <p:nvPr/>
        </p:nvSpPr>
        <p:spPr bwMode="auto">
          <a:xfrm>
            <a:off x="2755808" y="3117502"/>
            <a:ext cx="748542" cy="25493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B #237 #237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676D502-983F-E14E-B85C-6A6DB9F186CD}"/>
              </a:ext>
            </a:extLst>
          </p:cNvPr>
          <p:cNvSpPr/>
          <p:nvPr/>
        </p:nvSpPr>
        <p:spPr bwMode="auto">
          <a:xfrm>
            <a:off x="2755808" y="3385005"/>
            <a:ext cx="748542" cy="25493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H(Tx1)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355120F-590D-994D-BC0F-B74466BF47B6}"/>
              </a:ext>
            </a:extLst>
          </p:cNvPr>
          <p:cNvSpPr/>
          <p:nvPr/>
        </p:nvSpPr>
        <p:spPr bwMode="auto">
          <a:xfrm>
            <a:off x="2755808" y="3619915"/>
            <a:ext cx="748542" cy="254931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H(Tx2)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7E3CF35-3E80-1345-AC37-3A2837037258}"/>
              </a:ext>
            </a:extLst>
          </p:cNvPr>
          <p:cNvSpPr/>
          <p:nvPr/>
        </p:nvSpPr>
        <p:spPr bwMode="auto">
          <a:xfrm>
            <a:off x="2755808" y="3872966"/>
            <a:ext cx="748542" cy="25493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H(Tx3)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C3584012-5176-0C42-B279-D12B96640161}"/>
              </a:ext>
            </a:extLst>
          </p:cNvPr>
          <p:cNvSpPr/>
          <p:nvPr/>
        </p:nvSpPr>
        <p:spPr bwMode="auto">
          <a:xfrm>
            <a:off x="2755808" y="4122669"/>
            <a:ext cx="748542" cy="25493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H(Tx4)</a:t>
            </a:r>
          </a:p>
        </p:txBody>
      </p:sp>
    </p:spTree>
    <p:extLst>
      <p:ext uri="{BB962C8B-B14F-4D97-AF65-F5344CB8AC3E}">
        <p14:creationId xmlns:p14="http://schemas.microsoft.com/office/powerpoint/2010/main" val="2884133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1B96503-3A17-BE46-9BD1-B444BB351E01}"/>
              </a:ext>
            </a:extLst>
          </p:cNvPr>
          <p:cNvCxnSpPr>
            <a:cxnSpLocks/>
          </p:cNvCxnSpPr>
          <p:nvPr/>
        </p:nvCxnSpPr>
        <p:spPr bwMode="auto">
          <a:xfrm>
            <a:off x="1325512" y="4054862"/>
            <a:ext cx="716245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884C7FD-DEC9-E84E-8032-BAC3B0DE5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Robust BFT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8E69C-492C-0845-93DB-9128455B5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417" y="1139789"/>
            <a:ext cx="11582400" cy="5214975"/>
          </a:xfrm>
        </p:spPr>
        <p:txBody>
          <a:bodyPr/>
          <a:lstStyle/>
          <a:p>
            <a:r>
              <a:rPr lang="en-CH" b="1" dirty="0"/>
              <a:t>Requries sustainable performance of a BFT protocol despite active attacks</a:t>
            </a:r>
          </a:p>
          <a:p>
            <a:r>
              <a:rPr lang="en-CH" b="1" dirty="0"/>
              <a:t>Concept Introduced by Aardvark protocol (Clement et al. NSDI 2009) </a:t>
            </a:r>
          </a:p>
          <a:p>
            <a:pPr lvl="1"/>
            <a:r>
              <a:rPr lang="en-CH" b="1" dirty="0"/>
              <a:t>showing pitfalls of fragile optimizations</a:t>
            </a:r>
          </a:p>
          <a:p>
            <a:pPr lvl="1"/>
            <a:r>
              <a:rPr lang="en-GB" b="1" dirty="0"/>
              <a:t>e</a:t>
            </a:r>
            <a:r>
              <a:rPr lang="en-CH" b="1" dirty="0"/>
              <a:t>.g., client request dissemination (or MAC based client authentication)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0BFB7B1-8CE4-824D-8FEE-0C4ABB12F76A}"/>
              </a:ext>
            </a:extLst>
          </p:cNvPr>
          <p:cNvCxnSpPr/>
          <p:nvPr/>
        </p:nvCxnSpPr>
        <p:spPr bwMode="auto">
          <a:xfrm>
            <a:off x="2216099" y="4515701"/>
            <a:ext cx="627186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9B677DA-065C-9C49-9F32-B4B0DABC5963}"/>
              </a:ext>
            </a:extLst>
          </p:cNvPr>
          <p:cNvCxnSpPr/>
          <p:nvPr/>
        </p:nvCxnSpPr>
        <p:spPr bwMode="auto">
          <a:xfrm>
            <a:off x="2216099" y="4777506"/>
            <a:ext cx="627186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ED0C245-119D-804C-BBAA-765F0370398A}"/>
              </a:ext>
            </a:extLst>
          </p:cNvPr>
          <p:cNvCxnSpPr/>
          <p:nvPr/>
        </p:nvCxnSpPr>
        <p:spPr bwMode="auto">
          <a:xfrm>
            <a:off x="2216098" y="5316793"/>
            <a:ext cx="627186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7201870-17F7-8F40-B63C-8C888E691C2C}"/>
              </a:ext>
            </a:extLst>
          </p:cNvPr>
          <p:cNvCxnSpPr/>
          <p:nvPr/>
        </p:nvCxnSpPr>
        <p:spPr bwMode="auto">
          <a:xfrm>
            <a:off x="2216099" y="5030562"/>
            <a:ext cx="627186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F55846D-BD45-5642-BB54-8E3116DBDE90}"/>
              </a:ext>
            </a:extLst>
          </p:cNvPr>
          <p:cNvCxnSpPr/>
          <p:nvPr/>
        </p:nvCxnSpPr>
        <p:spPr bwMode="auto">
          <a:xfrm>
            <a:off x="2764903" y="4515706"/>
            <a:ext cx="676901" cy="26180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5088160-5F43-5745-B366-3D7EB4B4CDFD}"/>
              </a:ext>
            </a:extLst>
          </p:cNvPr>
          <p:cNvCxnSpPr/>
          <p:nvPr/>
        </p:nvCxnSpPr>
        <p:spPr bwMode="auto">
          <a:xfrm>
            <a:off x="2764896" y="4527919"/>
            <a:ext cx="676148" cy="50264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BD96A68-4686-4847-A4E1-9EC36BE1B992}"/>
              </a:ext>
            </a:extLst>
          </p:cNvPr>
          <p:cNvCxnSpPr/>
          <p:nvPr/>
        </p:nvCxnSpPr>
        <p:spPr bwMode="auto">
          <a:xfrm>
            <a:off x="2764898" y="4527914"/>
            <a:ext cx="676146" cy="81301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663A04B9-12E8-C546-A50D-3AAB11AF59E1}"/>
              </a:ext>
            </a:extLst>
          </p:cNvPr>
          <p:cNvSpPr txBox="1"/>
          <p:nvPr/>
        </p:nvSpPr>
        <p:spPr>
          <a:xfrm>
            <a:off x="2016074" y="6406469"/>
            <a:ext cx="605063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Fragile optimizations: PBFT [Castro/Liskov2002], </a:t>
            </a:r>
            <a:r>
              <a:rPr lang="en-US" sz="1600" dirty="0" err="1">
                <a:solidFill>
                  <a:schemeClr val="tx1"/>
                </a:solidFill>
              </a:rPr>
              <a:t>HotStuff</a:t>
            </a:r>
            <a:r>
              <a:rPr lang="en-US" sz="1600" dirty="0">
                <a:solidFill>
                  <a:schemeClr val="tx1"/>
                </a:solidFill>
              </a:rPr>
              <a:t> [2019]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80A29E0-E1B9-294A-BE10-DF2CC2BF553C}"/>
              </a:ext>
            </a:extLst>
          </p:cNvPr>
          <p:cNvSpPr txBox="1"/>
          <p:nvPr/>
        </p:nvSpPr>
        <p:spPr>
          <a:xfrm>
            <a:off x="2575634" y="5292340"/>
            <a:ext cx="928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Pre-prepare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6C7DE46-69E6-2A4A-952B-86D113072CCB}"/>
              </a:ext>
            </a:extLst>
          </p:cNvPr>
          <p:cNvSpPr txBox="1"/>
          <p:nvPr/>
        </p:nvSpPr>
        <p:spPr>
          <a:xfrm>
            <a:off x="8576692" y="4333301"/>
            <a:ext cx="178765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0 (Primary)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21F685C-CF98-4643-942A-60BDCD7313E4}"/>
              </a:ext>
            </a:extLst>
          </p:cNvPr>
          <p:cNvSpPr txBox="1"/>
          <p:nvPr/>
        </p:nvSpPr>
        <p:spPr>
          <a:xfrm>
            <a:off x="8593853" y="4591062"/>
            <a:ext cx="151563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431CB3A-A559-1D4C-B811-8FAF791245D8}"/>
              </a:ext>
            </a:extLst>
          </p:cNvPr>
          <p:cNvSpPr txBox="1"/>
          <p:nvPr/>
        </p:nvSpPr>
        <p:spPr>
          <a:xfrm>
            <a:off x="8576693" y="4848161"/>
            <a:ext cx="151563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BE1ABEE-9CDE-A345-A7EA-8EAC085AF7EB}"/>
              </a:ext>
            </a:extLst>
          </p:cNvPr>
          <p:cNvSpPr txBox="1"/>
          <p:nvPr/>
        </p:nvSpPr>
        <p:spPr>
          <a:xfrm>
            <a:off x="8576693" y="5134392"/>
            <a:ext cx="151563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3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68282F2-B6E7-A94F-B69E-8A44A650AF4D}"/>
              </a:ext>
            </a:extLst>
          </p:cNvPr>
          <p:cNvSpPr/>
          <p:nvPr/>
        </p:nvSpPr>
        <p:spPr bwMode="auto">
          <a:xfrm>
            <a:off x="2755808" y="3117502"/>
            <a:ext cx="748542" cy="25493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B #237 #237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676D502-983F-E14E-B85C-6A6DB9F186CD}"/>
              </a:ext>
            </a:extLst>
          </p:cNvPr>
          <p:cNvSpPr/>
          <p:nvPr/>
        </p:nvSpPr>
        <p:spPr bwMode="auto">
          <a:xfrm>
            <a:off x="2755808" y="3385005"/>
            <a:ext cx="748542" cy="25493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H(Tx1)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355120F-590D-994D-BC0F-B74466BF47B6}"/>
              </a:ext>
            </a:extLst>
          </p:cNvPr>
          <p:cNvSpPr/>
          <p:nvPr/>
        </p:nvSpPr>
        <p:spPr bwMode="auto">
          <a:xfrm>
            <a:off x="2755808" y="3619915"/>
            <a:ext cx="748542" cy="254931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H(Tx2)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7E3CF35-3E80-1345-AC37-3A2837037258}"/>
              </a:ext>
            </a:extLst>
          </p:cNvPr>
          <p:cNvSpPr/>
          <p:nvPr/>
        </p:nvSpPr>
        <p:spPr bwMode="auto">
          <a:xfrm>
            <a:off x="2755808" y="3872966"/>
            <a:ext cx="748542" cy="25493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H(Tx3)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C3584012-5176-0C42-B279-D12B96640161}"/>
              </a:ext>
            </a:extLst>
          </p:cNvPr>
          <p:cNvSpPr/>
          <p:nvPr/>
        </p:nvSpPr>
        <p:spPr bwMode="auto">
          <a:xfrm>
            <a:off x="2755808" y="4122669"/>
            <a:ext cx="748542" cy="25493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H(Tx4)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A0B7FD3-A029-ED4F-BD6A-6A3AD2AFF990}"/>
              </a:ext>
            </a:extLst>
          </p:cNvPr>
          <p:cNvSpPr txBox="1"/>
          <p:nvPr/>
        </p:nvSpPr>
        <p:spPr>
          <a:xfrm>
            <a:off x="8576692" y="3932424"/>
            <a:ext cx="178765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Client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6946861-5C00-514B-982B-6960CD5101E2}"/>
              </a:ext>
            </a:extLst>
          </p:cNvPr>
          <p:cNvCxnSpPr>
            <a:cxnSpLocks/>
          </p:cNvCxnSpPr>
          <p:nvPr/>
        </p:nvCxnSpPr>
        <p:spPr bwMode="auto">
          <a:xfrm>
            <a:off x="1917334" y="4051794"/>
            <a:ext cx="658300" cy="126499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F70473B8-3016-A046-9921-DE21406053BC}"/>
              </a:ext>
            </a:extLst>
          </p:cNvPr>
          <p:cNvCxnSpPr>
            <a:cxnSpLocks/>
          </p:cNvCxnSpPr>
          <p:nvPr/>
        </p:nvCxnSpPr>
        <p:spPr bwMode="auto">
          <a:xfrm>
            <a:off x="1917327" y="4051794"/>
            <a:ext cx="732594" cy="53926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5C324384-69E8-EA42-9209-508F66D22FD8}"/>
              </a:ext>
            </a:extLst>
          </p:cNvPr>
          <p:cNvCxnSpPr>
            <a:cxnSpLocks/>
          </p:cNvCxnSpPr>
          <p:nvPr/>
        </p:nvCxnSpPr>
        <p:spPr bwMode="auto">
          <a:xfrm>
            <a:off x="1917327" y="4064002"/>
            <a:ext cx="732594" cy="78415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95BBBD62-E31F-BF4C-B3E7-A0A62A2D78C1}"/>
              </a:ext>
            </a:extLst>
          </p:cNvPr>
          <p:cNvCxnSpPr>
            <a:cxnSpLocks/>
          </p:cNvCxnSpPr>
          <p:nvPr/>
        </p:nvCxnSpPr>
        <p:spPr bwMode="auto">
          <a:xfrm>
            <a:off x="1916567" y="4051794"/>
            <a:ext cx="733354" cy="100209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A0F9AF29-DFAA-F241-99A9-4723EF1549A9}"/>
              </a:ext>
            </a:extLst>
          </p:cNvPr>
          <p:cNvCxnSpPr/>
          <p:nvPr/>
        </p:nvCxnSpPr>
        <p:spPr bwMode="auto">
          <a:xfrm flipV="1">
            <a:off x="3497418" y="4552074"/>
            <a:ext cx="784700" cy="2232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667CE718-216A-FD4B-B160-743C17801D16}"/>
              </a:ext>
            </a:extLst>
          </p:cNvPr>
          <p:cNvCxnSpPr/>
          <p:nvPr/>
        </p:nvCxnSpPr>
        <p:spPr bwMode="auto">
          <a:xfrm flipV="1">
            <a:off x="3504350" y="4552074"/>
            <a:ext cx="777768" cy="48653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B5715545-BAB4-A540-BABB-44221F264CEE}"/>
              </a:ext>
            </a:extLst>
          </p:cNvPr>
          <p:cNvCxnSpPr/>
          <p:nvPr/>
        </p:nvCxnSpPr>
        <p:spPr bwMode="auto">
          <a:xfrm flipV="1">
            <a:off x="3504350" y="4552074"/>
            <a:ext cx="777768" cy="77277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95441552-A5A6-C648-9282-9DF3A913A048}"/>
              </a:ext>
            </a:extLst>
          </p:cNvPr>
          <p:cNvCxnSpPr/>
          <p:nvPr/>
        </p:nvCxnSpPr>
        <p:spPr bwMode="auto">
          <a:xfrm flipV="1">
            <a:off x="3504350" y="4795348"/>
            <a:ext cx="777768" cy="24326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35AD74E0-7075-1648-A0DC-42E10C9D2F26}"/>
              </a:ext>
            </a:extLst>
          </p:cNvPr>
          <p:cNvCxnSpPr/>
          <p:nvPr/>
        </p:nvCxnSpPr>
        <p:spPr bwMode="auto">
          <a:xfrm>
            <a:off x="3497418" y="4785562"/>
            <a:ext cx="784700" cy="23938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9C9EEBA9-681B-BF41-99E2-6AFA424183A1}"/>
              </a:ext>
            </a:extLst>
          </p:cNvPr>
          <p:cNvCxnSpPr/>
          <p:nvPr/>
        </p:nvCxnSpPr>
        <p:spPr bwMode="auto">
          <a:xfrm>
            <a:off x="3497418" y="5035148"/>
            <a:ext cx="784700" cy="3133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FDA95517-559A-5548-89D2-33970351DD46}"/>
              </a:ext>
            </a:extLst>
          </p:cNvPr>
          <p:cNvCxnSpPr/>
          <p:nvPr/>
        </p:nvCxnSpPr>
        <p:spPr bwMode="auto">
          <a:xfrm flipV="1">
            <a:off x="3504350" y="4785556"/>
            <a:ext cx="777768" cy="54949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3610E344-A935-044F-9BB8-8C1C34DF3890}"/>
              </a:ext>
            </a:extLst>
          </p:cNvPr>
          <p:cNvCxnSpPr/>
          <p:nvPr/>
        </p:nvCxnSpPr>
        <p:spPr bwMode="auto">
          <a:xfrm>
            <a:off x="3504350" y="4795344"/>
            <a:ext cx="777768" cy="56333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823E5F24-4C2A-4144-9063-94EEB56104FA}"/>
              </a:ext>
            </a:extLst>
          </p:cNvPr>
          <p:cNvCxnSpPr/>
          <p:nvPr/>
        </p:nvCxnSpPr>
        <p:spPr bwMode="auto">
          <a:xfrm flipV="1">
            <a:off x="3504350" y="5035148"/>
            <a:ext cx="777768" cy="28969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55D96F15-3C9E-AC46-AA84-5ACF8527FAB1}"/>
              </a:ext>
            </a:extLst>
          </p:cNvPr>
          <p:cNvSpPr txBox="1"/>
          <p:nvPr/>
        </p:nvSpPr>
        <p:spPr>
          <a:xfrm>
            <a:off x="3545913" y="5300385"/>
            <a:ext cx="674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Prepare</a:t>
            </a:r>
          </a:p>
        </p:txBody>
      </p:sp>
    </p:spTree>
    <p:extLst>
      <p:ext uri="{BB962C8B-B14F-4D97-AF65-F5344CB8AC3E}">
        <p14:creationId xmlns:p14="http://schemas.microsoft.com/office/powerpoint/2010/main" val="2005469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1B96503-3A17-BE46-9BD1-B444BB351E01}"/>
              </a:ext>
            </a:extLst>
          </p:cNvPr>
          <p:cNvCxnSpPr>
            <a:cxnSpLocks/>
          </p:cNvCxnSpPr>
          <p:nvPr/>
        </p:nvCxnSpPr>
        <p:spPr bwMode="auto">
          <a:xfrm>
            <a:off x="1325512" y="4054862"/>
            <a:ext cx="716245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884C7FD-DEC9-E84E-8032-BAC3B0DE5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Robust BFT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8E69C-492C-0845-93DB-9128455B5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417" y="1139789"/>
            <a:ext cx="11582400" cy="5214975"/>
          </a:xfrm>
        </p:spPr>
        <p:txBody>
          <a:bodyPr/>
          <a:lstStyle/>
          <a:p>
            <a:r>
              <a:rPr lang="en-CH" b="1" dirty="0"/>
              <a:t>Requries sustainable performance of a BFT protocol despite active attacks</a:t>
            </a:r>
          </a:p>
          <a:p>
            <a:r>
              <a:rPr lang="en-CH" b="1" dirty="0"/>
              <a:t>Concept Introduced by Aardvark protocol (Clement et al. NSDI 2009) </a:t>
            </a:r>
          </a:p>
          <a:p>
            <a:pPr lvl="1"/>
            <a:r>
              <a:rPr lang="en-CH" b="1" dirty="0"/>
              <a:t>showing pitfalls of fragile optimizations</a:t>
            </a:r>
          </a:p>
          <a:p>
            <a:pPr lvl="1"/>
            <a:r>
              <a:rPr lang="en-GB" b="1" dirty="0"/>
              <a:t>e</a:t>
            </a:r>
            <a:r>
              <a:rPr lang="en-CH" b="1" dirty="0"/>
              <a:t>.g., client request dissemination (or MAC based client authentication)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0BFB7B1-8CE4-824D-8FEE-0C4ABB12F76A}"/>
              </a:ext>
            </a:extLst>
          </p:cNvPr>
          <p:cNvCxnSpPr/>
          <p:nvPr/>
        </p:nvCxnSpPr>
        <p:spPr bwMode="auto">
          <a:xfrm>
            <a:off x="2216099" y="4515701"/>
            <a:ext cx="627186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9B677DA-065C-9C49-9F32-B4B0DABC5963}"/>
              </a:ext>
            </a:extLst>
          </p:cNvPr>
          <p:cNvCxnSpPr/>
          <p:nvPr/>
        </p:nvCxnSpPr>
        <p:spPr bwMode="auto">
          <a:xfrm>
            <a:off x="2216099" y="4777506"/>
            <a:ext cx="627186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ED0C245-119D-804C-BBAA-765F0370398A}"/>
              </a:ext>
            </a:extLst>
          </p:cNvPr>
          <p:cNvCxnSpPr/>
          <p:nvPr/>
        </p:nvCxnSpPr>
        <p:spPr bwMode="auto">
          <a:xfrm>
            <a:off x="2216098" y="5316793"/>
            <a:ext cx="627186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7201870-17F7-8F40-B63C-8C888E691C2C}"/>
              </a:ext>
            </a:extLst>
          </p:cNvPr>
          <p:cNvCxnSpPr/>
          <p:nvPr/>
        </p:nvCxnSpPr>
        <p:spPr bwMode="auto">
          <a:xfrm>
            <a:off x="2216099" y="5030562"/>
            <a:ext cx="627186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F55846D-BD45-5642-BB54-8E3116DBDE90}"/>
              </a:ext>
            </a:extLst>
          </p:cNvPr>
          <p:cNvCxnSpPr/>
          <p:nvPr/>
        </p:nvCxnSpPr>
        <p:spPr bwMode="auto">
          <a:xfrm>
            <a:off x="2764903" y="4515706"/>
            <a:ext cx="676901" cy="26180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5088160-5F43-5745-B366-3D7EB4B4CDFD}"/>
              </a:ext>
            </a:extLst>
          </p:cNvPr>
          <p:cNvCxnSpPr/>
          <p:nvPr/>
        </p:nvCxnSpPr>
        <p:spPr bwMode="auto">
          <a:xfrm>
            <a:off x="2764896" y="4527919"/>
            <a:ext cx="676148" cy="50264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BD96A68-4686-4847-A4E1-9EC36BE1B992}"/>
              </a:ext>
            </a:extLst>
          </p:cNvPr>
          <p:cNvCxnSpPr/>
          <p:nvPr/>
        </p:nvCxnSpPr>
        <p:spPr bwMode="auto">
          <a:xfrm>
            <a:off x="2764898" y="4527914"/>
            <a:ext cx="676146" cy="81301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663A04B9-12E8-C546-A50D-3AAB11AF59E1}"/>
              </a:ext>
            </a:extLst>
          </p:cNvPr>
          <p:cNvSpPr txBox="1"/>
          <p:nvPr/>
        </p:nvSpPr>
        <p:spPr>
          <a:xfrm>
            <a:off x="2016074" y="6406469"/>
            <a:ext cx="605063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Fragile optimizations: PBFT [Castro/Liskov2002], </a:t>
            </a:r>
            <a:r>
              <a:rPr lang="en-US" sz="1600" dirty="0" err="1">
                <a:solidFill>
                  <a:schemeClr val="tx1"/>
                </a:solidFill>
              </a:rPr>
              <a:t>HotStuff</a:t>
            </a:r>
            <a:r>
              <a:rPr lang="en-US" sz="1600" dirty="0">
                <a:solidFill>
                  <a:schemeClr val="tx1"/>
                </a:solidFill>
              </a:rPr>
              <a:t> [2019]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80A29E0-E1B9-294A-BE10-DF2CC2BF553C}"/>
              </a:ext>
            </a:extLst>
          </p:cNvPr>
          <p:cNvSpPr txBox="1"/>
          <p:nvPr/>
        </p:nvSpPr>
        <p:spPr>
          <a:xfrm>
            <a:off x="2575634" y="5292340"/>
            <a:ext cx="928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Pre-prepare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6C7DE46-69E6-2A4A-952B-86D113072CCB}"/>
              </a:ext>
            </a:extLst>
          </p:cNvPr>
          <p:cNvSpPr txBox="1"/>
          <p:nvPr/>
        </p:nvSpPr>
        <p:spPr>
          <a:xfrm>
            <a:off x="8576692" y="4333301"/>
            <a:ext cx="178765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0 (Primary)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21F685C-CF98-4643-942A-60BDCD7313E4}"/>
              </a:ext>
            </a:extLst>
          </p:cNvPr>
          <p:cNvSpPr txBox="1"/>
          <p:nvPr/>
        </p:nvSpPr>
        <p:spPr>
          <a:xfrm>
            <a:off x="8593853" y="4591062"/>
            <a:ext cx="151563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431CB3A-A559-1D4C-B811-8FAF791245D8}"/>
              </a:ext>
            </a:extLst>
          </p:cNvPr>
          <p:cNvSpPr txBox="1"/>
          <p:nvPr/>
        </p:nvSpPr>
        <p:spPr>
          <a:xfrm>
            <a:off x="8576693" y="4848161"/>
            <a:ext cx="151563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BE1ABEE-9CDE-A345-A7EA-8EAC085AF7EB}"/>
              </a:ext>
            </a:extLst>
          </p:cNvPr>
          <p:cNvSpPr txBox="1"/>
          <p:nvPr/>
        </p:nvSpPr>
        <p:spPr>
          <a:xfrm>
            <a:off x="8576693" y="5134392"/>
            <a:ext cx="151563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3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68282F2-B6E7-A94F-B69E-8A44A650AF4D}"/>
              </a:ext>
            </a:extLst>
          </p:cNvPr>
          <p:cNvSpPr/>
          <p:nvPr/>
        </p:nvSpPr>
        <p:spPr bwMode="auto">
          <a:xfrm>
            <a:off x="2755808" y="3117502"/>
            <a:ext cx="748542" cy="25493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B #237 #237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676D502-983F-E14E-B85C-6A6DB9F186CD}"/>
              </a:ext>
            </a:extLst>
          </p:cNvPr>
          <p:cNvSpPr/>
          <p:nvPr/>
        </p:nvSpPr>
        <p:spPr bwMode="auto">
          <a:xfrm>
            <a:off x="2755808" y="3385005"/>
            <a:ext cx="748542" cy="25493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H(Tx1)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355120F-590D-994D-BC0F-B74466BF47B6}"/>
              </a:ext>
            </a:extLst>
          </p:cNvPr>
          <p:cNvSpPr/>
          <p:nvPr/>
        </p:nvSpPr>
        <p:spPr bwMode="auto">
          <a:xfrm>
            <a:off x="2755808" y="3619915"/>
            <a:ext cx="748542" cy="254931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H(Tx2)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7E3CF35-3E80-1345-AC37-3A2837037258}"/>
              </a:ext>
            </a:extLst>
          </p:cNvPr>
          <p:cNvSpPr/>
          <p:nvPr/>
        </p:nvSpPr>
        <p:spPr bwMode="auto">
          <a:xfrm>
            <a:off x="2755808" y="3872966"/>
            <a:ext cx="748542" cy="25493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H(Tx3)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C3584012-5176-0C42-B279-D12B96640161}"/>
              </a:ext>
            </a:extLst>
          </p:cNvPr>
          <p:cNvSpPr/>
          <p:nvPr/>
        </p:nvSpPr>
        <p:spPr bwMode="auto">
          <a:xfrm>
            <a:off x="2755808" y="4122669"/>
            <a:ext cx="748542" cy="25493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H(Tx4)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A0B7FD3-A029-ED4F-BD6A-6A3AD2AFF990}"/>
              </a:ext>
            </a:extLst>
          </p:cNvPr>
          <p:cNvSpPr txBox="1"/>
          <p:nvPr/>
        </p:nvSpPr>
        <p:spPr>
          <a:xfrm>
            <a:off x="8576692" y="3932424"/>
            <a:ext cx="178765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Client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F70473B8-3016-A046-9921-DE21406053BC}"/>
              </a:ext>
            </a:extLst>
          </p:cNvPr>
          <p:cNvCxnSpPr>
            <a:cxnSpLocks/>
          </p:cNvCxnSpPr>
          <p:nvPr/>
        </p:nvCxnSpPr>
        <p:spPr bwMode="auto">
          <a:xfrm>
            <a:off x="1917327" y="4051794"/>
            <a:ext cx="658307" cy="47612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B2635E4C-9366-964A-9E07-DC7E2CAD6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780" y="3403838"/>
            <a:ext cx="949325" cy="8961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E248CE-C57C-734D-B62E-A8F70A94FCD9}"/>
              </a:ext>
            </a:extLst>
          </p:cNvPr>
          <p:cNvSpPr txBox="1"/>
          <p:nvPr/>
        </p:nvSpPr>
        <p:spPr>
          <a:xfrm>
            <a:off x="3593078" y="5292340"/>
            <a:ext cx="92871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44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83855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039E1E-F49B-B447-8DD1-AA089FA8E7CB}"/>
              </a:ext>
            </a:extLst>
          </p:cNvPr>
          <p:cNvCxnSpPr>
            <a:cxnSpLocks/>
          </p:cNvCxnSpPr>
          <p:nvPr/>
        </p:nvCxnSpPr>
        <p:spPr>
          <a:xfrm>
            <a:off x="1561364" y="2993132"/>
            <a:ext cx="4848719" cy="134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27C9DA-5F9C-4345-8E9F-7D3DD5CE354A}"/>
              </a:ext>
            </a:extLst>
          </p:cNvPr>
          <p:cNvCxnSpPr>
            <a:cxnSpLocks/>
          </p:cNvCxnSpPr>
          <p:nvPr/>
        </p:nvCxnSpPr>
        <p:spPr>
          <a:xfrm>
            <a:off x="1561364" y="3540825"/>
            <a:ext cx="484871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4CDA47-8BC6-EB48-861E-16088210E90F}"/>
              </a:ext>
            </a:extLst>
          </p:cNvPr>
          <p:cNvCxnSpPr>
            <a:cxnSpLocks/>
          </p:cNvCxnSpPr>
          <p:nvPr/>
        </p:nvCxnSpPr>
        <p:spPr>
          <a:xfrm>
            <a:off x="1561364" y="4636212"/>
            <a:ext cx="484871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076FDD-9694-7749-9E0B-9190D2D7CF64}"/>
              </a:ext>
            </a:extLst>
          </p:cNvPr>
          <p:cNvCxnSpPr>
            <a:cxnSpLocks/>
          </p:cNvCxnSpPr>
          <p:nvPr/>
        </p:nvCxnSpPr>
        <p:spPr>
          <a:xfrm>
            <a:off x="1561364" y="4088518"/>
            <a:ext cx="484871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9E585A5-482F-5846-9CC1-308B49AAF3A3}"/>
              </a:ext>
            </a:extLst>
          </p:cNvPr>
          <p:cNvGrpSpPr/>
          <p:nvPr/>
        </p:nvGrpSpPr>
        <p:grpSpPr>
          <a:xfrm>
            <a:off x="1715414" y="2539222"/>
            <a:ext cx="4113384" cy="2081237"/>
            <a:chOff x="2838508" y="1198001"/>
            <a:chExt cx="4113384" cy="2081237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4961A4B-2B68-384D-940C-D04B5A998ABA}"/>
                </a:ext>
              </a:extLst>
            </p:cNvPr>
            <p:cNvCxnSpPr>
              <a:cxnSpLocks/>
            </p:cNvCxnSpPr>
            <p:nvPr/>
          </p:nvCxnSpPr>
          <p:spPr>
            <a:xfrm>
              <a:off x="3243434" y="1636157"/>
              <a:ext cx="1317372" cy="164308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72545CE-625E-9741-9555-3AA925497A04}"/>
                </a:ext>
              </a:extLst>
            </p:cNvPr>
            <p:cNvCxnSpPr>
              <a:cxnSpLocks/>
            </p:cNvCxnSpPr>
            <p:nvPr/>
          </p:nvCxnSpPr>
          <p:spPr>
            <a:xfrm>
              <a:off x="3243434" y="1636157"/>
              <a:ext cx="1169129" cy="109538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ECB9A84-4088-D44E-9A47-AC405FCB88B3}"/>
                </a:ext>
              </a:extLst>
            </p:cNvPr>
            <p:cNvCxnSpPr>
              <a:cxnSpLocks/>
            </p:cNvCxnSpPr>
            <p:nvPr/>
          </p:nvCxnSpPr>
          <p:spPr>
            <a:xfrm>
              <a:off x="3243434" y="1636157"/>
              <a:ext cx="1169129" cy="568687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0C96366-A497-3141-8133-43D9FA7331B1}"/>
                </a:ext>
              </a:extLst>
            </p:cNvPr>
            <p:cNvSpPr/>
            <p:nvPr/>
          </p:nvSpPr>
          <p:spPr>
            <a:xfrm>
              <a:off x="2838508" y="1198001"/>
              <a:ext cx="418035" cy="435151"/>
            </a:xfrm>
            <a:prstGeom prst="rect">
              <a:avLst/>
            </a:prstGeom>
            <a:solidFill>
              <a:srgbClr val="A3BDD1"/>
            </a:solidFill>
            <a:ln w="38100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alibri" panose="020F0502020204030204" pitchFamily="34" charset="0"/>
                  <a:ea typeface="Apple Symbols" panose="02000000000000000000" pitchFamily="2" charset="-79"/>
                  <a:cs typeface="Calibri" panose="020F0502020204030204" pitchFamily="34" charset="0"/>
                </a:rPr>
                <a:t>#0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6ABAFF8-D857-8446-8F1D-29A1EDD4808A}"/>
                </a:ext>
              </a:extLst>
            </p:cNvPr>
            <p:cNvSpPr/>
            <p:nvPr/>
          </p:nvSpPr>
          <p:spPr>
            <a:xfrm>
              <a:off x="4406140" y="1198001"/>
              <a:ext cx="418035" cy="438156"/>
            </a:xfrm>
            <a:prstGeom prst="rect">
              <a:avLst/>
            </a:prstGeom>
            <a:solidFill>
              <a:srgbClr val="A3BDD1"/>
            </a:solidFill>
            <a:ln w="38100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alibri" panose="020F0502020204030204" pitchFamily="34" charset="0"/>
                  <a:ea typeface="Apple Symbols" panose="02000000000000000000" pitchFamily="2" charset="-79"/>
                  <a:cs typeface="Calibri" panose="020F0502020204030204" pitchFamily="34" charset="0"/>
                </a:rPr>
                <a:t>#8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773780-FC3C-2F4C-9B14-74C3382F9BA1}"/>
                </a:ext>
              </a:extLst>
            </p:cNvPr>
            <p:cNvSpPr/>
            <p:nvPr/>
          </p:nvSpPr>
          <p:spPr>
            <a:xfrm>
              <a:off x="5189955" y="1198001"/>
              <a:ext cx="418035" cy="438156"/>
            </a:xfrm>
            <a:prstGeom prst="rect">
              <a:avLst/>
            </a:prstGeom>
            <a:solidFill>
              <a:srgbClr val="A3BDD1"/>
            </a:solidFill>
            <a:ln w="38100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alibri" panose="020F0502020204030204" pitchFamily="34" charset="0"/>
                  <a:ea typeface="Apple Symbols" panose="02000000000000000000" pitchFamily="2" charset="-79"/>
                  <a:cs typeface="Calibri" panose="020F0502020204030204" pitchFamily="34" charset="0"/>
                </a:rPr>
                <a:t>#12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4D261C4-6C56-3A4B-B51C-B831E49DF3BB}"/>
                </a:ext>
              </a:extLst>
            </p:cNvPr>
            <p:cNvSpPr/>
            <p:nvPr/>
          </p:nvSpPr>
          <p:spPr>
            <a:xfrm>
              <a:off x="3622324" y="1198001"/>
              <a:ext cx="418035" cy="438156"/>
            </a:xfrm>
            <a:prstGeom prst="rect">
              <a:avLst/>
            </a:prstGeom>
            <a:solidFill>
              <a:srgbClr val="A3BDD1"/>
            </a:solidFill>
            <a:ln w="38100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alibri" panose="020F0502020204030204" pitchFamily="34" charset="0"/>
                  <a:ea typeface="Apple Symbols" panose="02000000000000000000" pitchFamily="2" charset="-79"/>
                  <a:cs typeface="Calibri" panose="020F0502020204030204" pitchFamily="34" charset="0"/>
                </a:rPr>
                <a:t>#4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00C3757-0EE7-4840-BEC1-5BFD4FD0F4A0}"/>
                </a:ext>
              </a:extLst>
            </p:cNvPr>
            <p:cNvCxnSpPr>
              <a:cxnSpLocks/>
            </p:cNvCxnSpPr>
            <p:nvPr/>
          </p:nvCxnSpPr>
          <p:spPr>
            <a:xfrm>
              <a:off x="4054198" y="1636157"/>
              <a:ext cx="1317372" cy="164308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53A9F81-B3E9-4348-B008-AB306CC696EC}"/>
                </a:ext>
              </a:extLst>
            </p:cNvPr>
            <p:cNvCxnSpPr>
              <a:cxnSpLocks/>
            </p:cNvCxnSpPr>
            <p:nvPr/>
          </p:nvCxnSpPr>
          <p:spPr>
            <a:xfrm>
              <a:off x="4054198" y="1636157"/>
              <a:ext cx="1169129" cy="109538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6817EF0-9F20-6448-A3CC-A420DD3C5486}"/>
                </a:ext>
              </a:extLst>
            </p:cNvPr>
            <p:cNvCxnSpPr>
              <a:cxnSpLocks/>
            </p:cNvCxnSpPr>
            <p:nvPr/>
          </p:nvCxnSpPr>
          <p:spPr>
            <a:xfrm>
              <a:off x="4054198" y="1636157"/>
              <a:ext cx="1169129" cy="568687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6CD33ED-E282-954F-A0E9-FA2F686E0080}"/>
                </a:ext>
              </a:extLst>
            </p:cNvPr>
            <p:cNvCxnSpPr>
              <a:cxnSpLocks/>
            </p:cNvCxnSpPr>
            <p:nvPr/>
          </p:nvCxnSpPr>
          <p:spPr>
            <a:xfrm>
              <a:off x="4824906" y="1636157"/>
              <a:ext cx="1317372" cy="164308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5FEA5B6-E2C1-C04D-949A-4C8045875BC3}"/>
                </a:ext>
              </a:extLst>
            </p:cNvPr>
            <p:cNvCxnSpPr>
              <a:cxnSpLocks/>
            </p:cNvCxnSpPr>
            <p:nvPr/>
          </p:nvCxnSpPr>
          <p:spPr>
            <a:xfrm>
              <a:off x="4824906" y="1636157"/>
              <a:ext cx="1169129" cy="109538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B461A56-554E-1641-8B50-5E607C98DA8B}"/>
                </a:ext>
              </a:extLst>
            </p:cNvPr>
            <p:cNvCxnSpPr>
              <a:cxnSpLocks/>
            </p:cNvCxnSpPr>
            <p:nvPr/>
          </p:nvCxnSpPr>
          <p:spPr>
            <a:xfrm>
              <a:off x="4824906" y="1636157"/>
              <a:ext cx="1169129" cy="568687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BF30DA8-629B-3146-8743-EE1A7BB040AC}"/>
                </a:ext>
              </a:extLst>
            </p:cNvPr>
            <p:cNvCxnSpPr>
              <a:cxnSpLocks/>
            </p:cNvCxnSpPr>
            <p:nvPr/>
          </p:nvCxnSpPr>
          <p:spPr>
            <a:xfrm>
              <a:off x="5634520" y="1636157"/>
              <a:ext cx="1317372" cy="164308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2989FFC-972A-9A49-AF67-9E6174265A8F}"/>
                </a:ext>
              </a:extLst>
            </p:cNvPr>
            <p:cNvCxnSpPr>
              <a:cxnSpLocks/>
            </p:cNvCxnSpPr>
            <p:nvPr/>
          </p:nvCxnSpPr>
          <p:spPr>
            <a:xfrm>
              <a:off x="5634520" y="1636157"/>
              <a:ext cx="1169129" cy="109538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E76B59E-9039-9F4B-B400-09DAF741D837}"/>
                </a:ext>
              </a:extLst>
            </p:cNvPr>
            <p:cNvCxnSpPr>
              <a:cxnSpLocks/>
            </p:cNvCxnSpPr>
            <p:nvPr/>
          </p:nvCxnSpPr>
          <p:spPr>
            <a:xfrm>
              <a:off x="5599897" y="1599866"/>
              <a:ext cx="1007487" cy="60081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4BF96A7-6861-3F46-9C3A-67AC4E7E5D64}"/>
              </a:ext>
            </a:extLst>
          </p:cNvPr>
          <p:cNvGrpSpPr/>
          <p:nvPr/>
        </p:nvGrpSpPr>
        <p:grpSpPr>
          <a:xfrm>
            <a:off x="1687679" y="2962962"/>
            <a:ext cx="4026803" cy="1665373"/>
            <a:chOff x="2772146" y="2714852"/>
            <a:chExt cx="4026803" cy="166537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B1319D6-3874-5147-8D51-30B698BD009A}"/>
                </a:ext>
              </a:extLst>
            </p:cNvPr>
            <p:cNvGrpSpPr/>
            <p:nvPr/>
          </p:nvGrpSpPr>
          <p:grpSpPr>
            <a:xfrm>
              <a:off x="4754261" y="2744736"/>
              <a:ext cx="1254106" cy="1622087"/>
              <a:chOff x="6797105" y="3601102"/>
              <a:chExt cx="864001" cy="1066201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34AEEA29-1A8B-384C-AAFF-EB2527C62D76}"/>
                  </a:ext>
                </a:extLst>
              </p:cNvPr>
              <p:cNvCxnSpPr/>
              <p:nvPr/>
            </p:nvCxnSpPr>
            <p:spPr>
              <a:xfrm flipV="1">
                <a:off x="6797105" y="4293504"/>
                <a:ext cx="864001" cy="373799"/>
              </a:xfrm>
              <a:prstGeom prst="straightConnector1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B5CA5D44-AD13-3C42-91B8-B0866309BB6F}"/>
                  </a:ext>
                </a:extLst>
              </p:cNvPr>
              <p:cNvCxnSpPr/>
              <p:nvPr/>
            </p:nvCxnSpPr>
            <p:spPr>
              <a:xfrm flipV="1">
                <a:off x="6797105" y="3954202"/>
                <a:ext cx="787456" cy="713101"/>
              </a:xfrm>
              <a:prstGeom prst="straightConnector1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21EAF19E-6E22-2548-A393-29F9E807FA82}"/>
                  </a:ext>
                </a:extLst>
              </p:cNvPr>
              <p:cNvCxnSpPr/>
              <p:nvPr/>
            </p:nvCxnSpPr>
            <p:spPr>
              <a:xfrm flipV="1">
                <a:off x="6797105" y="3601102"/>
                <a:ext cx="835586" cy="1066200"/>
              </a:xfrm>
              <a:prstGeom prst="straightConnector1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D320820-E0FC-4949-BC1C-54774DAD32CB}"/>
                </a:ext>
              </a:extLst>
            </p:cNvPr>
            <p:cNvGrpSpPr/>
            <p:nvPr/>
          </p:nvGrpSpPr>
          <p:grpSpPr>
            <a:xfrm>
              <a:off x="3958669" y="2758138"/>
              <a:ext cx="1254106" cy="1622087"/>
              <a:chOff x="6797105" y="3601102"/>
              <a:chExt cx="864001" cy="1066201"/>
            </a:xfrm>
          </p:grpSpPr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1C9214DB-B826-7241-9428-701FE9511E81}"/>
                  </a:ext>
                </a:extLst>
              </p:cNvPr>
              <p:cNvCxnSpPr/>
              <p:nvPr/>
            </p:nvCxnSpPr>
            <p:spPr>
              <a:xfrm flipV="1">
                <a:off x="6797105" y="4293504"/>
                <a:ext cx="864001" cy="373799"/>
              </a:xfrm>
              <a:prstGeom prst="straightConnector1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533256F6-4EE2-B64F-84C1-EBEA6B2277FD}"/>
                  </a:ext>
                </a:extLst>
              </p:cNvPr>
              <p:cNvCxnSpPr/>
              <p:nvPr/>
            </p:nvCxnSpPr>
            <p:spPr>
              <a:xfrm flipV="1">
                <a:off x="6797105" y="3954202"/>
                <a:ext cx="787456" cy="713101"/>
              </a:xfrm>
              <a:prstGeom prst="straightConnector1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2587FD0B-6FEA-7B4D-B278-F98C313E2C14}"/>
                  </a:ext>
                </a:extLst>
              </p:cNvPr>
              <p:cNvCxnSpPr/>
              <p:nvPr/>
            </p:nvCxnSpPr>
            <p:spPr>
              <a:xfrm flipV="1">
                <a:off x="6797105" y="3601102"/>
                <a:ext cx="835586" cy="1066200"/>
              </a:xfrm>
              <a:prstGeom prst="straightConnector1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9B8449A-B288-214F-9F14-AC54D915BA2A}"/>
                </a:ext>
              </a:extLst>
            </p:cNvPr>
            <p:cNvGrpSpPr/>
            <p:nvPr/>
          </p:nvGrpSpPr>
          <p:grpSpPr>
            <a:xfrm>
              <a:off x="3176904" y="2750787"/>
              <a:ext cx="1254106" cy="1622087"/>
              <a:chOff x="6797105" y="3601102"/>
              <a:chExt cx="864001" cy="1066201"/>
            </a:xfrm>
          </p:grpSpPr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1ADE73BA-7845-134A-90BF-2E4C05F2DC5A}"/>
                  </a:ext>
                </a:extLst>
              </p:cNvPr>
              <p:cNvCxnSpPr/>
              <p:nvPr/>
            </p:nvCxnSpPr>
            <p:spPr>
              <a:xfrm flipV="1">
                <a:off x="6797105" y="4293504"/>
                <a:ext cx="864001" cy="373799"/>
              </a:xfrm>
              <a:prstGeom prst="straightConnector1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6723148B-4D91-A348-B1FC-7D64F754DD3E}"/>
                  </a:ext>
                </a:extLst>
              </p:cNvPr>
              <p:cNvCxnSpPr/>
              <p:nvPr/>
            </p:nvCxnSpPr>
            <p:spPr>
              <a:xfrm flipV="1">
                <a:off x="6797105" y="3954202"/>
                <a:ext cx="787456" cy="713101"/>
              </a:xfrm>
              <a:prstGeom prst="straightConnector1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4397D1C5-08D6-CB48-8365-19102602B7CF}"/>
                  </a:ext>
                </a:extLst>
              </p:cNvPr>
              <p:cNvCxnSpPr/>
              <p:nvPr/>
            </p:nvCxnSpPr>
            <p:spPr>
              <a:xfrm flipV="1">
                <a:off x="6797105" y="3601102"/>
                <a:ext cx="835586" cy="1066200"/>
              </a:xfrm>
              <a:prstGeom prst="straightConnector1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D8A8B7C7-BC6D-7D45-9E0B-72394F4173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4843" y="3804188"/>
              <a:ext cx="1254106" cy="568689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89592C2-455F-6A47-B533-12B96DFA8A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4843" y="3287984"/>
              <a:ext cx="1143000" cy="1084893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B84C2262-DECC-1F4D-97A9-33567DC45A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4843" y="2714852"/>
              <a:ext cx="896121" cy="1658023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42DDCC1-354F-CF4D-9F58-1B314ADCBBBD}"/>
                </a:ext>
              </a:extLst>
            </p:cNvPr>
            <p:cNvSpPr/>
            <p:nvPr/>
          </p:nvSpPr>
          <p:spPr>
            <a:xfrm>
              <a:off x="2772146" y="3930274"/>
              <a:ext cx="418035" cy="438156"/>
            </a:xfrm>
            <a:prstGeom prst="rect">
              <a:avLst/>
            </a:prstGeom>
            <a:solidFill>
              <a:srgbClr val="A1B3B2"/>
            </a:solidFill>
            <a:ln w="381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alibri" panose="020F0502020204030204" pitchFamily="34" charset="0"/>
                  <a:ea typeface="Apple Symbols" panose="02000000000000000000" pitchFamily="2" charset="-79"/>
                  <a:cs typeface="Calibri" panose="020F0502020204030204" pitchFamily="34" charset="0"/>
                </a:rPr>
                <a:t>#3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464DA32-C380-CD4F-9E02-2491E8CA111E}"/>
                </a:ext>
              </a:extLst>
            </p:cNvPr>
            <p:cNvSpPr/>
            <p:nvPr/>
          </p:nvSpPr>
          <p:spPr>
            <a:xfrm>
              <a:off x="3555960" y="3930274"/>
              <a:ext cx="418035" cy="438156"/>
            </a:xfrm>
            <a:prstGeom prst="rect">
              <a:avLst/>
            </a:prstGeom>
            <a:solidFill>
              <a:srgbClr val="A1B3B2"/>
            </a:solidFill>
            <a:ln w="381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alibri" panose="020F0502020204030204" pitchFamily="34" charset="0"/>
                  <a:ea typeface="Apple Symbols" panose="02000000000000000000" pitchFamily="2" charset="-79"/>
                  <a:cs typeface="Calibri" panose="020F0502020204030204" pitchFamily="34" charset="0"/>
                </a:rPr>
                <a:t>#7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DF8F4C6-528B-E249-A2E9-9B9405521B27}"/>
                </a:ext>
              </a:extLst>
            </p:cNvPr>
            <p:cNvSpPr/>
            <p:nvPr/>
          </p:nvSpPr>
          <p:spPr>
            <a:xfrm>
              <a:off x="4339777" y="3930274"/>
              <a:ext cx="418035" cy="438156"/>
            </a:xfrm>
            <a:prstGeom prst="rect">
              <a:avLst/>
            </a:prstGeom>
            <a:solidFill>
              <a:srgbClr val="A1B3B2"/>
            </a:solidFill>
            <a:ln w="381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alibri" panose="020F0502020204030204" pitchFamily="34" charset="0"/>
                  <a:ea typeface="Apple Symbols" panose="02000000000000000000" pitchFamily="2" charset="-79"/>
                  <a:cs typeface="Calibri" panose="020F0502020204030204" pitchFamily="34" charset="0"/>
                </a:rPr>
                <a:t>#11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23B2B38-FDFD-FF42-A43B-E27FA3B11C51}"/>
                </a:ext>
              </a:extLst>
            </p:cNvPr>
            <p:cNvSpPr/>
            <p:nvPr/>
          </p:nvSpPr>
          <p:spPr>
            <a:xfrm>
              <a:off x="5123593" y="3930274"/>
              <a:ext cx="418035" cy="438156"/>
            </a:xfrm>
            <a:prstGeom prst="rect">
              <a:avLst/>
            </a:prstGeom>
            <a:solidFill>
              <a:srgbClr val="A1B3B2"/>
            </a:solidFill>
            <a:ln w="381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alibri" panose="020F0502020204030204" pitchFamily="34" charset="0"/>
                  <a:ea typeface="Apple Symbols" panose="02000000000000000000" pitchFamily="2" charset="-79"/>
                  <a:cs typeface="Calibri" panose="020F0502020204030204" pitchFamily="34" charset="0"/>
                </a:rPr>
                <a:t>#15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9CDE27D-6581-A543-B596-1CF73053A4BE}"/>
              </a:ext>
            </a:extLst>
          </p:cNvPr>
          <p:cNvGrpSpPr/>
          <p:nvPr/>
        </p:nvGrpSpPr>
        <p:grpSpPr>
          <a:xfrm>
            <a:off x="1759912" y="2954486"/>
            <a:ext cx="3925157" cy="1655188"/>
            <a:chOff x="2772146" y="2708519"/>
            <a:chExt cx="3925157" cy="165518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FDEBA09-9490-1144-A567-FE7D4611CA4C}"/>
                </a:ext>
              </a:extLst>
            </p:cNvPr>
            <p:cNvGrpSpPr/>
            <p:nvPr/>
          </p:nvGrpSpPr>
          <p:grpSpPr>
            <a:xfrm>
              <a:off x="3179721" y="2708519"/>
              <a:ext cx="1169128" cy="1643081"/>
              <a:chOff x="1712843" y="2313036"/>
              <a:chExt cx="805456" cy="1080000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0CFD8D22-8528-D545-8EF6-282CFFF85B3E}"/>
                  </a:ext>
                </a:extLst>
              </p:cNvPr>
              <p:cNvCxnSpPr/>
              <p:nvPr/>
            </p:nvCxnSpPr>
            <p:spPr>
              <a:xfrm>
                <a:off x="1712843" y="2673036"/>
                <a:ext cx="805456" cy="7200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B1A77C8B-6BC7-CE4D-8FB6-1B496B2456EE}"/>
                  </a:ext>
                </a:extLst>
              </p:cNvPr>
              <p:cNvCxnSpPr/>
              <p:nvPr/>
            </p:nvCxnSpPr>
            <p:spPr>
              <a:xfrm>
                <a:off x="1712843" y="2673036"/>
                <a:ext cx="805456" cy="3600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F4962FB5-8789-7441-B942-A0A4B54CEE16}"/>
                  </a:ext>
                </a:extLst>
              </p:cNvPr>
              <p:cNvCxnSpPr/>
              <p:nvPr/>
            </p:nvCxnSpPr>
            <p:spPr>
              <a:xfrm flipV="1">
                <a:off x="1712843" y="2313036"/>
                <a:ext cx="805456" cy="3600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D63F052-73D6-4D48-B496-D3F56C8D6025}"/>
                </a:ext>
              </a:extLst>
            </p:cNvPr>
            <p:cNvSpPr/>
            <p:nvPr/>
          </p:nvSpPr>
          <p:spPr>
            <a:xfrm>
              <a:off x="2772146" y="2834886"/>
              <a:ext cx="418035" cy="438156"/>
            </a:xfrm>
            <a:prstGeom prst="rect">
              <a:avLst/>
            </a:prstGeom>
            <a:solidFill>
              <a:srgbClr val="D1A2A4"/>
            </a:solidFill>
            <a:ln w="38100">
              <a:solidFill>
                <a:srgbClr val="C00000"/>
              </a:solidFill>
              <a:prstDash val="soli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alibri" panose="020F0502020204030204" pitchFamily="34" charset="0"/>
                  <a:ea typeface="Apple Symbols" panose="02000000000000000000" pitchFamily="2" charset="-79"/>
                  <a:cs typeface="Calibri" panose="020F0502020204030204" pitchFamily="34" charset="0"/>
                </a:rPr>
                <a:t>#1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C5F1938-6F0C-0D40-BAAB-055220F6E2FC}"/>
                </a:ext>
              </a:extLst>
            </p:cNvPr>
            <p:cNvGrpSpPr/>
            <p:nvPr/>
          </p:nvGrpSpPr>
          <p:grpSpPr>
            <a:xfrm>
              <a:off x="3956198" y="2708521"/>
              <a:ext cx="1169128" cy="1643081"/>
              <a:chOff x="1712843" y="2313036"/>
              <a:chExt cx="805456" cy="1080000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9FF2F202-3419-9544-8ADE-538F67BCFB72}"/>
                  </a:ext>
                </a:extLst>
              </p:cNvPr>
              <p:cNvCxnSpPr/>
              <p:nvPr/>
            </p:nvCxnSpPr>
            <p:spPr>
              <a:xfrm>
                <a:off x="1712843" y="2673036"/>
                <a:ext cx="805456" cy="7200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61871F48-C449-0649-A8A9-D5D0D5EBB03C}"/>
                  </a:ext>
                </a:extLst>
              </p:cNvPr>
              <p:cNvCxnSpPr/>
              <p:nvPr/>
            </p:nvCxnSpPr>
            <p:spPr>
              <a:xfrm>
                <a:off x="1712843" y="2673036"/>
                <a:ext cx="805456" cy="3600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5C3FBFE8-6933-C44E-AC30-D4CF7CFC7D2C}"/>
                  </a:ext>
                </a:extLst>
              </p:cNvPr>
              <p:cNvCxnSpPr/>
              <p:nvPr/>
            </p:nvCxnSpPr>
            <p:spPr>
              <a:xfrm flipV="1">
                <a:off x="1712843" y="2313036"/>
                <a:ext cx="805456" cy="3600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992E66E-8282-0949-9B57-93222BFACA1C}"/>
                </a:ext>
              </a:extLst>
            </p:cNvPr>
            <p:cNvCxnSpPr>
              <a:cxnSpLocks/>
            </p:cNvCxnSpPr>
            <p:nvPr/>
          </p:nvCxnSpPr>
          <p:spPr>
            <a:xfrm>
              <a:off x="5528175" y="3268318"/>
              <a:ext cx="1169128" cy="10953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8DEDA90-09CA-CD43-972F-3FEF021694DF}"/>
                </a:ext>
              </a:extLst>
            </p:cNvPr>
            <p:cNvCxnSpPr>
              <a:cxnSpLocks/>
            </p:cNvCxnSpPr>
            <p:nvPr/>
          </p:nvCxnSpPr>
          <p:spPr>
            <a:xfrm>
              <a:off x="5528175" y="3268318"/>
              <a:ext cx="1169128" cy="54769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FBFEA6E-70B5-4342-9EF1-D9A70684BA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8175" y="2720625"/>
              <a:ext cx="1169128" cy="54769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064EAD9-4A8D-5144-8359-FCF3C3434383}"/>
                </a:ext>
              </a:extLst>
            </p:cNvPr>
            <p:cNvGrpSpPr/>
            <p:nvPr/>
          </p:nvGrpSpPr>
          <p:grpSpPr>
            <a:xfrm>
              <a:off x="4747217" y="2720626"/>
              <a:ext cx="1169128" cy="1643081"/>
              <a:chOff x="1712843" y="2313036"/>
              <a:chExt cx="805456" cy="1080000"/>
            </a:xfrm>
          </p:grpSpPr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B32D6E29-11E6-AE44-9462-BF695BF2D561}"/>
                  </a:ext>
                </a:extLst>
              </p:cNvPr>
              <p:cNvCxnSpPr/>
              <p:nvPr/>
            </p:nvCxnSpPr>
            <p:spPr>
              <a:xfrm>
                <a:off x="1712843" y="2673036"/>
                <a:ext cx="805456" cy="7200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263ECC7C-CF26-5C48-9B78-F57E78D3D932}"/>
                  </a:ext>
                </a:extLst>
              </p:cNvPr>
              <p:cNvCxnSpPr/>
              <p:nvPr/>
            </p:nvCxnSpPr>
            <p:spPr>
              <a:xfrm>
                <a:off x="1712843" y="2673036"/>
                <a:ext cx="805456" cy="3600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84EFEA5A-C7FF-324E-914B-8C777D6A0371}"/>
                  </a:ext>
                </a:extLst>
              </p:cNvPr>
              <p:cNvCxnSpPr/>
              <p:nvPr/>
            </p:nvCxnSpPr>
            <p:spPr>
              <a:xfrm flipV="1">
                <a:off x="1712843" y="2313036"/>
                <a:ext cx="805456" cy="3600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4E6F4FB-0436-1B4D-BAC2-F385A0F3AC40}"/>
                </a:ext>
              </a:extLst>
            </p:cNvPr>
            <p:cNvSpPr/>
            <p:nvPr/>
          </p:nvSpPr>
          <p:spPr>
            <a:xfrm>
              <a:off x="3555960" y="2834886"/>
              <a:ext cx="418035" cy="438156"/>
            </a:xfrm>
            <a:prstGeom prst="rect">
              <a:avLst/>
            </a:prstGeom>
            <a:solidFill>
              <a:srgbClr val="D1A2A4"/>
            </a:solidFill>
            <a:ln w="38100">
              <a:solidFill>
                <a:srgbClr val="C00000"/>
              </a:solidFill>
              <a:prstDash val="soli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alibri" panose="020F0502020204030204" pitchFamily="34" charset="0"/>
                  <a:ea typeface="Apple Symbols" panose="02000000000000000000" pitchFamily="2" charset="-79"/>
                  <a:cs typeface="Calibri" panose="020F0502020204030204" pitchFamily="34" charset="0"/>
                </a:rPr>
                <a:t>#5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63EBD8D-40A5-3E4C-AF30-4394C98CDF3E}"/>
                </a:ext>
              </a:extLst>
            </p:cNvPr>
            <p:cNvSpPr/>
            <p:nvPr/>
          </p:nvSpPr>
          <p:spPr>
            <a:xfrm>
              <a:off x="4339777" y="2834886"/>
              <a:ext cx="418035" cy="438156"/>
            </a:xfrm>
            <a:prstGeom prst="rect">
              <a:avLst/>
            </a:prstGeom>
            <a:solidFill>
              <a:srgbClr val="D1A2A4"/>
            </a:solidFill>
            <a:ln w="38100">
              <a:solidFill>
                <a:srgbClr val="C00000"/>
              </a:solidFill>
              <a:prstDash val="soli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alibri" panose="020F0502020204030204" pitchFamily="34" charset="0"/>
                  <a:ea typeface="Apple Symbols" panose="02000000000000000000" pitchFamily="2" charset="-79"/>
                  <a:cs typeface="Calibri" panose="020F0502020204030204" pitchFamily="34" charset="0"/>
                </a:rPr>
                <a:t>#9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6B0C78A-AB6F-974C-ABB4-D00BDF4C98A0}"/>
                </a:ext>
              </a:extLst>
            </p:cNvPr>
            <p:cNvSpPr/>
            <p:nvPr/>
          </p:nvSpPr>
          <p:spPr>
            <a:xfrm>
              <a:off x="5123593" y="2834886"/>
              <a:ext cx="418035" cy="438156"/>
            </a:xfrm>
            <a:prstGeom prst="rect">
              <a:avLst/>
            </a:prstGeom>
            <a:solidFill>
              <a:srgbClr val="D1A2A4"/>
            </a:solidFill>
            <a:ln w="38100">
              <a:solidFill>
                <a:srgbClr val="C00000"/>
              </a:solidFill>
              <a:prstDash val="soli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alibri" panose="020F0502020204030204" pitchFamily="34" charset="0"/>
                  <a:ea typeface="Apple Symbols" panose="02000000000000000000" pitchFamily="2" charset="-79"/>
                  <a:cs typeface="Calibri" panose="020F0502020204030204" pitchFamily="34" charset="0"/>
                </a:rPr>
                <a:t>#13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B57C159-984C-7849-AC24-19C07038D19B}"/>
              </a:ext>
            </a:extLst>
          </p:cNvPr>
          <p:cNvGrpSpPr/>
          <p:nvPr/>
        </p:nvGrpSpPr>
        <p:grpSpPr>
          <a:xfrm>
            <a:off x="1831900" y="2941417"/>
            <a:ext cx="3996898" cy="1682220"/>
            <a:chOff x="2573056" y="2692681"/>
            <a:chExt cx="3996898" cy="1682220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04BE965-F756-BC4D-8213-4D9724ADE6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22446" y="2696711"/>
              <a:ext cx="1247508" cy="1116379"/>
            </a:xfrm>
            <a:prstGeom prst="straightConnector1">
              <a:avLst/>
            </a:prstGeom>
            <a:ln w="28575">
              <a:solidFill>
                <a:srgbClr val="CC991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23543EAB-E511-7140-8022-91E2D1FA7A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22446" y="3265396"/>
              <a:ext cx="1143000" cy="547697"/>
            </a:xfrm>
            <a:prstGeom prst="straightConnector1">
              <a:avLst/>
            </a:prstGeom>
            <a:pattFill prst="pct5">
              <a:fgClr>
                <a:srgbClr val="FFC000"/>
              </a:fgClr>
              <a:bgClr>
                <a:schemeClr val="bg1"/>
              </a:bgClr>
            </a:pattFill>
            <a:ln w="28575">
              <a:solidFill>
                <a:srgbClr val="CC991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30F0F03-2658-7C42-BDCF-7D2D184A67CF}"/>
                </a:ext>
              </a:extLst>
            </p:cNvPr>
            <p:cNvCxnSpPr>
              <a:cxnSpLocks/>
            </p:cNvCxnSpPr>
            <p:nvPr/>
          </p:nvCxnSpPr>
          <p:spPr>
            <a:xfrm>
              <a:off x="5322446" y="3813089"/>
              <a:ext cx="1084148" cy="547693"/>
            </a:xfrm>
            <a:prstGeom prst="straightConnector1">
              <a:avLst/>
            </a:prstGeom>
            <a:ln w="28575">
              <a:solidFill>
                <a:srgbClr val="CC991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C1EDE1B-2B1C-B445-BB48-8B1549E95F0B}"/>
                </a:ext>
              </a:extLst>
            </p:cNvPr>
            <p:cNvSpPr/>
            <p:nvPr/>
          </p:nvSpPr>
          <p:spPr>
            <a:xfrm>
              <a:off x="2573056" y="3382578"/>
              <a:ext cx="418035" cy="438156"/>
            </a:xfrm>
            <a:prstGeom prst="rect">
              <a:avLst/>
            </a:prstGeom>
            <a:solidFill>
              <a:srgbClr val="E2D2A9"/>
            </a:solidFill>
            <a:ln w="38100">
              <a:solidFill>
                <a:srgbClr val="CC9913"/>
              </a:solidFill>
              <a:prstDash val="soli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alibri" panose="020F0502020204030204" pitchFamily="34" charset="0"/>
                  <a:ea typeface="Apple Symbols" panose="02000000000000000000" pitchFamily="2" charset="-79"/>
                  <a:cs typeface="Calibri" panose="020F0502020204030204" pitchFamily="34" charset="0"/>
                </a:rPr>
                <a:t>#2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EA252C1-AAAC-614F-9AEC-DE7E81499A2D}"/>
                </a:ext>
              </a:extLst>
            </p:cNvPr>
            <p:cNvGrpSpPr/>
            <p:nvPr/>
          </p:nvGrpSpPr>
          <p:grpSpPr>
            <a:xfrm>
              <a:off x="3773784" y="2692681"/>
              <a:ext cx="1247509" cy="1664071"/>
              <a:chOff x="6733338" y="2333101"/>
              <a:chExt cx="859456" cy="1093797"/>
            </a:xfrm>
          </p:grpSpPr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B44DD365-4655-4047-935C-2567CCE3B8AF}"/>
                  </a:ext>
                </a:extLst>
              </p:cNvPr>
              <p:cNvCxnSpPr/>
              <p:nvPr/>
            </p:nvCxnSpPr>
            <p:spPr>
              <a:xfrm flipV="1">
                <a:off x="6733339" y="2333101"/>
                <a:ext cx="859455" cy="733798"/>
              </a:xfrm>
              <a:prstGeom prst="straightConnector1">
                <a:avLst/>
              </a:prstGeom>
              <a:ln w="28575">
                <a:solidFill>
                  <a:srgbClr val="CC991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84325196-595B-B447-9A25-0CD8DB605314}"/>
                  </a:ext>
                </a:extLst>
              </p:cNvPr>
              <p:cNvCxnSpPr/>
              <p:nvPr/>
            </p:nvCxnSpPr>
            <p:spPr>
              <a:xfrm flipV="1">
                <a:off x="6733338" y="2706898"/>
                <a:ext cx="787456" cy="360002"/>
              </a:xfrm>
              <a:prstGeom prst="straightConnector1">
                <a:avLst/>
              </a:prstGeom>
              <a:ln w="28575">
                <a:solidFill>
                  <a:srgbClr val="CC991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8B3188CB-D334-BF4D-8D99-B89497EF451F}"/>
                  </a:ext>
                </a:extLst>
              </p:cNvPr>
              <p:cNvCxnSpPr/>
              <p:nvPr/>
            </p:nvCxnSpPr>
            <p:spPr>
              <a:xfrm>
                <a:off x="6733339" y="3066898"/>
                <a:ext cx="746910" cy="360000"/>
              </a:xfrm>
              <a:prstGeom prst="straightConnector1">
                <a:avLst/>
              </a:prstGeom>
              <a:ln w="28575">
                <a:solidFill>
                  <a:srgbClr val="CC991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840EBB8-C57D-A740-BD6E-3ED6E5D6E9C1}"/>
                </a:ext>
              </a:extLst>
            </p:cNvPr>
            <p:cNvGrpSpPr/>
            <p:nvPr/>
          </p:nvGrpSpPr>
          <p:grpSpPr>
            <a:xfrm>
              <a:off x="4560524" y="2694697"/>
              <a:ext cx="1247508" cy="1664071"/>
              <a:chOff x="6733339" y="2333101"/>
              <a:chExt cx="859455" cy="1093797"/>
            </a:xfrm>
          </p:grpSpPr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A0ABB620-94F8-6B42-AF74-A265E5403D14}"/>
                  </a:ext>
                </a:extLst>
              </p:cNvPr>
              <p:cNvCxnSpPr/>
              <p:nvPr/>
            </p:nvCxnSpPr>
            <p:spPr>
              <a:xfrm flipV="1">
                <a:off x="6733339" y="2333101"/>
                <a:ext cx="859455" cy="733798"/>
              </a:xfrm>
              <a:prstGeom prst="straightConnector1">
                <a:avLst/>
              </a:prstGeom>
              <a:ln w="28575">
                <a:solidFill>
                  <a:srgbClr val="CC991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F14B4BC3-59F7-7C45-A9C5-B902A46816B7}"/>
                  </a:ext>
                </a:extLst>
              </p:cNvPr>
              <p:cNvCxnSpPr/>
              <p:nvPr/>
            </p:nvCxnSpPr>
            <p:spPr>
              <a:xfrm flipV="1">
                <a:off x="6733339" y="2706898"/>
                <a:ext cx="787456" cy="360002"/>
              </a:xfrm>
              <a:prstGeom prst="straightConnector1">
                <a:avLst/>
              </a:prstGeom>
              <a:ln w="28575">
                <a:solidFill>
                  <a:srgbClr val="CC991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AD01BA0E-23B7-C24F-BAEE-AAB2DF7D28E3}"/>
                  </a:ext>
                </a:extLst>
              </p:cNvPr>
              <p:cNvCxnSpPr/>
              <p:nvPr/>
            </p:nvCxnSpPr>
            <p:spPr>
              <a:xfrm>
                <a:off x="6733339" y="3066898"/>
                <a:ext cx="746910" cy="360000"/>
              </a:xfrm>
              <a:prstGeom prst="straightConnector1">
                <a:avLst/>
              </a:prstGeom>
              <a:ln w="28575">
                <a:solidFill>
                  <a:srgbClr val="CC991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4F809EA-764C-634F-9AF7-5C7B57EC8D1A}"/>
                </a:ext>
              </a:extLst>
            </p:cNvPr>
            <p:cNvGrpSpPr/>
            <p:nvPr/>
          </p:nvGrpSpPr>
          <p:grpSpPr>
            <a:xfrm>
              <a:off x="2996467" y="2710830"/>
              <a:ext cx="1247509" cy="1664071"/>
              <a:chOff x="6733338" y="2333101"/>
              <a:chExt cx="859456" cy="1093797"/>
            </a:xfrm>
          </p:grpSpPr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5DF0B99E-A688-294F-9D6A-0B28BA039B1B}"/>
                  </a:ext>
                </a:extLst>
              </p:cNvPr>
              <p:cNvCxnSpPr/>
              <p:nvPr/>
            </p:nvCxnSpPr>
            <p:spPr>
              <a:xfrm flipV="1">
                <a:off x="6733339" y="2333101"/>
                <a:ext cx="859455" cy="733798"/>
              </a:xfrm>
              <a:prstGeom prst="straightConnector1">
                <a:avLst/>
              </a:prstGeom>
              <a:ln w="28575">
                <a:solidFill>
                  <a:srgbClr val="CC991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3281BDEC-F157-0F4D-992A-DC43C2DD052C}"/>
                  </a:ext>
                </a:extLst>
              </p:cNvPr>
              <p:cNvCxnSpPr/>
              <p:nvPr/>
            </p:nvCxnSpPr>
            <p:spPr>
              <a:xfrm flipV="1">
                <a:off x="6733338" y="2706898"/>
                <a:ext cx="787456" cy="360002"/>
              </a:xfrm>
              <a:prstGeom prst="straightConnector1">
                <a:avLst/>
              </a:prstGeom>
              <a:ln w="28575">
                <a:solidFill>
                  <a:srgbClr val="CC991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3E2CDDAC-AEBC-9040-B0E6-9E603D7ACB0B}"/>
                  </a:ext>
                </a:extLst>
              </p:cNvPr>
              <p:cNvCxnSpPr/>
              <p:nvPr/>
            </p:nvCxnSpPr>
            <p:spPr>
              <a:xfrm>
                <a:off x="6733339" y="3066898"/>
                <a:ext cx="746910" cy="360000"/>
              </a:xfrm>
              <a:prstGeom prst="straightConnector1">
                <a:avLst/>
              </a:prstGeom>
              <a:ln w="28575">
                <a:solidFill>
                  <a:srgbClr val="CC991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62808DC-EE8D-B940-AC9B-CF4EE671A6ED}"/>
                </a:ext>
              </a:extLst>
            </p:cNvPr>
            <p:cNvSpPr/>
            <p:nvPr/>
          </p:nvSpPr>
          <p:spPr>
            <a:xfrm>
              <a:off x="3356872" y="3382581"/>
              <a:ext cx="418035" cy="438156"/>
            </a:xfrm>
            <a:prstGeom prst="rect">
              <a:avLst/>
            </a:prstGeom>
            <a:solidFill>
              <a:srgbClr val="E2D2A9"/>
            </a:solidFill>
            <a:ln w="38100">
              <a:solidFill>
                <a:srgbClr val="CC9913"/>
              </a:solidFill>
              <a:prstDash val="soli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alibri" panose="020F0502020204030204" pitchFamily="34" charset="0"/>
                  <a:ea typeface="Apple Symbols" panose="02000000000000000000" pitchFamily="2" charset="-79"/>
                  <a:cs typeface="Calibri" panose="020F0502020204030204" pitchFamily="34" charset="0"/>
                </a:rPr>
                <a:t>#6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74EFEB1-EFE7-C749-8478-AE0000623B5A}"/>
                </a:ext>
              </a:extLst>
            </p:cNvPr>
            <p:cNvSpPr/>
            <p:nvPr/>
          </p:nvSpPr>
          <p:spPr>
            <a:xfrm>
              <a:off x="4140687" y="3382581"/>
              <a:ext cx="418035" cy="438156"/>
            </a:xfrm>
            <a:prstGeom prst="rect">
              <a:avLst/>
            </a:prstGeom>
            <a:solidFill>
              <a:srgbClr val="E2D2A9"/>
            </a:solidFill>
            <a:ln w="38100">
              <a:solidFill>
                <a:srgbClr val="CC9913"/>
              </a:solidFill>
              <a:prstDash val="soli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alibri" panose="020F0502020204030204" pitchFamily="34" charset="0"/>
                  <a:ea typeface="Apple Symbols" panose="02000000000000000000" pitchFamily="2" charset="-79"/>
                  <a:cs typeface="Calibri" panose="020F0502020204030204" pitchFamily="34" charset="0"/>
                </a:rPr>
                <a:t>#10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8C22136-E671-5F40-BDDC-A3C3CFACFF00}"/>
                </a:ext>
              </a:extLst>
            </p:cNvPr>
            <p:cNvSpPr/>
            <p:nvPr/>
          </p:nvSpPr>
          <p:spPr>
            <a:xfrm>
              <a:off x="4924503" y="3382581"/>
              <a:ext cx="418035" cy="438156"/>
            </a:xfrm>
            <a:prstGeom prst="rect">
              <a:avLst/>
            </a:prstGeom>
            <a:solidFill>
              <a:srgbClr val="E2D2A9"/>
            </a:solidFill>
            <a:ln w="38100">
              <a:solidFill>
                <a:srgbClr val="CC9913"/>
              </a:solidFill>
              <a:prstDash val="soli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alibri" panose="020F0502020204030204" pitchFamily="34" charset="0"/>
                  <a:ea typeface="Apple Symbols" panose="02000000000000000000" pitchFamily="2" charset="-79"/>
                  <a:cs typeface="Calibri" panose="020F0502020204030204" pitchFamily="34" charset="0"/>
                </a:rPr>
                <a:t>#14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478F73BE-43EE-4A45-83B0-4A62A06C9137}"/>
              </a:ext>
            </a:extLst>
          </p:cNvPr>
          <p:cNvSpPr txBox="1"/>
          <p:nvPr/>
        </p:nvSpPr>
        <p:spPr>
          <a:xfrm>
            <a:off x="732367" y="2831310"/>
            <a:ext cx="860536" cy="29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node 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AFC51A5-FA14-EB43-B8B6-04F955F7AD50}"/>
              </a:ext>
            </a:extLst>
          </p:cNvPr>
          <p:cNvSpPr txBox="1"/>
          <p:nvPr/>
        </p:nvSpPr>
        <p:spPr>
          <a:xfrm>
            <a:off x="732367" y="3380579"/>
            <a:ext cx="860536" cy="29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node 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5040191-7250-0B45-B8F3-7C98CC8FED35}"/>
              </a:ext>
            </a:extLst>
          </p:cNvPr>
          <p:cNvSpPr txBox="1"/>
          <p:nvPr/>
        </p:nvSpPr>
        <p:spPr>
          <a:xfrm>
            <a:off x="732367" y="3929847"/>
            <a:ext cx="860536" cy="29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node 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106A578-937C-2747-BDB1-B983975F85C6}"/>
              </a:ext>
            </a:extLst>
          </p:cNvPr>
          <p:cNvSpPr txBox="1"/>
          <p:nvPr/>
        </p:nvSpPr>
        <p:spPr>
          <a:xfrm>
            <a:off x="732367" y="4479115"/>
            <a:ext cx="860536" cy="29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node 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DB811-D9CA-5C47-99AD-BCC6FD09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Mir: Robust Scaling of Classical BFT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27458A-9156-A749-820F-8FCD05437B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7F3E-5E11-7C4B-9E44-400A622D663D}" type="slidenum">
              <a:rPr lang="en-US" smtClean="0"/>
              <a:t>15</a:t>
            </a:fld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7BF1941-8705-7C45-83B0-FD534F7081D3}"/>
              </a:ext>
            </a:extLst>
          </p:cNvPr>
          <p:cNvSpPr txBox="1"/>
          <p:nvPr/>
        </p:nvSpPr>
        <p:spPr>
          <a:xfrm>
            <a:off x="6410083" y="2359765"/>
            <a:ext cx="2679708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PBFT: Single leader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C32DCB2-8C37-3E44-B1F4-BE61086260BB}"/>
              </a:ext>
            </a:extLst>
          </p:cNvPr>
          <p:cNvSpPr txBox="1"/>
          <p:nvPr/>
        </p:nvSpPr>
        <p:spPr>
          <a:xfrm>
            <a:off x="6957426" y="2836183"/>
            <a:ext cx="2680542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Mir: Parallel leaders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334BF6E-8B16-0045-A459-821509765482}"/>
              </a:ext>
            </a:extLst>
          </p:cNvPr>
          <p:cNvGrpSpPr/>
          <p:nvPr/>
        </p:nvGrpSpPr>
        <p:grpSpPr>
          <a:xfrm>
            <a:off x="1913872" y="1719505"/>
            <a:ext cx="4108974" cy="1395733"/>
            <a:chOff x="1913872" y="1719505"/>
            <a:chExt cx="4108974" cy="1395733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25A9554-D573-6245-96A3-546EA1C26DC2}"/>
                </a:ext>
              </a:extLst>
            </p:cNvPr>
            <p:cNvSpPr/>
            <p:nvPr/>
          </p:nvSpPr>
          <p:spPr bwMode="auto">
            <a:xfrm rot="18940886">
              <a:off x="1913872" y="2845881"/>
              <a:ext cx="528040" cy="269357"/>
            </a:xfrm>
            <a:prstGeom prst="ellipse">
              <a:avLst/>
            </a:prstGeom>
            <a:solidFill>
              <a:srgbClr val="C00000">
                <a:alpha val="40000"/>
              </a:srgbClr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67F5BF3-380D-F348-AF4B-DB1D987641CF}"/>
                </a:ext>
              </a:extLst>
            </p:cNvPr>
            <p:cNvSpPr/>
            <p:nvPr/>
          </p:nvSpPr>
          <p:spPr bwMode="auto">
            <a:xfrm rot="18940886">
              <a:off x="2723922" y="2810871"/>
              <a:ext cx="528040" cy="269357"/>
            </a:xfrm>
            <a:prstGeom prst="ellipse">
              <a:avLst/>
            </a:prstGeom>
            <a:solidFill>
              <a:srgbClr val="C00000">
                <a:alpha val="40000"/>
              </a:srgbClr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4368916-52B5-DB4F-9094-3839FF188E11}"/>
                </a:ext>
              </a:extLst>
            </p:cNvPr>
            <p:cNvSpPr/>
            <p:nvPr/>
          </p:nvSpPr>
          <p:spPr bwMode="auto">
            <a:xfrm rot="18940886">
              <a:off x="3509650" y="2841261"/>
              <a:ext cx="528040" cy="269357"/>
            </a:xfrm>
            <a:prstGeom prst="ellipse">
              <a:avLst/>
            </a:prstGeom>
            <a:solidFill>
              <a:srgbClr val="C00000">
                <a:alpha val="40000"/>
              </a:srgbClr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F8357078-A1A3-9F43-9878-38E5D1342597}"/>
                </a:ext>
              </a:extLst>
            </p:cNvPr>
            <p:cNvSpPr/>
            <p:nvPr/>
          </p:nvSpPr>
          <p:spPr bwMode="auto">
            <a:xfrm rot="18940886">
              <a:off x="4309379" y="2798423"/>
              <a:ext cx="528040" cy="269357"/>
            </a:xfrm>
            <a:prstGeom prst="ellipse">
              <a:avLst/>
            </a:prstGeom>
            <a:solidFill>
              <a:srgbClr val="C00000">
                <a:alpha val="40000"/>
              </a:srgbClr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9571EDD-C73F-614C-A0E6-09B2F99F0942}"/>
                </a:ext>
              </a:extLst>
            </p:cNvPr>
            <p:cNvSpPr txBox="1"/>
            <p:nvPr/>
          </p:nvSpPr>
          <p:spPr>
            <a:xfrm>
              <a:off x="4066861" y="1719505"/>
              <a:ext cx="1955985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chemeClr val="tx1"/>
                  </a:solidFill>
                </a:defRPr>
              </a:lvl1pPr>
            </a:lstStyle>
            <a:p>
              <a:r>
                <a:rPr lang="en-US" dirty="0">
                  <a:solidFill>
                    <a:srgbClr val="C00000"/>
                  </a:solidFill>
                </a:rPr>
                <a:t>Single leader bottleneck</a:t>
              </a: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C4B75D40-E55B-7B43-9F6F-BEBA81CC9496}"/>
                </a:ext>
              </a:extLst>
            </p:cNvPr>
            <p:cNvCxnSpPr>
              <a:cxnSpLocks/>
              <a:stCxn id="101" idx="2"/>
              <a:endCxn id="97" idx="5"/>
            </p:cNvCxnSpPr>
            <p:nvPr/>
          </p:nvCxnSpPr>
          <p:spPr>
            <a:xfrm flipH="1">
              <a:off x="2377996" y="1978037"/>
              <a:ext cx="2666858" cy="940228"/>
            </a:xfrm>
            <a:prstGeom prst="straightConnector1">
              <a:avLst/>
            </a:prstGeom>
            <a:ln w="31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11C88D87-8C7C-9545-9578-0175E9C588C7}"/>
                </a:ext>
              </a:extLst>
            </p:cNvPr>
            <p:cNvCxnSpPr>
              <a:cxnSpLocks/>
              <a:stCxn id="101" idx="2"/>
              <a:endCxn id="98" idx="5"/>
            </p:cNvCxnSpPr>
            <p:nvPr/>
          </p:nvCxnSpPr>
          <p:spPr>
            <a:xfrm flipH="1">
              <a:off x="3188046" y="1978037"/>
              <a:ext cx="1856808" cy="905218"/>
            </a:xfrm>
            <a:prstGeom prst="straightConnector1">
              <a:avLst/>
            </a:prstGeom>
            <a:ln w="31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2367B53C-D1D7-6D46-8A1B-5CAF12D89AE2}"/>
                </a:ext>
              </a:extLst>
            </p:cNvPr>
            <p:cNvCxnSpPr>
              <a:cxnSpLocks/>
              <a:stCxn id="101" idx="2"/>
              <a:endCxn id="99" idx="5"/>
            </p:cNvCxnSpPr>
            <p:nvPr/>
          </p:nvCxnSpPr>
          <p:spPr>
            <a:xfrm flipH="1">
              <a:off x="3973774" y="1978037"/>
              <a:ext cx="1071080" cy="935608"/>
            </a:xfrm>
            <a:prstGeom prst="straightConnector1">
              <a:avLst/>
            </a:prstGeom>
            <a:ln w="31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B836C8BC-5ED1-7A4A-ADC0-741AA57C56BD}"/>
                </a:ext>
              </a:extLst>
            </p:cNvPr>
            <p:cNvCxnSpPr>
              <a:cxnSpLocks/>
              <a:stCxn id="101" idx="2"/>
              <a:endCxn id="100" idx="6"/>
            </p:cNvCxnSpPr>
            <p:nvPr/>
          </p:nvCxnSpPr>
          <p:spPr>
            <a:xfrm flipH="1">
              <a:off x="4762297" y="1978037"/>
              <a:ext cx="282557" cy="770608"/>
            </a:xfrm>
            <a:prstGeom prst="straightConnector1">
              <a:avLst/>
            </a:prstGeom>
            <a:ln w="31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390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4973-030B-204B-800C-BA720BEC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with Multiple Leaders: Request duplication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B1E80-3EDC-A14C-A2F4-C0C5F9154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6075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BDBF94-6ED8-D946-8495-0D9C32AC5FE4}"/>
              </a:ext>
            </a:extLst>
          </p:cNvPr>
          <p:cNvCxnSpPr>
            <a:cxnSpLocks/>
          </p:cNvCxnSpPr>
          <p:nvPr/>
        </p:nvCxnSpPr>
        <p:spPr bwMode="auto">
          <a:xfrm>
            <a:off x="865798" y="1802764"/>
            <a:ext cx="852494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7ED984-0928-E74F-80A2-C50CD1B47961}"/>
              </a:ext>
            </a:extLst>
          </p:cNvPr>
          <p:cNvCxnSpPr>
            <a:cxnSpLocks/>
          </p:cNvCxnSpPr>
          <p:nvPr/>
        </p:nvCxnSpPr>
        <p:spPr bwMode="auto">
          <a:xfrm flipV="1">
            <a:off x="865797" y="3135589"/>
            <a:ext cx="8524946" cy="344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A462D2-0AEF-1B43-B794-5FF1F5C33A28}"/>
              </a:ext>
            </a:extLst>
          </p:cNvPr>
          <p:cNvCxnSpPr>
            <a:cxnSpLocks/>
          </p:cNvCxnSpPr>
          <p:nvPr/>
        </p:nvCxnSpPr>
        <p:spPr bwMode="auto">
          <a:xfrm>
            <a:off x="865797" y="3545551"/>
            <a:ext cx="8524946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2179BD-7DC8-9743-A5D0-C6880D9986C6}"/>
              </a:ext>
            </a:extLst>
          </p:cNvPr>
          <p:cNvCxnSpPr>
            <a:cxnSpLocks/>
          </p:cNvCxnSpPr>
          <p:nvPr/>
        </p:nvCxnSpPr>
        <p:spPr bwMode="auto">
          <a:xfrm>
            <a:off x="865797" y="2699763"/>
            <a:ext cx="8524946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8FF03-5031-3249-AA5F-4B4A0A06160A}"/>
              </a:ext>
            </a:extLst>
          </p:cNvPr>
          <p:cNvCxnSpPr>
            <a:cxnSpLocks/>
          </p:cNvCxnSpPr>
          <p:nvPr/>
        </p:nvCxnSpPr>
        <p:spPr bwMode="auto">
          <a:xfrm>
            <a:off x="865797" y="3984554"/>
            <a:ext cx="8524946" cy="129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2850E53-863C-4E48-8E64-683985167445}"/>
              </a:ext>
            </a:extLst>
          </p:cNvPr>
          <p:cNvSpPr txBox="1"/>
          <p:nvPr/>
        </p:nvSpPr>
        <p:spPr>
          <a:xfrm>
            <a:off x="10032339" y="2586956"/>
            <a:ext cx="191624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D23359-31FF-544C-A948-2C318207C554}"/>
              </a:ext>
            </a:extLst>
          </p:cNvPr>
          <p:cNvSpPr txBox="1"/>
          <p:nvPr/>
        </p:nvSpPr>
        <p:spPr>
          <a:xfrm>
            <a:off x="10032339" y="3024519"/>
            <a:ext cx="151563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763926-51C0-9C4E-BB48-685476ECC816}"/>
              </a:ext>
            </a:extLst>
          </p:cNvPr>
          <p:cNvSpPr txBox="1"/>
          <p:nvPr/>
        </p:nvSpPr>
        <p:spPr>
          <a:xfrm>
            <a:off x="10032339" y="3397493"/>
            <a:ext cx="151563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FC869B-508D-844C-AE1F-56195AA917DE}"/>
              </a:ext>
            </a:extLst>
          </p:cNvPr>
          <p:cNvSpPr txBox="1"/>
          <p:nvPr/>
        </p:nvSpPr>
        <p:spPr>
          <a:xfrm>
            <a:off x="10032339" y="3840515"/>
            <a:ext cx="151563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9EA604-8B92-E94C-B7A0-D5E1829A8910}"/>
              </a:ext>
            </a:extLst>
          </p:cNvPr>
          <p:cNvSpPr txBox="1"/>
          <p:nvPr/>
        </p:nvSpPr>
        <p:spPr>
          <a:xfrm>
            <a:off x="9996445" y="1675930"/>
            <a:ext cx="191624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CLIENT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9B1AD-F75B-794E-B280-9A549267188F}"/>
              </a:ext>
            </a:extLst>
          </p:cNvPr>
          <p:cNvCxnSpPr/>
          <p:nvPr/>
        </p:nvCxnSpPr>
        <p:spPr bwMode="auto">
          <a:xfrm>
            <a:off x="1323833" y="1802764"/>
            <a:ext cx="736979" cy="89699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2DB125D-1109-A945-ABE6-F1739ECBF2A4}"/>
              </a:ext>
            </a:extLst>
          </p:cNvPr>
          <p:cNvCxnSpPr>
            <a:cxnSpLocks/>
          </p:cNvCxnSpPr>
          <p:nvPr/>
        </p:nvCxnSpPr>
        <p:spPr bwMode="auto">
          <a:xfrm>
            <a:off x="1323832" y="1805273"/>
            <a:ext cx="736980" cy="136476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83694F1-8DFF-AE42-8763-8B0AC7060ACA}"/>
              </a:ext>
            </a:extLst>
          </p:cNvPr>
          <p:cNvSpPr/>
          <p:nvPr/>
        </p:nvSpPr>
        <p:spPr bwMode="auto">
          <a:xfrm>
            <a:off x="1736236" y="1962162"/>
            <a:ext cx="324576" cy="2862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HelvNeue Light for IBM" pitchFamily="34" charset="0"/>
              </a:rPr>
              <a:t>Tx1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6A87FA-1E09-4B44-BB99-078708E785B9}"/>
              </a:ext>
            </a:extLst>
          </p:cNvPr>
          <p:cNvSpPr/>
          <p:nvPr/>
        </p:nvSpPr>
        <p:spPr bwMode="auto">
          <a:xfrm>
            <a:off x="1161545" y="2309165"/>
            <a:ext cx="324576" cy="2862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HelvNeue Light for IBM" pitchFamily="34" charset="0"/>
              </a:rPr>
              <a:t>Tx1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252AC1-A36F-1843-91CD-02CF37739366}"/>
              </a:ext>
            </a:extLst>
          </p:cNvPr>
          <p:cNvSpPr/>
          <p:nvPr/>
        </p:nvSpPr>
        <p:spPr>
          <a:xfrm>
            <a:off x="2163954" y="2316452"/>
            <a:ext cx="349313" cy="383311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F9D827-9276-244D-87EA-7EBA1116585F}"/>
              </a:ext>
            </a:extLst>
          </p:cNvPr>
          <p:cNvSpPr/>
          <p:nvPr/>
        </p:nvSpPr>
        <p:spPr>
          <a:xfrm>
            <a:off x="2108501" y="2795591"/>
            <a:ext cx="349313" cy="383311"/>
          </a:xfrm>
          <a:prstGeom prst="rect">
            <a:avLst/>
          </a:prstGeom>
          <a:solidFill>
            <a:srgbClr val="FF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4DE7A35-1452-3F49-8DAA-9B1E20C17886}"/>
              </a:ext>
            </a:extLst>
          </p:cNvPr>
          <p:cNvCxnSpPr>
            <a:cxnSpLocks/>
          </p:cNvCxnSpPr>
          <p:nvPr/>
        </p:nvCxnSpPr>
        <p:spPr bwMode="auto">
          <a:xfrm>
            <a:off x="2640176" y="2712696"/>
            <a:ext cx="1173707" cy="47027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117028-F48F-8042-B117-6711EFCBD320}"/>
              </a:ext>
            </a:extLst>
          </p:cNvPr>
          <p:cNvCxnSpPr>
            <a:cxnSpLocks/>
          </p:cNvCxnSpPr>
          <p:nvPr/>
        </p:nvCxnSpPr>
        <p:spPr bwMode="auto">
          <a:xfrm>
            <a:off x="2660896" y="2719852"/>
            <a:ext cx="1173708" cy="8304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FCDEB5A-05C0-0048-AD01-D924581B6A30}"/>
              </a:ext>
            </a:extLst>
          </p:cNvPr>
          <p:cNvCxnSpPr>
            <a:cxnSpLocks/>
          </p:cNvCxnSpPr>
          <p:nvPr/>
        </p:nvCxnSpPr>
        <p:spPr bwMode="auto">
          <a:xfrm>
            <a:off x="2640174" y="2712696"/>
            <a:ext cx="1173709" cy="127185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5DADD4B-6267-D74C-BFC7-0C999CB79984}"/>
              </a:ext>
            </a:extLst>
          </p:cNvPr>
          <p:cNvSpPr/>
          <p:nvPr/>
        </p:nvSpPr>
        <p:spPr bwMode="auto">
          <a:xfrm>
            <a:off x="2163954" y="2578473"/>
            <a:ext cx="172176" cy="127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50" dirty="0">
              <a:solidFill>
                <a:schemeClr val="tx1"/>
              </a:solidFill>
              <a:latin typeface="HelvNeue Light for IBM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2EC873-1DC5-0746-931B-CB050014184D}"/>
              </a:ext>
            </a:extLst>
          </p:cNvPr>
          <p:cNvSpPr/>
          <p:nvPr/>
        </p:nvSpPr>
        <p:spPr bwMode="auto">
          <a:xfrm>
            <a:off x="2116175" y="3051147"/>
            <a:ext cx="172176" cy="127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50" dirty="0">
              <a:solidFill>
                <a:schemeClr val="tx1"/>
              </a:solidFill>
              <a:latin typeface="HelvNeue Light for IBM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232D024-94F8-6847-8183-DB3170AD94E0}"/>
              </a:ext>
            </a:extLst>
          </p:cNvPr>
          <p:cNvCxnSpPr>
            <a:cxnSpLocks/>
          </p:cNvCxnSpPr>
          <p:nvPr/>
        </p:nvCxnSpPr>
        <p:spPr bwMode="auto">
          <a:xfrm flipV="1">
            <a:off x="2640173" y="2712695"/>
            <a:ext cx="1285723" cy="45734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BDE13AE-F314-8C4D-9F16-5266397F8638}"/>
              </a:ext>
            </a:extLst>
          </p:cNvPr>
          <p:cNvCxnSpPr>
            <a:cxnSpLocks/>
          </p:cNvCxnSpPr>
          <p:nvPr/>
        </p:nvCxnSpPr>
        <p:spPr bwMode="auto">
          <a:xfrm>
            <a:off x="2640173" y="3178902"/>
            <a:ext cx="1317029" cy="36664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5AEB6D6-091E-E34A-89C1-E7054209827D}"/>
              </a:ext>
            </a:extLst>
          </p:cNvPr>
          <p:cNvCxnSpPr>
            <a:cxnSpLocks/>
          </p:cNvCxnSpPr>
          <p:nvPr/>
        </p:nvCxnSpPr>
        <p:spPr bwMode="auto">
          <a:xfrm>
            <a:off x="2640173" y="3135589"/>
            <a:ext cx="1317029" cy="861897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9A732AA-52DF-6546-BC0E-AD012CA480CB}"/>
              </a:ext>
            </a:extLst>
          </p:cNvPr>
          <p:cNvSpPr txBox="1"/>
          <p:nvPr/>
        </p:nvSpPr>
        <p:spPr>
          <a:xfrm>
            <a:off x="4132004" y="3935057"/>
            <a:ext cx="466794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E05CDB69-8F4E-B548-995D-82B85C91C2CB}"/>
              </a:ext>
            </a:extLst>
          </p:cNvPr>
          <p:cNvSpPr/>
          <p:nvPr/>
        </p:nvSpPr>
        <p:spPr bwMode="auto">
          <a:xfrm rot="10800000">
            <a:off x="4801954" y="4085121"/>
            <a:ext cx="243840" cy="759031"/>
          </a:xfrm>
          <a:prstGeom prst="downArrow">
            <a:avLst/>
          </a:prstGeom>
          <a:noFill/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z="2000">
              <a:solidFill>
                <a:schemeClr val="tx1"/>
              </a:solidFill>
              <a:latin typeface="HelvNeue Light for IBM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2DF8330-E853-6548-A474-210A05E5D3E6}"/>
              </a:ext>
            </a:extLst>
          </p:cNvPr>
          <p:cNvSpPr/>
          <p:nvPr/>
        </p:nvSpPr>
        <p:spPr bwMode="auto">
          <a:xfrm>
            <a:off x="5392453" y="4249006"/>
            <a:ext cx="505237" cy="7157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rgbClr val="191919"/>
                </a:solidFill>
                <a:latin typeface="HelvNeue Light for IBM" pitchFamily="34" charset="0"/>
              </a:rPr>
              <a:t>#1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289DC5-E5B2-4643-8AB2-70F0B20F6938}"/>
              </a:ext>
            </a:extLst>
          </p:cNvPr>
          <p:cNvSpPr/>
          <p:nvPr/>
        </p:nvSpPr>
        <p:spPr bwMode="auto">
          <a:xfrm>
            <a:off x="6125243" y="4249007"/>
            <a:ext cx="456833" cy="71579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rgbClr val="191919"/>
                </a:solidFill>
                <a:latin typeface="HelvNeue Light for IBM" pitchFamily="34" charset="0"/>
              </a:rPr>
              <a:t>#2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F001E12-DFE5-E048-9F3B-B76FC362D005}"/>
              </a:ext>
            </a:extLst>
          </p:cNvPr>
          <p:cNvSpPr/>
          <p:nvPr/>
        </p:nvSpPr>
        <p:spPr bwMode="auto">
          <a:xfrm>
            <a:off x="5432600" y="4823018"/>
            <a:ext cx="172176" cy="127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50" dirty="0">
              <a:solidFill>
                <a:schemeClr val="tx1"/>
              </a:solidFill>
              <a:latin typeface="HelvNeue Light for IBM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A74797-3CCF-444E-B724-5DA72BC8C1C1}"/>
              </a:ext>
            </a:extLst>
          </p:cNvPr>
          <p:cNvSpPr/>
          <p:nvPr/>
        </p:nvSpPr>
        <p:spPr bwMode="auto">
          <a:xfrm>
            <a:off x="6171226" y="4780274"/>
            <a:ext cx="172176" cy="127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50" dirty="0">
              <a:solidFill>
                <a:schemeClr val="tx1"/>
              </a:solidFill>
              <a:latin typeface="HelvNeue Light for IB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9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9" grpId="0" animBg="1"/>
      <p:bldP spid="30" grpId="0" animBg="1"/>
      <p:bldP spid="34" grpId="0"/>
      <p:bldP spid="35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4973-030B-204B-800C-BA720BEC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 BFT Total Order Broadcast protocol: The main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B1E80-3EDC-A14C-A2F4-C0C5F9154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417" y="1209449"/>
            <a:ext cx="11948583" cy="4890294"/>
          </a:xfrm>
        </p:spPr>
        <p:txBody>
          <a:bodyPr/>
          <a:lstStyle/>
          <a:p>
            <a:r>
              <a:rPr lang="en-US" sz="2400" b="1" dirty="0"/>
              <a:t>Multiple leaders</a:t>
            </a:r>
          </a:p>
          <a:p>
            <a:pPr lvl="1"/>
            <a:r>
              <a:rPr lang="en-US" dirty="0"/>
              <a:t>Have multiple leaders propose requests in parallel (vs PBFT single leader)</a:t>
            </a:r>
          </a:p>
          <a:p>
            <a:pPr lvl="1"/>
            <a:r>
              <a:rPr lang="en-US" dirty="0" err="1"/>
              <a:t>Sharding</a:t>
            </a:r>
            <a:r>
              <a:rPr lang="en-US" dirty="0"/>
              <a:t> block/batch sequence numbers across leaders, multiplexing several single leader instances</a:t>
            </a:r>
          </a:p>
          <a:p>
            <a:r>
              <a:rPr lang="en-US" sz="2400" b="1" dirty="0"/>
              <a:t>Prevents request duplication</a:t>
            </a:r>
          </a:p>
          <a:p>
            <a:pPr lvl="1"/>
            <a:r>
              <a:rPr lang="en-US" dirty="0"/>
              <a:t>Prevent duplicates using rotating assignment of partitioned </a:t>
            </a:r>
            <a:r>
              <a:rPr lang="en-US" dirty="0" err="1"/>
              <a:t>hashspace</a:t>
            </a:r>
            <a:endParaRPr lang="en-US" b="1" dirty="0"/>
          </a:p>
          <a:p>
            <a:r>
              <a:rPr lang="en-US" sz="2400" b="1" dirty="0"/>
              <a:t>Incrementally built on PBFT/Aardvark</a:t>
            </a:r>
          </a:p>
          <a:p>
            <a:pPr lvl="1"/>
            <a:r>
              <a:rPr lang="en-US" dirty="0"/>
              <a:t>Mir is a strict generalization of PBFT/Aardvark: </a:t>
            </a:r>
            <a:r>
              <a:rPr lang="en-US" b="1" dirty="0"/>
              <a:t>Critical for easier reasoning about correctness </a:t>
            </a:r>
          </a:p>
          <a:p>
            <a:pPr lvl="1"/>
            <a:r>
              <a:rPr lang="en-US" dirty="0"/>
              <a:t>Changes only to PBFT/Aardvark leader(s) election part</a:t>
            </a:r>
          </a:p>
          <a:p>
            <a:pPr lvl="1"/>
            <a:r>
              <a:rPr lang="en-US" dirty="0"/>
              <a:t>Asynchronous* &amp; optimally resilient: n=3f+1 nodes in total up to f can be Byzantine</a:t>
            </a:r>
          </a:p>
          <a:p>
            <a:r>
              <a:rPr lang="en-US" sz="2200" b="1" dirty="0"/>
              <a:t>Implementation &amp; Optimizations</a:t>
            </a:r>
          </a:p>
          <a:p>
            <a:pPr lvl="1"/>
            <a:r>
              <a:rPr lang="en-US" dirty="0"/>
              <a:t>Parallelized networking and implementation</a:t>
            </a:r>
          </a:p>
          <a:p>
            <a:pPr lvl="2"/>
            <a:r>
              <a:rPr lang="en-US" dirty="0"/>
              <a:t>Maintain multiple </a:t>
            </a:r>
            <a:r>
              <a:rPr lang="en-US" dirty="0" err="1"/>
              <a:t>gRPC</a:t>
            </a:r>
            <a:r>
              <a:rPr lang="en-US" dirty="0"/>
              <a:t> connections between each pair of nodes (OSNs)</a:t>
            </a:r>
            <a:endParaRPr lang="en-US" sz="2200" b="1" dirty="0"/>
          </a:p>
          <a:p>
            <a:pPr lvl="1"/>
            <a:r>
              <a:rPr lang="en-US" dirty="0"/>
              <a:t>Signature verification </a:t>
            </a:r>
            <a:r>
              <a:rPr lang="en-US" dirty="0" err="1"/>
              <a:t>sharding</a:t>
            </a:r>
            <a:r>
              <a:rPr lang="en-US" dirty="0"/>
              <a:t> (SVS) optimization</a:t>
            </a:r>
          </a:p>
          <a:p>
            <a:pPr lvl="2"/>
            <a:r>
              <a:rPr lang="en-US" dirty="0"/>
              <a:t>make sure at least one correct node verifies client sig, as opposed to all nodes)</a:t>
            </a:r>
          </a:p>
          <a:p>
            <a:pPr lvl="1"/>
            <a:endParaRPr lang="en-US" dirty="0"/>
          </a:p>
          <a:p>
            <a:pPr marL="346075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55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C36D-20C4-B040-94E8-692DF7772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Transaction Duplication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5607A7D-9758-9849-BE57-B348C3BC5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321" y="1235036"/>
            <a:ext cx="7503544" cy="5235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Mir Transaction </a:t>
            </a:r>
            <a:r>
              <a:rPr lang="en-US" b="1" dirty="0" err="1"/>
              <a:t>Sharding</a:t>
            </a:r>
            <a:r>
              <a:rPr lang="en-US" b="1" dirty="0"/>
              <a:t> principles</a:t>
            </a:r>
          </a:p>
          <a:p>
            <a:r>
              <a:rPr lang="en-US" b="1" dirty="0"/>
              <a:t>Partition transactions into “buckets” </a:t>
            </a:r>
            <a:r>
              <a:rPr lang="en-US" dirty="0"/>
              <a:t>using a cryptographic hash function H </a:t>
            </a:r>
          </a:p>
          <a:p>
            <a:pPr lvl="1"/>
            <a:r>
              <a:rPr lang="en-US" dirty="0"/>
              <a:t>Each transaction is mapped to a unique bucket</a:t>
            </a:r>
            <a:endParaRPr lang="en-US" baseline="30000" dirty="0"/>
          </a:p>
          <a:p>
            <a:pPr lvl="1"/>
            <a:endParaRPr lang="en-US" baseline="30000" dirty="0"/>
          </a:p>
          <a:p>
            <a:r>
              <a:rPr lang="en-US" dirty="0"/>
              <a:t>Each leader has a different </a:t>
            </a:r>
            <a:r>
              <a:rPr lang="en-US" b="1" dirty="0"/>
              <a:t>active bucket</a:t>
            </a:r>
          </a:p>
          <a:p>
            <a:pPr lvl="1"/>
            <a:r>
              <a:rPr lang="en-US" dirty="0"/>
              <a:t>Leader proposes only transactions from an active bucket</a:t>
            </a:r>
          </a:p>
          <a:p>
            <a:pPr lvl="1"/>
            <a:endParaRPr lang="en-US" dirty="0"/>
          </a:p>
          <a:p>
            <a:r>
              <a:rPr lang="en-US" dirty="0"/>
              <a:t>Periodic active </a:t>
            </a:r>
            <a:r>
              <a:rPr lang="en-US" b="1" dirty="0"/>
              <a:t>bucket re-assignment </a:t>
            </a:r>
            <a:r>
              <a:rPr lang="en-US" dirty="0"/>
              <a:t>(</a:t>
            </a:r>
            <a:r>
              <a:rPr lang="en-US" b="1" dirty="0"/>
              <a:t>“rotation”)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76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C36D-20C4-B040-94E8-692DF7772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Transaction Duplication: Bucket </a:t>
            </a:r>
            <a:r>
              <a:rPr lang="en-US" dirty="0" err="1"/>
              <a:t>assignement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5607A7D-9758-9849-BE57-B348C3BC5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321" y="1235036"/>
            <a:ext cx="7503544" cy="5235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Mir Transaction </a:t>
            </a:r>
            <a:r>
              <a:rPr lang="en-US" b="1" dirty="0" err="1"/>
              <a:t>Sharding</a:t>
            </a:r>
            <a:r>
              <a:rPr lang="en-US" b="1" dirty="0"/>
              <a:t> principles</a:t>
            </a:r>
          </a:p>
          <a:p>
            <a:r>
              <a:rPr lang="en-US" b="1" dirty="0"/>
              <a:t>Partition transactions into “buckets” </a:t>
            </a:r>
            <a:r>
              <a:rPr lang="en-US" dirty="0"/>
              <a:t>using a cryptographic hash function H</a:t>
            </a:r>
          </a:p>
          <a:p>
            <a:pPr lvl="1"/>
            <a:r>
              <a:rPr lang="en-US" dirty="0"/>
              <a:t>Each transaction is mapped to a unique bucket</a:t>
            </a:r>
            <a:endParaRPr lang="en-US" baseline="30000" dirty="0"/>
          </a:p>
          <a:p>
            <a:pPr lvl="1"/>
            <a:endParaRPr lang="en-US" baseline="30000" dirty="0"/>
          </a:p>
          <a:p>
            <a:r>
              <a:rPr lang="en-US" dirty="0"/>
              <a:t>Each leader has a different </a:t>
            </a:r>
            <a:r>
              <a:rPr lang="en-US" b="1" dirty="0"/>
              <a:t>active bucket</a:t>
            </a:r>
          </a:p>
          <a:p>
            <a:pPr lvl="1"/>
            <a:r>
              <a:rPr lang="en-US" dirty="0"/>
              <a:t>Leader proposes only transactions from an active bucket</a:t>
            </a:r>
          </a:p>
          <a:p>
            <a:pPr lvl="1"/>
            <a:endParaRPr lang="en-US" dirty="0"/>
          </a:p>
          <a:p>
            <a:r>
              <a:rPr lang="en-US" dirty="0"/>
              <a:t>Periodic active </a:t>
            </a:r>
            <a:r>
              <a:rPr lang="en-US" b="1" dirty="0"/>
              <a:t>bucket re-assignment </a:t>
            </a:r>
            <a:r>
              <a:rPr lang="en-US" dirty="0"/>
              <a:t>(</a:t>
            </a:r>
            <a:r>
              <a:rPr lang="en-US" b="1" dirty="0"/>
              <a:t>“rotation”)</a:t>
            </a:r>
            <a:endParaRPr lang="en-US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32B3CE-4985-1643-A758-908A0149DC24}"/>
              </a:ext>
            </a:extLst>
          </p:cNvPr>
          <p:cNvSpPr/>
          <p:nvPr/>
        </p:nvSpPr>
        <p:spPr bwMode="auto">
          <a:xfrm>
            <a:off x="696000" y="5624835"/>
            <a:ext cx="7200000" cy="5034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949B15-4A79-EB45-A5AC-449738A522FE}"/>
              </a:ext>
            </a:extLst>
          </p:cNvPr>
          <p:cNvSpPr txBox="1"/>
          <p:nvPr/>
        </p:nvSpPr>
        <p:spPr>
          <a:xfrm>
            <a:off x="561187" y="6309515"/>
            <a:ext cx="269626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CA916D-064C-A94B-BB6A-C3EFBA4F5EDF}"/>
              </a:ext>
            </a:extLst>
          </p:cNvPr>
          <p:cNvSpPr txBox="1"/>
          <p:nvPr/>
        </p:nvSpPr>
        <p:spPr>
          <a:xfrm>
            <a:off x="7546131" y="6203488"/>
            <a:ext cx="622286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FF…F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07D460-B3C7-DB4B-BE64-5B871E9D9C52}"/>
              </a:ext>
            </a:extLst>
          </p:cNvPr>
          <p:cNvSpPr/>
          <p:nvPr/>
        </p:nvSpPr>
        <p:spPr bwMode="auto">
          <a:xfrm>
            <a:off x="696000" y="5624835"/>
            <a:ext cx="1800000" cy="507217"/>
          </a:xfrm>
          <a:prstGeom prst="rect">
            <a:avLst/>
          </a:prstGeom>
          <a:solidFill>
            <a:srgbClr val="2BB1EE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3AA608-0749-FE40-8DD4-3EA631A646F9}"/>
              </a:ext>
            </a:extLst>
          </p:cNvPr>
          <p:cNvSpPr/>
          <p:nvPr/>
        </p:nvSpPr>
        <p:spPr bwMode="auto">
          <a:xfrm>
            <a:off x="2496000" y="5624835"/>
            <a:ext cx="1800000" cy="505346"/>
          </a:xfrm>
          <a:prstGeom prst="rect">
            <a:avLst/>
          </a:prstGeom>
          <a:solidFill>
            <a:srgbClr val="E7787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68ED8C-7372-0449-9D13-A7B0E206DCC2}"/>
              </a:ext>
            </a:extLst>
          </p:cNvPr>
          <p:cNvSpPr/>
          <p:nvPr/>
        </p:nvSpPr>
        <p:spPr bwMode="auto">
          <a:xfrm>
            <a:off x="4296000" y="5622964"/>
            <a:ext cx="1800000" cy="51096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08739D-3D7D-6F47-8A8D-558239BB9263}"/>
              </a:ext>
            </a:extLst>
          </p:cNvPr>
          <p:cNvSpPr/>
          <p:nvPr/>
        </p:nvSpPr>
        <p:spPr bwMode="auto">
          <a:xfrm>
            <a:off x="6093500" y="5617349"/>
            <a:ext cx="1800000" cy="510961"/>
          </a:xfrm>
          <a:prstGeom prst="rect">
            <a:avLst/>
          </a:prstGeom>
          <a:solidFill>
            <a:srgbClr val="6FFFFA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D631A7-3C3C-2B43-8F54-2BBBC41D5D53}"/>
              </a:ext>
            </a:extLst>
          </p:cNvPr>
          <p:cNvSpPr txBox="1"/>
          <p:nvPr/>
        </p:nvSpPr>
        <p:spPr>
          <a:xfrm>
            <a:off x="1268025" y="5707596"/>
            <a:ext cx="655949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#12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CF0BEC-68CC-E440-9AD7-DD6005E71711}"/>
              </a:ext>
            </a:extLst>
          </p:cNvPr>
          <p:cNvSpPr txBox="1"/>
          <p:nvPr/>
        </p:nvSpPr>
        <p:spPr>
          <a:xfrm>
            <a:off x="4810575" y="5707596"/>
            <a:ext cx="655949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#13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7F78F-2119-594B-AC7D-8AF51E63D0A1}"/>
              </a:ext>
            </a:extLst>
          </p:cNvPr>
          <p:cNvSpPr txBox="1"/>
          <p:nvPr/>
        </p:nvSpPr>
        <p:spPr>
          <a:xfrm>
            <a:off x="3520788" y="6315200"/>
            <a:ext cx="1550424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hashspace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DA82AE-F8C9-794A-BF96-595EF147171F}"/>
              </a:ext>
            </a:extLst>
          </p:cNvPr>
          <p:cNvGrpSpPr/>
          <p:nvPr/>
        </p:nvGrpSpPr>
        <p:grpSpPr>
          <a:xfrm>
            <a:off x="9149951" y="2816359"/>
            <a:ext cx="1813479" cy="2322802"/>
            <a:chOff x="5829953" y="2040788"/>
            <a:chExt cx="2186146" cy="263844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090DE1D-5292-7244-BFCE-1E6DD36245C6}"/>
                </a:ext>
              </a:extLst>
            </p:cNvPr>
            <p:cNvGrpSpPr/>
            <p:nvPr/>
          </p:nvGrpSpPr>
          <p:grpSpPr>
            <a:xfrm>
              <a:off x="5829953" y="3397524"/>
              <a:ext cx="2183508" cy="593718"/>
              <a:chOff x="4083699" y="5537067"/>
              <a:chExt cx="2183508" cy="593718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C6A7D98-8F48-7E43-A195-BD97785F083C}"/>
                  </a:ext>
                </a:extLst>
              </p:cNvPr>
              <p:cNvSpPr/>
              <p:nvPr/>
            </p:nvSpPr>
            <p:spPr>
              <a:xfrm>
                <a:off x="4083699" y="5537067"/>
                <a:ext cx="2183508" cy="5937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 anchorCtr="0"/>
              <a:lstStyle/>
              <a:p>
                <a:pPr algn="ctr"/>
                <a:endParaRPr lang="en-US" sz="1200" dirty="0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2F77D79-9E95-2B44-B316-272DDC3EDD7D}"/>
                  </a:ext>
                </a:extLst>
              </p:cNvPr>
              <p:cNvGrpSpPr/>
              <p:nvPr/>
            </p:nvGrpSpPr>
            <p:grpSpPr>
              <a:xfrm>
                <a:off x="4240478" y="5653924"/>
                <a:ext cx="1902277" cy="360000"/>
                <a:chOff x="2831959" y="4514068"/>
                <a:chExt cx="1902277" cy="360000"/>
              </a:xfrm>
            </p:grpSpPr>
            <p:sp>
              <p:nvSpPr>
                <p:cNvPr id="40" name="Trapezoid 39">
                  <a:extLst>
                    <a:ext uri="{FF2B5EF4-FFF2-40B4-BE49-F238E27FC236}">
                      <a16:creationId xmlns:a16="http://schemas.microsoft.com/office/drawing/2014/main" id="{E4C4E5BB-21AA-AB4F-886C-288BE1A9921C}"/>
                    </a:ext>
                  </a:extLst>
                </p:cNvPr>
                <p:cNvSpPr/>
                <p:nvPr/>
              </p:nvSpPr>
              <p:spPr>
                <a:xfrm rot="10800000">
                  <a:off x="2831959" y="4514068"/>
                  <a:ext cx="360000" cy="360000"/>
                </a:xfrm>
                <a:prstGeom prst="trapezoid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8575">
                  <a:prstDash val="sysDot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Trapezoid 40">
                  <a:extLst>
                    <a:ext uri="{FF2B5EF4-FFF2-40B4-BE49-F238E27FC236}">
                      <a16:creationId xmlns:a16="http://schemas.microsoft.com/office/drawing/2014/main" id="{82F90ABB-4C6F-B74B-A2FB-C047998A644B}"/>
                    </a:ext>
                  </a:extLst>
                </p:cNvPr>
                <p:cNvSpPr/>
                <p:nvPr/>
              </p:nvSpPr>
              <p:spPr>
                <a:xfrm rot="10800000">
                  <a:off x="4374236" y="4514068"/>
                  <a:ext cx="360000" cy="360000"/>
                </a:xfrm>
                <a:prstGeom prst="trapezoid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rapezoid 41">
                  <a:extLst>
                    <a:ext uri="{FF2B5EF4-FFF2-40B4-BE49-F238E27FC236}">
                      <a16:creationId xmlns:a16="http://schemas.microsoft.com/office/drawing/2014/main" id="{87A249CF-C300-E047-8748-1AE7482E1C2C}"/>
                    </a:ext>
                  </a:extLst>
                </p:cNvPr>
                <p:cNvSpPr/>
                <p:nvPr/>
              </p:nvSpPr>
              <p:spPr>
                <a:xfrm rot="10800000">
                  <a:off x="3857456" y="4514068"/>
                  <a:ext cx="360000" cy="360000"/>
                </a:xfrm>
                <a:prstGeom prst="trapezoid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chemeClr val="accent4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Trapezoid 42">
                  <a:extLst>
                    <a:ext uri="{FF2B5EF4-FFF2-40B4-BE49-F238E27FC236}">
                      <a16:creationId xmlns:a16="http://schemas.microsoft.com/office/drawing/2014/main" id="{A44C5F3E-B32C-4640-90F6-1F824BC621B5}"/>
                    </a:ext>
                  </a:extLst>
                </p:cNvPr>
                <p:cNvSpPr/>
                <p:nvPr/>
              </p:nvSpPr>
              <p:spPr>
                <a:xfrm rot="10800000">
                  <a:off x="3339105" y="4514068"/>
                  <a:ext cx="360000" cy="360000"/>
                </a:xfrm>
                <a:prstGeom prst="trapezoid">
                  <a:avLst/>
                </a:prstGeom>
                <a:solidFill>
                  <a:srgbClr val="FFB0AB"/>
                </a:solidFill>
                <a:ln w="28575">
                  <a:solidFill>
                    <a:srgbClr val="C00000"/>
                  </a:solidFill>
                  <a:prstDash val="sysDot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13D30FE-88BA-1447-A7EE-966B29CDE411}"/>
                </a:ext>
              </a:extLst>
            </p:cNvPr>
            <p:cNvGrpSpPr/>
            <p:nvPr/>
          </p:nvGrpSpPr>
          <p:grpSpPr>
            <a:xfrm>
              <a:off x="5829953" y="4081773"/>
              <a:ext cx="2183508" cy="597455"/>
              <a:chOff x="5661530" y="4723102"/>
              <a:chExt cx="2183508" cy="597455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A607EE6-E5CA-384A-A782-7C08C3462206}"/>
                  </a:ext>
                </a:extLst>
              </p:cNvPr>
              <p:cNvSpPr/>
              <p:nvPr/>
            </p:nvSpPr>
            <p:spPr>
              <a:xfrm>
                <a:off x="5661530" y="4723102"/>
                <a:ext cx="2183508" cy="5974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 anchorCtr="0"/>
              <a:lstStyle/>
              <a:p>
                <a:pPr algn="ctr"/>
                <a:endParaRPr lang="en-US" sz="1200" dirty="0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E40D65A6-A556-7E42-A0F4-B0F580530D24}"/>
                  </a:ext>
                </a:extLst>
              </p:cNvPr>
              <p:cNvGrpSpPr/>
              <p:nvPr/>
            </p:nvGrpSpPr>
            <p:grpSpPr>
              <a:xfrm>
                <a:off x="5877113" y="4819949"/>
                <a:ext cx="1808265" cy="373381"/>
                <a:chOff x="4501042" y="5218151"/>
                <a:chExt cx="1808265" cy="373381"/>
              </a:xfrm>
            </p:grpSpPr>
            <p:sp>
              <p:nvSpPr>
                <p:cNvPr id="34" name="Trapezoid 33">
                  <a:extLst>
                    <a:ext uri="{FF2B5EF4-FFF2-40B4-BE49-F238E27FC236}">
                      <a16:creationId xmlns:a16="http://schemas.microsoft.com/office/drawing/2014/main" id="{D0E3145D-1201-5743-8E6C-E2D95B591102}"/>
                    </a:ext>
                  </a:extLst>
                </p:cNvPr>
                <p:cNvSpPr/>
                <p:nvPr/>
              </p:nvSpPr>
              <p:spPr>
                <a:xfrm rot="10800000">
                  <a:off x="4501042" y="5231527"/>
                  <a:ext cx="360000" cy="360000"/>
                </a:xfrm>
                <a:prstGeom prst="trapezoid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8575">
                  <a:prstDash val="sysDot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Trapezoid 34">
                  <a:extLst>
                    <a:ext uri="{FF2B5EF4-FFF2-40B4-BE49-F238E27FC236}">
                      <a16:creationId xmlns:a16="http://schemas.microsoft.com/office/drawing/2014/main" id="{A9C801D0-27BA-3248-9588-330177F16860}"/>
                    </a:ext>
                  </a:extLst>
                </p:cNvPr>
                <p:cNvSpPr/>
                <p:nvPr/>
              </p:nvSpPr>
              <p:spPr>
                <a:xfrm rot="10800000">
                  <a:off x="5949307" y="5218154"/>
                  <a:ext cx="360000" cy="360002"/>
                </a:xfrm>
                <a:prstGeom prst="trapezoid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Trapezoid 35">
                  <a:extLst>
                    <a:ext uri="{FF2B5EF4-FFF2-40B4-BE49-F238E27FC236}">
                      <a16:creationId xmlns:a16="http://schemas.microsoft.com/office/drawing/2014/main" id="{D21E4533-8501-AC47-AEF5-643E12153FE9}"/>
                    </a:ext>
                  </a:extLst>
                </p:cNvPr>
                <p:cNvSpPr/>
                <p:nvPr/>
              </p:nvSpPr>
              <p:spPr>
                <a:xfrm rot="10800000">
                  <a:off x="5466553" y="5231531"/>
                  <a:ext cx="360000" cy="360001"/>
                </a:xfrm>
                <a:prstGeom prst="trapezoid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chemeClr val="accent4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Trapezoid 36">
                  <a:extLst>
                    <a:ext uri="{FF2B5EF4-FFF2-40B4-BE49-F238E27FC236}">
                      <a16:creationId xmlns:a16="http://schemas.microsoft.com/office/drawing/2014/main" id="{5E7B083F-D85B-B645-B1F7-43ACFFF779A5}"/>
                    </a:ext>
                  </a:extLst>
                </p:cNvPr>
                <p:cNvSpPr/>
                <p:nvPr/>
              </p:nvSpPr>
              <p:spPr>
                <a:xfrm rot="10800000">
                  <a:off x="4983798" y="5218151"/>
                  <a:ext cx="360000" cy="360001"/>
                </a:xfrm>
                <a:prstGeom prst="trapezoid">
                  <a:avLst/>
                </a:prstGeom>
                <a:solidFill>
                  <a:srgbClr val="FFB0AB"/>
                </a:solidFill>
                <a:ln w="28575">
                  <a:solidFill>
                    <a:srgbClr val="C00000"/>
                  </a:solidFill>
                  <a:prstDash val="sysDot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9FF45BD-005F-B541-96D6-36A9F6628473}"/>
                </a:ext>
              </a:extLst>
            </p:cNvPr>
            <p:cNvGrpSpPr/>
            <p:nvPr/>
          </p:nvGrpSpPr>
          <p:grpSpPr>
            <a:xfrm>
              <a:off x="5832591" y="2040788"/>
              <a:ext cx="2180869" cy="595559"/>
              <a:chOff x="456320" y="4933332"/>
              <a:chExt cx="2180869" cy="595559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1CB7E89-3577-FA49-8B84-A1E27B978276}"/>
                  </a:ext>
                </a:extLst>
              </p:cNvPr>
              <p:cNvSpPr/>
              <p:nvPr/>
            </p:nvSpPr>
            <p:spPr>
              <a:xfrm>
                <a:off x="456320" y="4933332"/>
                <a:ext cx="2180869" cy="5955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 anchorCtr="0"/>
              <a:lstStyle/>
              <a:p>
                <a:pPr algn="ctr"/>
                <a:r>
                  <a:rPr lang="en-US" sz="1200" dirty="0"/>
                  <a:t>                                                 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4AA3362-EFBA-0243-AB05-CF50797CB311}"/>
                  </a:ext>
                </a:extLst>
              </p:cNvPr>
              <p:cNvGrpSpPr/>
              <p:nvPr/>
            </p:nvGrpSpPr>
            <p:grpSpPr>
              <a:xfrm>
                <a:off x="607114" y="5060865"/>
                <a:ext cx="1850956" cy="360574"/>
                <a:chOff x="263374" y="4994449"/>
                <a:chExt cx="1850956" cy="360574"/>
              </a:xfrm>
            </p:grpSpPr>
            <p:sp>
              <p:nvSpPr>
                <p:cNvPr id="28" name="Trapezoid 27">
                  <a:extLst>
                    <a:ext uri="{FF2B5EF4-FFF2-40B4-BE49-F238E27FC236}">
                      <a16:creationId xmlns:a16="http://schemas.microsoft.com/office/drawing/2014/main" id="{5FD2D1DF-0ED6-1D44-A61D-235A4FE7422D}"/>
                    </a:ext>
                  </a:extLst>
                </p:cNvPr>
                <p:cNvSpPr/>
                <p:nvPr/>
              </p:nvSpPr>
              <p:spPr>
                <a:xfrm rot="10800000">
                  <a:off x="263374" y="4995023"/>
                  <a:ext cx="360000" cy="360000"/>
                </a:xfrm>
                <a:prstGeom prst="trapezoid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8575">
                  <a:prstDash val="sysDot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Trapezoid 28">
                  <a:extLst>
                    <a:ext uri="{FF2B5EF4-FFF2-40B4-BE49-F238E27FC236}">
                      <a16:creationId xmlns:a16="http://schemas.microsoft.com/office/drawing/2014/main" id="{1C992485-2DB1-3941-A659-6C96E485447F}"/>
                    </a:ext>
                  </a:extLst>
                </p:cNvPr>
                <p:cNvSpPr/>
                <p:nvPr/>
              </p:nvSpPr>
              <p:spPr>
                <a:xfrm rot="10800000">
                  <a:off x="1754330" y="4994449"/>
                  <a:ext cx="360000" cy="360000"/>
                </a:xfrm>
                <a:prstGeom prst="trapezoid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Trapezoid 29">
                  <a:extLst>
                    <a:ext uri="{FF2B5EF4-FFF2-40B4-BE49-F238E27FC236}">
                      <a16:creationId xmlns:a16="http://schemas.microsoft.com/office/drawing/2014/main" id="{FD84DEAA-8961-114A-AFC8-EB6A501B3E16}"/>
                    </a:ext>
                  </a:extLst>
                </p:cNvPr>
                <p:cNvSpPr/>
                <p:nvPr/>
              </p:nvSpPr>
              <p:spPr>
                <a:xfrm rot="10800000">
                  <a:off x="1282399" y="4995022"/>
                  <a:ext cx="360000" cy="360000"/>
                </a:xfrm>
                <a:prstGeom prst="trapezoid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chemeClr val="accent4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rapezoid 30">
                  <a:extLst>
                    <a:ext uri="{FF2B5EF4-FFF2-40B4-BE49-F238E27FC236}">
                      <a16:creationId xmlns:a16="http://schemas.microsoft.com/office/drawing/2014/main" id="{EBAF785F-800A-BD41-8D44-EBEE2BD36EEF}"/>
                    </a:ext>
                  </a:extLst>
                </p:cNvPr>
                <p:cNvSpPr/>
                <p:nvPr/>
              </p:nvSpPr>
              <p:spPr>
                <a:xfrm rot="10800000">
                  <a:off x="774169" y="4995023"/>
                  <a:ext cx="360000" cy="360000"/>
                </a:xfrm>
                <a:prstGeom prst="trapezoid">
                  <a:avLst/>
                </a:prstGeom>
                <a:solidFill>
                  <a:srgbClr val="FFB0AB"/>
                </a:solidFill>
                <a:ln w="28575">
                  <a:solidFill>
                    <a:srgbClr val="C00000"/>
                  </a:solidFill>
                  <a:prstDash val="sysDot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5A86D20-94F9-F141-9FB5-EEFEDB0A9A5C}"/>
                </a:ext>
              </a:extLst>
            </p:cNvPr>
            <p:cNvGrpSpPr/>
            <p:nvPr/>
          </p:nvGrpSpPr>
          <p:grpSpPr>
            <a:xfrm>
              <a:off x="5832591" y="2717010"/>
              <a:ext cx="2183508" cy="593718"/>
              <a:chOff x="2991769" y="5088800"/>
              <a:chExt cx="2183508" cy="593718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925A0DF-1AAB-F244-AEE7-2F4A0C035C10}"/>
                  </a:ext>
                </a:extLst>
              </p:cNvPr>
              <p:cNvSpPr/>
              <p:nvPr/>
            </p:nvSpPr>
            <p:spPr>
              <a:xfrm>
                <a:off x="2991769" y="5088800"/>
                <a:ext cx="2183508" cy="5937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 anchorCtr="0"/>
              <a:lstStyle/>
              <a:p>
                <a:pPr algn="ctr"/>
                <a:r>
                  <a:rPr lang="en-US" sz="1200" dirty="0"/>
                  <a:t>                                                 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54D76009-B6F6-C74C-9A9C-5EADEBD5F0B5}"/>
                  </a:ext>
                </a:extLst>
              </p:cNvPr>
              <p:cNvGrpSpPr/>
              <p:nvPr/>
            </p:nvGrpSpPr>
            <p:grpSpPr>
              <a:xfrm>
                <a:off x="3137360" y="5223960"/>
                <a:ext cx="1856158" cy="360001"/>
                <a:chOff x="4715464" y="3391343"/>
                <a:chExt cx="1856158" cy="360001"/>
              </a:xfrm>
            </p:grpSpPr>
            <p:sp>
              <p:nvSpPr>
                <p:cNvPr id="22" name="Trapezoid 21">
                  <a:extLst>
                    <a:ext uri="{FF2B5EF4-FFF2-40B4-BE49-F238E27FC236}">
                      <a16:creationId xmlns:a16="http://schemas.microsoft.com/office/drawing/2014/main" id="{EE9585D4-BCAC-0A48-ADFD-781E7C02EE38}"/>
                    </a:ext>
                  </a:extLst>
                </p:cNvPr>
                <p:cNvSpPr/>
                <p:nvPr/>
              </p:nvSpPr>
              <p:spPr>
                <a:xfrm rot="10800000">
                  <a:off x="4715464" y="3391344"/>
                  <a:ext cx="360000" cy="360000"/>
                </a:xfrm>
                <a:prstGeom prst="trapezoid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8575">
                  <a:prstDash val="sysDot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Trapezoid 22">
                  <a:extLst>
                    <a:ext uri="{FF2B5EF4-FFF2-40B4-BE49-F238E27FC236}">
                      <a16:creationId xmlns:a16="http://schemas.microsoft.com/office/drawing/2014/main" id="{02630BF1-450C-D94E-812A-6434CA48756B}"/>
                    </a:ext>
                  </a:extLst>
                </p:cNvPr>
                <p:cNvSpPr/>
                <p:nvPr/>
              </p:nvSpPr>
              <p:spPr>
                <a:xfrm rot="10800000">
                  <a:off x="6211622" y="3391343"/>
                  <a:ext cx="360000" cy="360000"/>
                </a:xfrm>
                <a:prstGeom prst="trapezoid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rapezoid 23">
                  <a:extLst>
                    <a:ext uri="{FF2B5EF4-FFF2-40B4-BE49-F238E27FC236}">
                      <a16:creationId xmlns:a16="http://schemas.microsoft.com/office/drawing/2014/main" id="{D9E059CB-FDF5-B742-B1D2-AD9636CD8341}"/>
                    </a:ext>
                  </a:extLst>
                </p:cNvPr>
                <p:cNvSpPr/>
                <p:nvPr/>
              </p:nvSpPr>
              <p:spPr>
                <a:xfrm rot="10800000">
                  <a:off x="5737053" y="3391344"/>
                  <a:ext cx="360000" cy="360000"/>
                </a:xfrm>
                <a:prstGeom prst="trapezoid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chemeClr val="accent4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Trapezoid 24">
                  <a:extLst>
                    <a:ext uri="{FF2B5EF4-FFF2-40B4-BE49-F238E27FC236}">
                      <a16:creationId xmlns:a16="http://schemas.microsoft.com/office/drawing/2014/main" id="{5BE366C4-6B92-2B47-8C87-95FB73A59BD6}"/>
                    </a:ext>
                  </a:extLst>
                </p:cNvPr>
                <p:cNvSpPr/>
                <p:nvPr/>
              </p:nvSpPr>
              <p:spPr>
                <a:xfrm rot="10800000">
                  <a:off x="5231462" y="3391344"/>
                  <a:ext cx="360000" cy="360000"/>
                </a:xfrm>
                <a:prstGeom prst="trapezoid">
                  <a:avLst/>
                </a:prstGeom>
                <a:solidFill>
                  <a:srgbClr val="FFB0AB"/>
                </a:solidFill>
                <a:ln w="28575">
                  <a:solidFill>
                    <a:srgbClr val="C00000"/>
                  </a:solidFill>
                  <a:prstDash val="sysDot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44" name="Trapezoid 43">
            <a:extLst>
              <a:ext uri="{FF2B5EF4-FFF2-40B4-BE49-F238E27FC236}">
                <a16:creationId xmlns:a16="http://schemas.microsoft.com/office/drawing/2014/main" id="{979A4280-9EE1-F044-A844-C3D0CB13A16C}"/>
              </a:ext>
            </a:extLst>
          </p:cNvPr>
          <p:cNvSpPr/>
          <p:nvPr/>
        </p:nvSpPr>
        <p:spPr>
          <a:xfrm rot="10800000">
            <a:off x="9279268" y="2931229"/>
            <a:ext cx="298632" cy="316933"/>
          </a:xfrm>
          <a:prstGeom prst="trapezoid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5">
                <a:lumMod val="2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rapezoid 44">
            <a:extLst>
              <a:ext uri="{FF2B5EF4-FFF2-40B4-BE49-F238E27FC236}">
                <a16:creationId xmlns:a16="http://schemas.microsoft.com/office/drawing/2014/main" id="{9C783EB3-F73B-B34D-9B80-C4B731E8FD84}"/>
              </a:ext>
            </a:extLst>
          </p:cNvPr>
          <p:cNvSpPr/>
          <p:nvPr/>
        </p:nvSpPr>
        <p:spPr>
          <a:xfrm rot="10800000">
            <a:off x="9705817" y="3532796"/>
            <a:ext cx="298632" cy="316933"/>
          </a:xfrm>
          <a:prstGeom prst="trapezoid">
            <a:avLst/>
          </a:prstGeom>
          <a:solidFill>
            <a:srgbClr val="E7787D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rapezoid 45">
            <a:extLst>
              <a:ext uri="{FF2B5EF4-FFF2-40B4-BE49-F238E27FC236}">
                <a16:creationId xmlns:a16="http://schemas.microsoft.com/office/drawing/2014/main" id="{32F93830-0E1B-A947-B4A5-33921870DB68}"/>
              </a:ext>
            </a:extLst>
          </p:cNvPr>
          <p:cNvSpPr/>
          <p:nvPr/>
        </p:nvSpPr>
        <p:spPr>
          <a:xfrm rot="10800000">
            <a:off x="10129707" y="4109520"/>
            <a:ext cx="298632" cy="316933"/>
          </a:xfrm>
          <a:prstGeom prst="trapezoid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rapezoid 46">
            <a:extLst>
              <a:ext uri="{FF2B5EF4-FFF2-40B4-BE49-F238E27FC236}">
                <a16:creationId xmlns:a16="http://schemas.microsoft.com/office/drawing/2014/main" id="{D3BACC18-0002-1346-8C77-38571C927D99}"/>
              </a:ext>
            </a:extLst>
          </p:cNvPr>
          <p:cNvSpPr/>
          <p:nvPr/>
        </p:nvSpPr>
        <p:spPr>
          <a:xfrm rot="10800000">
            <a:off x="10524250" y="4696720"/>
            <a:ext cx="298632" cy="316935"/>
          </a:xfrm>
          <a:prstGeom prst="trapezoid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7D7E1C1-9ECE-1248-86BC-1F3AB44F45DC}"/>
              </a:ext>
            </a:extLst>
          </p:cNvPr>
          <p:cNvSpPr txBox="1"/>
          <p:nvPr/>
        </p:nvSpPr>
        <p:spPr>
          <a:xfrm>
            <a:off x="8007485" y="3275997"/>
            <a:ext cx="655949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#12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7C7142-9FCC-2E4C-9F92-38A7B248F463}"/>
              </a:ext>
            </a:extLst>
          </p:cNvPr>
          <p:cNvSpPr txBox="1"/>
          <p:nvPr/>
        </p:nvSpPr>
        <p:spPr>
          <a:xfrm>
            <a:off x="8001038" y="4242983"/>
            <a:ext cx="655949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#13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BB63D37-A6DF-FB44-9A14-854196FF9409}"/>
              </a:ext>
            </a:extLst>
          </p:cNvPr>
          <p:cNvCxnSpPr>
            <a:cxnSpLocks/>
            <a:stCxn id="48" idx="3"/>
            <a:endCxn id="26" idx="1"/>
          </p:cNvCxnSpPr>
          <p:nvPr/>
        </p:nvCxnSpPr>
        <p:spPr bwMode="auto">
          <a:xfrm flipV="1">
            <a:off x="8663434" y="3078515"/>
            <a:ext cx="488705" cy="395998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00765B-18FD-BA47-8D84-1F568499EEA9}"/>
              </a:ext>
            </a:extLst>
          </p:cNvPr>
          <p:cNvCxnSpPr>
            <a:cxnSpLocks/>
            <a:stCxn id="48" idx="3"/>
            <a:endCxn id="20" idx="1"/>
          </p:cNvCxnSpPr>
          <p:nvPr/>
        </p:nvCxnSpPr>
        <p:spPr bwMode="auto">
          <a:xfrm>
            <a:off x="8663434" y="3474513"/>
            <a:ext cx="488705" cy="198517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A6B6A53A-54D9-A24E-A1A8-7A7E30F39F96}"/>
              </a:ext>
            </a:extLst>
          </p:cNvPr>
          <p:cNvSpPr txBox="1"/>
          <p:nvPr/>
        </p:nvSpPr>
        <p:spPr>
          <a:xfrm>
            <a:off x="9201300" y="2954642"/>
            <a:ext cx="43954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#12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1404BDC-C129-6248-88A0-7B63686F5A43}"/>
              </a:ext>
            </a:extLst>
          </p:cNvPr>
          <p:cNvSpPr txBox="1"/>
          <p:nvPr/>
        </p:nvSpPr>
        <p:spPr>
          <a:xfrm>
            <a:off x="9197304" y="3540907"/>
            <a:ext cx="43954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#12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318EBBD-AA0E-B046-AFBA-25D30D4093CF}"/>
              </a:ext>
            </a:extLst>
          </p:cNvPr>
          <p:cNvCxnSpPr/>
          <p:nvPr/>
        </p:nvCxnSpPr>
        <p:spPr bwMode="auto">
          <a:xfrm flipV="1">
            <a:off x="8671766" y="4311418"/>
            <a:ext cx="456877" cy="127562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E6B5876-069D-3746-87B1-30273B9DDB55}"/>
              </a:ext>
            </a:extLst>
          </p:cNvPr>
          <p:cNvCxnSpPr>
            <a:endCxn id="32" idx="1"/>
          </p:cNvCxnSpPr>
          <p:nvPr/>
        </p:nvCxnSpPr>
        <p:spPr bwMode="auto">
          <a:xfrm>
            <a:off x="8686136" y="4441499"/>
            <a:ext cx="463815" cy="434672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10DDF27-D0AD-3A4E-8DCB-CB497846E33C}"/>
              </a:ext>
            </a:extLst>
          </p:cNvPr>
          <p:cNvSpPr txBox="1"/>
          <p:nvPr/>
        </p:nvSpPr>
        <p:spPr>
          <a:xfrm>
            <a:off x="10032695" y="4108536"/>
            <a:ext cx="43954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#13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8D3B0CD-3A8D-F84B-A3CE-56A38A8FF26D}"/>
              </a:ext>
            </a:extLst>
          </p:cNvPr>
          <p:cNvSpPr txBox="1"/>
          <p:nvPr/>
        </p:nvSpPr>
        <p:spPr>
          <a:xfrm>
            <a:off x="10045395" y="4743536"/>
            <a:ext cx="43954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#13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43FC5A0-5397-9C46-B8AD-5F270F9EC597}"/>
              </a:ext>
            </a:extLst>
          </p:cNvPr>
          <p:cNvCxnSpPr>
            <a:stCxn id="26" idx="3"/>
          </p:cNvCxnSpPr>
          <p:nvPr/>
        </p:nvCxnSpPr>
        <p:spPr bwMode="auto">
          <a:xfrm>
            <a:off x="10961241" y="3078515"/>
            <a:ext cx="435088" cy="0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0B5A8E1-A692-EA48-9B2B-7F0B62BCBE16}"/>
              </a:ext>
            </a:extLst>
          </p:cNvPr>
          <p:cNvCxnSpPr>
            <a:cxnSpLocks/>
            <a:stCxn id="38" idx="3"/>
          </p:cNvCxnSpPr>
          <p:nvPr/>
        </p:nvCxnSpPr>
        <p:spPr bwMode="auto">
          <a:xfrm>
            <a:off x="10961242" y="4272134"/>
            <a:ext cx="435087" cy="0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99BE074-E617-C64F-8943-ED967788EFE1}"/>
              </a:ext>
            </a:extLst>
          </p:cNvPr>
          <p:cNvSpPr txBox="1"/>
          <p:nvPr/>
        </p:nvSpPr>
        <p:spPr>
          <a:xfrm>
            <a:off x="10921292" y="4014076"/>
            <a:ext cx="43954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#13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7982588-F72F-6D45-8CDA-CC50831F123D}"/>
              </a:ext>
            </a:extLst>
          </p:cNvPr>
          <p:cNvSpPr txBox="1"/>
          <p:nvPr/>
        </p:nvSpPr>
        <p:spPr>
          <a:xfrm>
            <a:off x="10921292" y="2799976"/>
            <a:ext cx="43954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#12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BE68ED1-B836-C445-8323-100BE335F5B4}"/>
              </a:ext>
            </a:extLst>
          </p:cNvPr>
          <p:cNvSpPr txBox="1"/>
          <p:nvPr/>
        </p:nvSpPr>
        <p:spPr>
          <a:xfrm>
            <a:off x="9492451" y="2037317"/>
            <a:ext cx="119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Nodes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(leaders)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C0D26A7-4550-D64B-B83C-A8D3D120E206}"/>
              </a:ext>
            </a:extLst>
          </p:cNvPr>
          <p:cNvSpPr txBox="1"/>
          <p:nvPr/>
        </p:nvSpPr>
        <p:spPr>
          <a:xfrm>
            <a:off x="7857274" y="2365663"/>
            <a:ext cx="971740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Clients’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requests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txs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4" name="Trapezoid 63">
            <a:extLst>
              <a:ext uri="{FF2B5EF4-FFF2-40B4-BE49-F238E27FC236}">
                <a16:creationId xmlns:a16="http://schemas.microsoft.com/office/drawing/2014/main" id="{971D209A-1B77-F749-B202-5050E0CA4FAC}"/>
              </a:ext>
            </a:extLst>
          </p:cNvPr>
          <p:cNvSpPr/>
          <p:nvPr/>
        </p:nvSpPr>
        <p:spPr>
          <a:xfrm rot="10800000">
            <a:off x="9184825" y="5410329"/>
            <a:ext cx="298632" cy="316933"/>
          </a:xfrm>
          <a:prstGeom prst="trapezoid">
            <a:avLst/>
          </a:prstGeom>
          <a:noFill/>
          <a:ln w="28575">
            <a:solidFill>
              <a:schemeClr val="accent5">
                <a:lumMod val="2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rapezoid 64">
            <a:extLst>
              <a:ext uri="{FF2B5EF4-FFF2-40B4-BE49-F238E27FC236}">
                <a16:creationId xmlns:a16="http://schemas.microsoft.com/office/drawing/2014/main" id="{AE722983-8ABA-A74B-B85F-175521ABAA11}"/>
              </a:ext>
            </a:extLst>
          </p:cNvPr>
          <p:cNvSpPr/>
          <p:nvPr/>
        </p:nvSpPr>
        <p:spPr>
          <a:xfrm rot="10800000">
            <a:off x="9199005" y="5906112"/>
            <a:ext cx="298632" cy="316933"/>
          </a:xfrm>
          <a:prstGeom prst="trapezoid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EE2588-C51C-F047-8BAF-26DA4FDE074F}"/>
              </a:ext>
            </a:extLst>
          </p:cNvPr>
          <p:cNvSpPr txBox="1"/>
          <p:nvPr/>
        </p:nvSpPr>
        <p:spPr>
          <a:xfrm>
            <a:off x="9700698" y="5410329"/>
            <a:ext cx="231826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Active bucket at a node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BFAD14B-D52B-A846-BF7F-120EF4B8F439}"/>
              </a:ext>
            </a:extLst>
          </p:cNvPr>
          <p:cNvSpPr txBox="1"/>
          <p:nvPr/>
        </p:nvSpPr>
        <p:spPr>
          <a:xfrm>
            <a:off x="9691000" y="5913952"/>
            <a:ext cx="246734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Inactive bucket at a node</a:t>
            </a:r>
          </a:p>
        </p:txBody>
      </p:sp>
    </p:spTree>
    <p:extLst>
      <p:ext uri="{BB962C8B-B14F-4D97-AF65-F5344CB8AC3E}">
        <p14:creationId xmlns:p14="http://schemas.microsoft.com/office/powerpoint/2010/main" val="338423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2" grpId="0"/>
      <p:bldP spid="53" grpId="0"/>
      <p:bldP spid="56" grpId="0"/>
      <p:bldP spid="57" grpId="0"/>
      <p:bldP spid="60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establishes total order of transactions in a blockchain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88" y="1203346"/>
            <a:ext cx="8837150" cy="489029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1" dirty="0"/>
              <a:t>Blockchain: A chain (sequence) of </a:t>
            </a:r>
            <a:r>
              <a:rPr lang="en-US" b="1" u="sng" dirty="0"/>
              <a:t>blocks</a:t>
            </a:r>
            <a:r>
              <a:rPr lang="en-US" b="1" dirty="0"/>
              <a:t> of transactions</a:t>
            </a:r>
          </a:p>
          <a:p>
            <a:pPr lvl="1">
              <a:buFontTx/>
              <a:buChar char="-"/>
            </a:pPr>
            <a:r>
              <a:rPr lang="en-US" dirty="0"/>
              <a:t>Each block consists of a list of transactions</a:t>
            </a:r>
          </a:p>
          <a:p>
            <a:pPr lvl="1">
              <a:buFontTx/>
              <a:buChar char="-"/>
            </a:pPr>
            <a:r>
              <a:rPr lang="en-US" dirty="0"/>
              <a:t>Blockchain establishes total order of transactions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43417" y="6816883"/>
            <a:ext cx="488949" cy="184150"/>
          </a:xfrm>
        </p:spPr>
        <p:txBody>
          <a:bodyPr/>
          <a:lstStyle/>
          <a:p>
            <a:pPr>
              <a:defRPr/>
            </a:pPr>
            <a:fld id="{E23F79AF-49DC-4B5E-91D2-565AEFA11497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820418" y="2488008"/>
            <a:ext cx="384313" cy="516834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rgbClr val="191919"/>
                </a:solidFill>
                <a:latin typeface="HelvNeue Light for IBM" pitchFamily="34" charset="0"/>
              </a:rPr>
              <a:t>#234</a:t>
            </a:r>
          </a:p>
        </p:txBody>
      </p:sp>
      <p:cxnSp>
        <p:nvCxnSpPr>
          <p:cNvPr id="6" name="Straight Arrow Connector 5"/>
          <p:cNvCxnSpPr>
            <a:stCxn id="7" idx="1"/>
            <a:endCxn id="5" idx="3"/>
          </p:cNvCxnSpPr>
          <p:nvPr/>
        </p:nvCxnSpPr>
        <p:spPr bwMode="auto">
          <a:xfrm flipH="1" flipV="1">
            <a:off x="6204725" y="2746425"/>
            <a:ext cx="373066" cy="1604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6577797" y="2504050"/>
            <a:ext cx="384313" cy="516834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rgbClr val="191919"/>
                </a:solidFill>
                <a:latin typeface="HelvNeue Light for IBM" pitchFamily="34" charset="0"/>
              </a:rPr>
              <a:t>#235</a:t>
            </a:r>
          </a:p>
        </p:txBody>
      </p:sp>
      <p:cxnSp>
        <p:nvCxnSpPr>
          <p:cNvPr id="8" name="Straight Arrow Connector 7"/>
          <p:cNvCxnSpPr>
            <a:stCxn id="9" idx="1"/>
            <a:endCxn id="7" idx="3"/>
          </p:cNvCxnSpPr>
          <p:nvPr/>
        </p:nvCxnSpPr>
        <p:spPr bwMode="auto">
          <a:xfrm flipH="1">
            <a:off x="6962104" y="2762467"/>
            <a:ext cx="37306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7335176" y="2504050"/>
            <a:ext cx="384313" cy="516834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rgbClr val="191919"/>
                </a:solidFill>
                <a:latin typeface="HelvNeue Light for IBM" pitchFamily="34" charset="0"/>
              </a:rPr>
              <a:t>#236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18001" y="2623852"/>
            <a:ext cx="466794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939317" y="2488008"/>
            <a:ext cx="384313" cy="516834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rgbClr val="191919"/>
                </a:solidFill>
                <a:latin typeface="HelvNeue Light for IBM" pitchFamily="34" charset="0"/>
              </a:rPr>
              <a:t>#1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892175" y="2496029"/>
            <a:ext cx="674072" cy="516834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rgbClr val="191919"/>
                </a:solidFill>
                <a:latin typeface="HelvNeue Light for IBM" pitchFamily="34" charset="0"/>
              </a:rPr>
              <a:t>#0</a:t>
            </a:r>
          </a:p>
          <a:p>
            <a:pPr algn="ctr"/>
            <a:r>
              <a:rPr lang="en-US" sz="1200" dirty="0">
                <a:solidFill>
                  <a:srgbClr val="191919"/>
                </a:solidFill>
                <a:latin typeface="HelvNeue Light for IBM" pitchFamily="34" charset="0"/>
              </a:rPr>
              <a:t>Genesis block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4566246" y="2762472"/>
            <a:ext cx="396498" cy="419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2475039" y="4153723"/>
            <a:ext cx="1350240" cy="559161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Helvetica Neue"/>
                <a:cs typeface="Helvetica Neue"/>
              </a:rPr>
              <a:t>Node 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42433" y="4153723"/>
            <a:ext cx="1350240" cy="559161"/>
          </a:xfrm>
          <a:prstGeom prst="rect">
            <a:avLst/>
          </a:prstGeom>
          <a:solidFill>
            <a:srgbClr val="3366FF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FFFF"/>
                </a:solidFill>
                <a:latin typeface="Helvetica Neue"/>
                <a:cs typeface="Helvetica Neue"/>
              </a:rPr>
              <a:t>Node 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74531" y="4895149"/>
            <a:ext cx="1350240" cy="559161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FFFF"/>
                </a:solidFill>
                <a:latin typeface="Helvetica Neue"/>
                <a:cs typeface="Helvetica Neue"/>
              </a:rPr>
              <a:t>Node B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42432" y="4888136"/>
            <a:ext cx="1350240" cy="559161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FFFF"/>
                </a:solidFill>
                <a:latin typeface="Helvetica Neue"/>
                <a:cs typeface="Helvetica Neue"/>
              </a:rPr>
              <a:t>Node 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27551" y="5511352"/>
            <a:ext cx="1350240" cy="559161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FFFF"/>
                </a:solidFill>
                <a:latin typeface="Helvetica Neue"/>
                <a:cs typeface="Helvetica Neue"/>
              </a:rPr>
              <a:t>Node 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27551" y="3772890"/>
            <a:ext cx="1350240" cy="559161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FFFF"/>
                </a:solidFill>
                <a:latin typeface="Helvetica Neue"/>
                <a:cs typeface="Helvetica Neue"/>
              </a:rPr>
              <a:t>Node F</a:t>
            </a:r>
          </a:p>
        </p:txBody>
      </p:sp>
      <p:sp>
        <p:nvSpPr>
          <p:cNvPr id="21" name="Oval 20"/>
          <p:cNvSpPr/>
          <p:nvPr/>
        </p:nvSpPr>
        <p:spPr>
          <a:xfrm>
            <a:off x="3776388" y="4343347"/>
            <a:ext cx="4129619" cy="1124589"/>
          </a:xfrm>
          <a:prstGeom prst="ellipse">
            <a:avLst/>
          </a:prstGeom>
          <a:noFill/>
          <a:ln w="76200" cmpd="sng">
            <a:solidFill>
              <a:srgbClr val="FF6600">
                <a:alpha val="4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217406" y="5228894"/>
            <a:ext cx="829226" cy="492879"/>
            <a:chOff x="5814215" y="1502897"/>
            <a:chExt cx="829226" cy="492879"/>
          </a:xfrm>
        </p:grpSpPr>
        <p:sp>
          <p:nvSpPr>
            <p:cNvPr id="23" name="Folded Corner 22"/>
            <p:cNvSpPr/>
            <p:nvPr/>
          </p:nvSpPr>
          <p:spPr>
            <a:xfrm>
              <a:off x="5814215" y="1502897"/>
              <a:ext cx="829226" cy="492879"/>
            </a:xfrm>
            <a:prstGeom prst="foldedCorner">
              <a:avLst>
                <a:gd name="adj" fmla="val 50000"/>
              </a:avLst>
            </a:prstGeom>
            <a:solidFill>
              <a:srgbClr val="FF660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  <a:p>
              <a:pPr algn="ctr"/>
              <a:endParaRPr lang="en-US" sz="1000" dirty="0"/>
            </a:p>
            <a:p>
              <a:pPr algn="ctr"/>
              <a:endParaRPr lang="en-US" sz="1000" dirty="0"/>
            </a:p>
            <a:p>
              <a:pPr algn="ctr"/>
              <a:r>
                <a:rPr lang="en-US" sz="1000" dirty="0"/>
                <a:t>Ledger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887240" y="1513232"/>
              <a:ext cx="726381" cy="72644"/>
              <a:chOff x="4163354" y="2836022"/>
              <a:chExt cx="726381" cy="72644"/>
            </a:xfrm>
            <a:solidFill>
              <a:srgbClr val="FFFFFF"/>
            </a:solidFill>
          </p:grpSpPr>
          <p:sp>
            <p:nvSpPr>
              <p:cNvPr id="25" name="Rectangle 24"/>
              <p:cNvSpPr>
                <a:spLocks noChangeAspect="1"/>
              </p:cNvSpPr>
              <p:nvPr/>
            </p:nvSpPr>
            <p:spPr>
              <a:xfrm>
                <a:off x="4163354" y="2836022"/>
                <a:ext cx="72644" cy="72644"/>
              </a:xfrm>
              <a:prstGeom prst="rect">
                <a:avLst/>
              </a:prstGeom>
              <a:grpFill/>
              <a:ln w="12700" cmpd="sng">
                <a:solidFill>
                  <a:srgbClr val="4178BE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4236379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Rectangle 42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4343892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Rectangle 40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4452604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Rectangle 38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4561316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Rectangle 36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4672311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Rectangle 34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4781023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Rectangle 32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44" name="Group 43"/>
          <p:cNvGrpSpPr/>
          <p:nvPr/>
        </p:nvGrpSpPr>
        <p:grpSpPr>
          <a:xfrm>
            <a:off x="7315101" y="4300996"/>
            <a:ext cx="829226" cy="492879"/>
            <a:chOff x="5814215" y="1502897"/>
            <a:chExt cx="829226" cy="492879"/>
          </a:xfrm>
        </p:grpSpPr>
        <p:sp>
          <p:nvSpPr>
            <p:cNvPr id="45" name="Folded Corner 44"/>
            <p:cNvSpPr/>
            <p:nvPr/>
          </p:nvSpPr>
          <p:spPr>
            <a:xfrm>
              <a:off x="5814215" y="1502897"/>
              <a:ext cx="829226" cy="492879"/>
            </a:xfrm>
            <a:prstGeom prst="foldedCorner">
              <a:avLst>
                <a:gd name="adj" fmla="val 50000"/>
              </a:avLst>
            </a:prstGeom>
            <a:solidFill>
              <a:srgbClr val="FF660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  <a:p>
              <a:pPr algn="ctr"/>
              <a:endParaRPr lang="en-US" sz="1000" dirty="0"/>
            </a:p>
            <a:p>
              <a:pPr algn="ctr"/>
              <a:endParaRPr lang="en-US" sz="1000" dirty="0"/>
            </a:p>
            <a:p>
              <a:pPr algn="ctr"/>
              <a:r>
                <a:rPr lang="en-US" sz="1000" dirty="0"/>
                <a:t>Ledger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887240" y="1513232"/>
              <a:ext cx="726381" cy="72644"/>
              <a:chOff x="4163354" y="2836022"/>
              <a:chExt cx="726381" cy="72644"/>
            </a:xfrm>
            <a:solidFill>
              <a:srgbClr val="FFFFFF"/>
            </a:solidFill>
          </p:grpSpPr>
          <p:sp>
            <p:nvSpPr>
              <p:cNvPr id="47" name="Rectangle 46"/>
              <p:cNvSpPr>
                <a:spLocks noChangeAspect="1"/>
              </p:cNvSpPr>
              <p:nvPr/>
            </p:nvSpPr>
            <p:spPr>
              <a:xfrm>
                <a:off x="4163354" y="2836022"/>
                <a:ext cx="72644" cy="72644"/>
              </a:xfrm>
              <a:prstGeom prst="rect">
                <a:avLst/>
              </a:prstGeom>
              <a:grpFill/>
              <a:ln w="12700" cmpd="sng">
                <a:solidFill>
                  <a:srgbClr val="4178BE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4236379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64" name="Rectangle 63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Rectangle 64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4343892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62" name="Rectangle 61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Rectangle 62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4452604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Rectangle 60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4561316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" name="Rectangle 58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4672311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" name="Rectangle 56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4781023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Rectangle 54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66" name="Group 65"/>
          <p:cNvGrpSpPr/>
          <p:nvPr/>
        </p:nvGrpSpPr>
        <p:grpSpPr>
          <a:xfrm>
            <a:off x="4970846" y="5207870"/>
            <a:ext cx="829226" cy="492879"/>
            <a:chOff x="5814215" y="1502897"/>
            <a:chExt cx="829226" cy="492879"/>
          </a:xfrm>
        </p:grpSpPr>
        <p:sp>
          <p:nvSpPr>
            <p:cNvPr id="67" name="Folded Corner 66"/>
            <p:cNvSpPr/>
            <p:nvPr/>
          </p:nvSpPr>
          <p:spPr>
            <a:xfrm>
              <a:off x="5814215" y="1502897"/>
              <a:ext cx="829226" cy="492879"/>
            </a:xfrm>
            <a:prstGeom prst="foldedCorner">
              <a:avLst>
                <a:gd name="adj" fmla="val 50000"/>
              </a:avLst>
            </a:prstGeom>
            <a:solidFill>
              <a:srgbClr val="FF660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  <a:p>
              <a:pPr algn="ctr"/>
              <a:endParaRPr lang="en-US" sz="1000" dirty="0"/>
            </a:p>
            <a:p>
              <a:pPr algn="ctr"/>
              <a:endParaRPr lang="en-US" sz="1000" dirty="0"/>
            </a:p>
            <a:p>
              <a:pPr algn="ctr"/>
              <a:r>
                <a:rPr lang="en-US" sz="1000" dirty="0"/>
                <a:t>Ledger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5887240" y="1513232"/>
              <a:ext cx="726381" cy="72644"/>
              <a:chOff x="4163354" y="2836022"/>
              <a:chExt cx="726381" cy="72644"/>
            </a:xfrm>
            <a:solidFill>
              <a:srgbClr val="FFFFFF"/>
            </a:solidFill>
          </p:grpSpPr>
          <p:sp>
            <p:nvSpPr>
              <p:cNvPr id="69" name="Rectangle 68"/>
              <p:cNvSpPr>
                <a:spLocks noChangeAspect="1"/>
              </p:cNvSpPr>
              <p:nvPr/>
            </p:nvSpPr>
            <p:spPr>
              <a:xfrm>
                <a:off x="4163354" y="2836022"/>
                <a:ext cx="72644" cy="72644"/>
              </a:xfrm>
              <a:prstGeom prst="rect">
                <a:avLst/>
              </a:prstGeom>
              <a:grpFill/>
              <a:ln w="12700" cmpd="sng">
                <a:solidFill>
                  <a:srgbClr val="4178BE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4236379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Rectangle 86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4343892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4452604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4561316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4672311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4781023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Rectangle 76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5926088" y="4191937"/>
            <a:ext cx="829226" cy="492879"/>
            <a:chOff x="5814215" y="1502897"/>
            <a:chExt cx="829226" cy="492879"/>
          </a:xfrm>
        </p:grpSpPr>
        <p:sp>
          <p:nvSpPr>
            <p:cNvPr id="89" name="Folded Corner 88"/>
            <p:cNvSpPr/>
            <p:nvPr/>
          </p:nvSpPr>
          <p:spPr>
            <a:xfrm>
              <a:off x="5814215" y="1502897"/>
              <a:ext cx="829226" cy="492879"/>
            </a:xfrm>
            <a:prstGeom prst="foldedCorner">
              <a:avLst>
                <a:gd name="adj" fmla="val 50000"/>
              </a:avLst>
            </a:prstGeom>
            <a:solidFill>
              <a:srgbClr val="FF660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  <a:p>
              <a:pPr algn="ctr"/>
              <a:endParaRPr lang="en-US" sz="1000" dirty="0"/>
            </a:p>
            <a:p>
              <a:pPr algn="ctr"/>
              <a:endParaRPr lang="en-US" sz="1000" dirty="0"/>
            </a:p>
            <a:p>
              <a:pPr algn="ctr"/>
              <a:r>
                <a:rPr lang="en-US" sz="1000" dirty="0"/>
                <a:t>Ledger</a:t>
              </a: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5887240" y="1513232"/>
              <a:ext cx="726381" cy="72644"/>
              <a:chOff x="4163354" y="2836022"/>
              <a:chExt cx="726381" cy="72644"/>
            </a:xfrm>
            <a:solidFill>
              <a:srgbClr val="FFFFFF"/>
            </a:solidFill>
          </p:grpSpPr>
          <p:sp>
            <p:nvSpPr>
              <p:cNvPr id="91" name="Rectangle 90"/>
              <p:cNvSpPr>
                <a:spLocks noChangeAspect="1"/>
              </p:cNvSpPr>
              <p:nvPr/>
            </p:nvSpPr>
            <p:spPr>
              <a:xfrm>
                <a:off x="4163354" y="2836022"/>
                <a:ext cx="72644" cy="72644"/>
              </a:xfrm>
              <a:prstGeom prst="rect">
                <a:avLst/>
              </a:prstGeom>
              <a:grpFill/>
              <a:ln w="12700" cmpd="sng">
                <a:solidFill>
                  <a:srgbClr val="4178BE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4236379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108" name="Rectangle 107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3" name="Group 92"/>
              <p:cNvGrpSpPr/>
              <p:nvPr/>
            </p:nvGrpSpPr>
            <p:grpSpPr>
              <a:xfrm>
                <a:off x="4343892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106" name="Rectangle 105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7" name="Rectangle 106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4452604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5" name="Rectangle 104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4561316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3" name="Rectangle 102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4672311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1" name="Rectangle 100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4781023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Rectangle 98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110" name="Group 109"/>
          <p:cNvGrpSpPr/>
          <p:nvPr/>
        </p:nvGrpSpPr>
        <p:grpSpPr>
          <a:xfrm>
            <a:off x="3554971" y="5199907"/>
            <a:ext cx="829226" cy="492879"/>
            <a:chOff x="5814215" y="1502897"/>
            <a:chExt cx="829226" cy="492879"/>
          </a:xfrm>
        </p:grpSpPr>
        <p:sp>
          <p:nvSpPr>
            <p:cNvPr id="111" name="Folded Corner 110"/>
            <p:cNvSpPr/>
            <p:nvPr/>
          </p:nvSpPr>
          <p:spPr>
            <a:xfrm>
              <a:off x="5814215" y="1502897"/>
              <a:ext cx="829226" cy="492879"/>
            </a:xfrm>
            <a:prstGeom prst="foldedCorner">
              <a:avLst>
                <a:gd name="adj" fmla="val 50000"/>
              </a:avLst>
            </a:prstGeom>
            <a:solidFill>
              <a:srgbClr val="FF660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  <a:p>
              <a:pPr algn="ctr"/>
              <a:endParaRPr lang="en-US" sz="1000" dirty="0"/>
            </a:p>
            <a:p>
              <a:pPr algn="ctr"/>
              <a:endParaRPr lang="en-US" sz="1000" dirty="0"/>
            </a:p>
            <a:p>
              <a:pPr algn="ctr"/>
              <a:r>
                <a:rPr lang="en-US" sz="1000" dirty="0"/>
                <a:t>Ledger</a:t>
              </a: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5887240" y="1513232"/>
              <a:ext cx="726381" cy="72644"/>
              <a:chOff x="4163354" y="2836022"/>
              <a:chExt cx="726381" cy="72644"/>
            </a:xfrm>
            <a:solidFill>
              <a:srgbClr val="FFFFFF"/>
            </a:solidFill>
          </p:grpSpPr>
          <p:sp>
            <p:nvSpPr>
              <p:cNvPr id="113" name="Rectangle 112"/>
              <p:cNvSpPr>
                <a:spLocks noChangeAspect="1"/>
              </p:cNvSpPr>
              <p:nvPr/>
            </p:nvSpPr>
            <p:spPr>
              <a:xfrm>
                <a:off x="4163354" y="2836022"/>
                <a:ext cx="72644" cy="72644"/>
              </a:xfrm>
              <a:prstGeom prst="rect">
                <a:avLst/>
              </a:prstGeom>
              <a:grpFill/>
              <a:ln w="12700" cmpd="sng">
                <a:solidFill>
                  <a:srgbClr val="4178BE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14" name="Group 113"/>
              <p:cNvGrpSpPr/>
              <p:nvPr/>
            </p:nvGrpSpPr>
            <p:grpSpPr>
              <a:xfrm>
                <a:off x="4236379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130" name="Rectangle 129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1" name="Rectangle 130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>
                <a:off x="4343892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128" name="Rectangle 127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9" name="Rectangle 128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>
                <a:off x="4452604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7" name="Rectangle 126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7" name="Group 116"/>
              <p:cNvGrpSpPr/>
              <p:nvPr/>
            </p:nvGrpSpPr>
            <p:grpSpPr>
              <a:xfrm>
                <a:off x="4561316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5" name="Rectangle 124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8" name="Group 117"/>
              <p:cNvGrpSpPr/>
              <p:nvPr/>
            </p:nvGrpSpPr>
            <p:grpSpPr>
              <a:xfrm>
                <a:off x="4672311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122" name="Rectangle 121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3" name="Rectangle 122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9" name="Group 118"/>
              <p:cNvGrpSpPr/>
              <p:nvPr/>
            </p:nvGrpSpPr>
            <p:grpSpPr>
              <a:xfrm>
                <a:off x="4781023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1" name="Rectangle 120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132" name="Group 131"/>
          <p:cNvGrpSpPr/>
          <p:nvPr/>
        </p:nvGrpSpPr>
        <p:grpSpPr>
          <a:xfrm>
            <a:off x="3726234" y="4245688"/>
            <a:ext cx="829226" cy="492879"/>
            <a:chOff x="5814215" y="1502897"/>
            <a:chExt cx="829226" cy="492879"/>
          </a:xfrm>
        </p:grpSpPr>
        <p:sp>
          <p:nvSpPr>
            <p:cNvPr id="133" name="Folded Corner 132"/>
            <p:cNvSpPr/>
            <p:nvPr/>
          </p:nvSpPr>
          <p:spPr>
            <a:xfrm>
              <a:off x="5814215" y="1502897"/>
              <a:ext cx="829226" cy="492879"/>
            </a:xfrm>
            <a:prstGeom prst="foldedCorner">
              <a:avLst>
                <a:gd name="adj" fmla="val 50000"/>
              </a:avLst>
            </a:prstGeom>
            <a:solidFill>
              <a:srgbClr val="FF660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  <a:p>
              <a:pPr algn="ctr"/>
              <a:endParaRPr lang="en-US" sz="1000" dirty="0"/>
            </a:p>
            <a:p>
              <a:pPr algn="ctr"/>
              <a:endParaRPr lang="en-US" sz="1000" dirty="0"/>
            </a:p>
            <a:p>
              <a:pPr algn="ctr"/>
              <a:r>
                <a:rPr lang="en-US" sz="1000" dirty="0"/>
                <a:t>Ledger</a:t>
              </a: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5887240" y="1513232"/>
              <a:ext cx="726381" cy="72644"/>
              <a:chOff x="4163354" y="2836022"/>
              <a:chExt cx="726381" cy="72644"/>
            </a:xfrm>
            <a:solidFill>
              <a:srgbClr val="FFFFFF"/>
            </a:solidFill>
          </p:grpSpPr>
          <p:sp>
            <p:nvSpPr>
              <p:cNvPr id="135" name="Rectangle 134"/>
              <p:cNvSpPr>
                <a:spLocks noChangeAspect="1"/>
              </p:cNvSpPr>
              <p:nvPr/>
            </p:nvSpPr>
            <p:spPr>
              <a:xfrm>
                <a:off x="4163354" y="2836022"/>
                <a:ext cx="72644" cy="72644"/>
              </a:xfrm>
              <a:prstGeom prst="rect">
                <a:avLst/>
              </a:prstGeom>
              <a:grpFill/>
              <a:ln w="12700" cmpd="sng">
                <a:solidFill>
                  <a:srgbClr val="4178BE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>
                <a:off x="4236379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152" name="Rectangle 151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3" name="Rectangle 152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7" name="Group 136"/>
              <p:cNvGrpSpPr/>
              <p:nvPr/>
            </p:nvGrpSpPr>
            <p:grpSpPr>
              <a:xfrm>
                <a:off x="4343892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1" name="Rectangle 150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8" name="Group 137"/>
              <p:cNvGrpSpPr/>
              <p:nvPr/>
            </p:nvGrpSpPr>
            <p:grpSpPr>
              <a:xfrm>
                <a:off x="4452604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9" name="Rectangle 148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9" name="Group 138"/>
              <p:cNvGrpSpPr/>
              <p:nvPr/>
            </p:nvGrpSpPr>
            <p:grpSpPr>
              <a:xfrm>
                <a:off x="4561316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7" name="Rectangle 146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0" name="Group 139"/>
              <p:cNvGrpSpPr/>
              <p:nvPr/>
            </p:nvGrpSpPr>
            <p:grpSpPr>
              <a:xfrm>
                <a:off x="4672311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5" name="Rectangle 144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1" name="Group 140"/>
              <p:cNvGrpSpPr/>
              <p:nvPr/>
            </p:nvGrpSpPr>
            <p:grpSpPr>
              <a:xfrm>
                <a:off x="4781023" y="2836022"/>
                <a:ext cx="108712" cy="72644"/>
                <a:chOff x="3929202" y="2317750"/>
                <a:chExt cx="108712" cy="72644"/>
              </a:xfrm>
              <a:grpFill/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3929202" y="2333625"/>
                  <a:ext cx="36068" cy="36576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3" name="Rectangle 142"/>
                <p:cNvSpPr>
                  <a:spLocks noChangeAspect="1"/>
                </p:cNvSpPr>
                <p:nvPr/>
              </p:nvSpPr>
              <p:spPr>
                <a:xfrm>
                  <a:off x="3965270" y="2317750"/>
                  <a:ext cx="72644" cy="72644"/>
                </a:xfrm>
                <a:prstGeom prst="rect">
                  <a:avLst/>
                </a:prstGeom>
                <a:grpFill/>
                <a:ln w="12700" cmpd="sng">
                  <a:solidFill>
                    <a:srgbClr val="4178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154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236" y="4270590"/>
            <a:ext cx="356616" cy="356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232" y="3986224"/>
            <a:ext cx="407050" cy="365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asted-image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465" y="3123463"/>
            <a:ext cx="548640" cy="578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asted-image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4540" y="5899504"/>
            <a:ext cx="548640" cy="578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asted-image.p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377" y="4957697"/>
            <a:ext cx="376684" cy="4705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asted-image.pdf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6746" y="4862624"/>
            <a:ext cx="531158" cy="51961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Oval 159"/>
          <p:cNvSpPr/>
          <p:nvPr/>
        </p:nvSpPr>
        <p:spPr>
          <a:xfrm>
            <a:off x="3691318" y="4102510"/>
            <a:ext cx="966669" cy="755128"/>
          </a:xfrm>
          <a:prstGeom prst="ellipse">
            <a:avLst/>
          </a:prstGeom>
          <a:noFill/>
          <a:ln w="571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/>
          <p:cNvCxnSpPr/>
          <p:nvPr/>
        </p:nvCxnSpPr>
        <p:spPr>
          <a:xfrm flipH="1" flipV="1">
            <a:off x="3375160" y="3838277"/>
            <a:ext cx="361930" cy="398154"/>
          </a:xfrm>
          <a:prstGeom prst="line">
            <a:avLst/>
          </a:prstGeom>
          <a:ln w="571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1789812" y="2798960"/>
            <a:ext cx="1632020" cy="1061829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Consensus protocol ensures ledger replicas are identical*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8357701" y="2560640"/>
            <a:ext cx="1834156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datastructure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7797105" y="6022333"/>
            <a:ext cx="2210862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Network of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untrusted nodes</a:t>
            </a:r>
          </a:p>
        </p:txBody>
      </p:sp>
    </p:spTree>
    <p:extLst>
      <p:ext uri="{BB962C8B-B14F-4D97-AF65-F5344CB8AC3E}">
        <p14:creationId xmlns:p14="http://schemas.microsoft.com/office/powerpoint/2010/main" val="2614117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C36D-20C4-B040-94E8-692DF7772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Transaction Duplication: Bucket Rotation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5607A7D-9758-9849-BE57-B348C3BC5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321" y="1235036"/>
            <a:ext cx="7503544" cy="5235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Mir Transaction </a:t>
            </a:r>
            <a:r>
              <a:rPr lang="en-US" b="1" dirty="0" err="1"/>
              <a:t>Sharding</a:t>
            </a:r>
            <a:r>
              <a:rPr lang="en-US" b="1" dirty="0"/>
              <a:t> principles</a:t>
            </a:r>
          </a:p>
          <a:p>
            <a:r>
              <a:rPr lang="en-US" b="1" dirty="0"/>
              <a:t>Partition transactions into “buckets” </a:t>
            </a:r>
            <a:r>
              <a:rPr lang="en-US" dirty="0"/>
              <a:t>using cryptographic hash function H</a:t>
            </a:r>
          </a:p>
          <a:p>
            <a:pPr lvl="1"/>
            <a:r>
              <a:rPr lang="en-US" dirty="0"/>
              <a:t>Each transaction is mapped to a unique bucket</a:t>
            </a:r>
            <a:endParaRPr lang="en-US" baseline="30000" dirty="0"/>
          </a:p>
          <a:p>
            <a:pPr lvl="1"/>
            <a:endParaRPr lang="en-US" baseline="30000" dirty="0"/>
          </a:p>
          <a:p>
            <a:r>
              <a:rPr lang="en-US" dirty="0"/>
              <a:t>Each leader has a different </a:t>
            </a:r>
            <a:r>
              <a:rPr lang="en-US" b="1" dirty="0"/>
              <a:t>active bucket</a:t>
            </a:r>
          </a:p>
          <a:p>
            <a:pPr lvl="1"/>
            <a:r>
              <a:rPr lang="en-US" dirty="0"/>
              <a:t>Leader proposes only transactions from an active bucket</a:t>
            </a:r>
          </a:p>
          <a:p>
            <a:pPr lvl="1"/>
            <a:endParaRPr lang="en-US" dirty="0"/>
          </a:p>
          <a:p>
            <a:r>
              <a:rPr lang="en-US" dirty="0"/>
              <a:t>Periodic active </a:t>
            </a:r>
            <a:r>
              <a:rPr lang="en-US" b="1" dirty="0"/>
              <a:t>bucket re-assignment </a:t>
            </a:r>
            <a:r>
              <a:rPr lang="en-US" dirty="0"/>
              <a:t>(</a:t>
            </a:r>
            <a:r>
              <a:rPr lang="en-US" b="1" dirty="0"/>
              <a:t>“rotation”)</a:t>
            </a:r>
            <a:endParaRPr lang="en-US" dirty="0"/>
          </a:p>
          <a:p>
            <a:pPr marL="346075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32B3CE-4985-1643-A758-908A0149DC24}"/>
              </a:ext>
            </a:extLst>
          </p:cNvPr>
          <p:cNvSpPr/>
          <p:nvPr/>
        </p:nvSpPr>
        <p:spPr bwMode="auto">
          <a:xfrm>
            <a:off x="696000" y="5624835"/>
            <a:ext cx="7200000" cy="5034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949B15-4A79-EB45-A5AC-449738A522FE}"/>
              </a:ext>
            </a:extLst>
          </p:cNvPr>
          <p:cNvSpPr txBox="1"/>
          <p:nvPr/>
        </p:nvSpPr>
        <p:spPr>
          <a:xfrm>
            <a:off x="561187" y="6309515"/>
            <a:ext cx="269626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07D460-B3C7-DB4B-BE64-5B871E9D9C52}"/>
              </a:ext>
            </a:extLst>
          </p:cNvPr>
          <p:cNvSpPr/>
          <p:nvPr/>
        </p:nvSpPr>
        <p:spPr bwMode="auto">
          <a:xfrm>
            <a:off x="696000" y="5624835"/>
            <a:ext cx="1800000" cy="507217"/>
          </a:xfrm>
          <a:prstGeom prst="rect">
            <a:avLst/>
          </a:prstGeom>
          <a:solidFill>
            <a:srgbClr val="2BB1EE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3AA608-0749-FE40-8DD4-3EA631A646F9}"/>
              </a:ext>
            </a:extLst>
          </p:cNvPr>
          <p:cNvSpPr/>
          <p:nvPr/>
        </p:nvSpPr>
        <p:spPr bwMode="auto">
          <a:xfrm>
            <a:off x="2496000" y="5624835"/>
            <a:ext cx="1800000" cy="505346"/>
          </a:xfrm>
          <a:prstGeom prst="rect">
            <a:avLst/>
          </a:prstGeom>
          <a:solidFill>
            <a:srgbClr val="E7787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68ED8C-7372-0449-9D13-A7B0E206DCC2}"/>
              </a:ext>
            </a:extLst>
          </p:cNvPr>
          <p:cNvSpPr/>
          <p:nvPr/>
        </p:nvSpPr>
        <p:spPr bwMode="auto">
          <a:xfrm>
            <a:off x="4296000" y="5622964"/>
            <a:ext cx="1800000" cy="51096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08739D-3D7D-6F47-8A8D-558239BB9263}"/>
              </a:ext>
            </a:extLst>
          </p:cNvPr>
          <p:cNvSpPr/>
          <p:nvPr/>
        </p:nvSpPr>
        <p:spPr bwMode="auto">
          <a:xfrm>
            <a:off x="6093500" y="5617349"/>
            <a:ext cx="1800000" cy="510961"/>
          </a:xfrm>
          <a:prstGeom prst="rect">
            <a:avLst/>
          </a:prstGeom>
          <a:solidFill>
            <a:srgbClr val="6FFFFA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D631A7-3C3C-2B43-8F54-2BBBC41D5D53}"/>
              </a:ext>
            </a:extLst>
          </p:cNvPr>
          <p:cNvSpPr txBox="1"/>
          <p:nvPr/>
        </p:nvSpPr>
        <p:spPr>
          <a:xfrm>
            <a:off x="1268025" y="5707596"/>
            <a:ext cx="655949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#12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CF0BEC-68CC-E440-9AD7-DD6005E71711}"/>
              </a:ext>
            </a:extLst>
          </p:cNvPr>
          <p:cNvSpPr txBox="1"/>
          <p:nvPr/>
        </p:nvSpPr>
        <p:spPr>
          <a:xfrm>
            <a:off x="4810575" y="5707596"/>
            <a:ext cx="655949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#13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7F78F-2119-594B-AC7D-8AF51E63D0A1}"/>
              </a:ext>
            </a:extLst>
          </p:cNvPr>
          <p:cNvSpPr txBox="1"/>
          <p:nvPr/>
        </p:nvSpPr>
        <p:spPr>
          <a:xfrm>
            <a:off x="3520788" y="6315200"/>
            <a:ext cx="1550424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hashspace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BE68ED1-B836-C445-8323-100BE335F5B4}"/>
              </a:ext>
            </a:extLst>
          </p:cNvPr>
          <p:cNvSpPr txBox="1"/>
          <p:nvPr/>
        </p:nvSpPr>
        <p:spPr>
          <a:xfrm>
            <a:off x="9492451" y="2037317"/>
            <a:ext cx="119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Nodes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(leaders)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C0D26A7-4550-D64B-B83C-A8D3D120E206}"/>
              </a:ext>
            </a:extLst>
          </p:cNvPr>
          <p:cNvSpPr txBox="1"/>
          <p:nvPr/>
        </p:nvSpPr>
        <p:spPr>
          <a:xfrm>
            <a:off x="7857274" y="2365663"/>
            <a:ext cx="971740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Clients’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requests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txs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4" name="Trapezoid 63">
            <a:extLst>
              <a:ext uri="{FF2B5EF4-FFF2-40B4-BE49-F238E27FC236}">
                <a16:creationId xmlns:a16="http://schemas.microsoft.com/office/drawing/2014/main" id="{971D209A-1B77-F749-B202-5050E0CA4FAC}"/>
              </a:ext>
            </a:extLst>
          </p:cNvPr>
          <p:cNvSpPr/>
          <p:nvPr/>
        </p:nvSpPr>
        <p:spPr>
          <a:xfrm rot="10800000">
            <a:off x="9184825" y="5410329"/>
            <a:ext cx="298632" cy="316933"/>
          </a:xfrm>
          <a:prstGeom prst="trapezoid">
            <a:avLst/>
          </a:prstGeom>
          <a:noFill/>
          <a:ln w="28575">
            <a:solidFill>
              <a:schemeClr val="accent5">
                <a:lumMod val="2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rapezoid 64">
            <a:extLst>
              <a:ext uri="{FF2B5EF4-FFF2-40B4-BE49-F238E27FC236}">
                <a16:creationId xmlns:a16="http://schemas.microsoft.com/office/drawing/2014/main" id="{AE722983-8ABA-A74B-B85F-175521ABAA11}"/>
              </a:ext>
            </a:extLst>
          </p:cNvPr>
          <p:cNvSpPr/>
          <p:nvPr/>
        </p:nvSpPr>
        <p:spPr>
          <a:xfrm rot="10800000">
            <a:off x="9199005" y="5906112"/>
            <a:ext cx="298632" cy="316933"/>
          </a:xfrm>
          <a:prstGeom prst="trapezoid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EE2588-C51C-F047-8BAF-26DA4FDE074F}"/>
              </a:ext>
            </a:extLst>
          </p:cNvPr>
          <p:cNvSpPr txBox="1"/>
          <p:nvPr/>
        </p:nvSpPr>
        <p:spPr>
          <a:xfrm>
            <a:off x="9700698" y="5410329"/>
            <a:ext cx="231826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Active bucket at a node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BFAD14B-D52B-A846-BF7F-120EF4B8F439}"/>
              </a:ext>
            </a:extLst>
          </p:cNvPr>
          <p:cNvSpPr txBox="1"/>
          <p:nvPr/>
        </p:nvSpPr>
        <p:spPr>
          <a:xfrm>
            <a:off x="9691000" y="5913952"/>
            <a:ext cx="246734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Inactive bucket at a node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03D6B9C-E8B4-C747-8E16-529445167536}"/>
              </a:ext>
            </a:extLst>
          </p:cNvPr>
          <p:cNvGrpSpPr/>
          <p:nvPr/>
        </p:nvGrpSpPr>
        <p:grpSpPr>
          <a:xfrm>
            <a:off x="9149951" y="2816359"/>
            <a:ext cx="1813479" cy="2322802"/>
            <a:chOff x="5829953" y="2040788"/>
            <a:chExt cx="2186146" cy="263844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CF589B5-D8C2-2048-A5F8-17D14A9CB327}"/>
                </a:ext>
              </a:extLst>
            </p:cNvPr>
            <p:cNvGrpSpPr/>
            <p:nvPr/>
          </p:nvGrpSpPr>
          <p:grpSpPr>
            <a:xfrm>
              <a:off x="5829953" y="3397524"/>
              <a:ext cx="2183508" cy="593718"/>
              <a:chOff x="4083699" y="5537067"/>
              <a:chExt cx="2183508" cy="593718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EEAC98D-6E2F-B841-BF4D-C9255A6160DE}"/>
                  </a:ext>
                </a:extLst>
              </p:cNvPr>
              <p:cNvSpPr/>
              <p:nvPr/>
            </p:nvSpPr>
            <p:spPr>
              <a:xfrm>
                <a:off x="4083699" y="5537067"/>
                <a:ext cx="2183508" cy="5937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 anchorCtr="0"/>
              <a:lstStyle/>
              <a:p>
                <a:pPr algn="ctr"/>
                <a:endParaRPr lang="en-US" sz="1200" dirty="0"/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BEF79A78-DDA0-2947-A326-22930A987A2B}"/>
                  </a:ext>
                </a:extLst>
              </p:cNvPr>
              <p:cNvGrpSpPr/>
              <p:nvPr/>
            </p:nvGrpSpPr>
            <p:grpSpPr>
              <a:xfrm>
                <a:off x="4240478" y="5653924"/>
                <a:ext cx="1902277" cy="360000"/>
                <a:chOff x="2831959" y="4514068"/>
                <a:chExt cx="1902277" cy="360000"/>
              </a:xfrm>
            </p:grpSpPr>
            <p:sp>
              <p:nvSpPr>
                <p:cNvPr id="92" name="Trapezoid 91">
                  <a:extLst>
                    <a:ext uri="{FF2B5EF4-FFF2-40B4-BE49-F238E27FC236}">
                      <a16:creationId xmlns:a16="http://schemas.microsoft.com/office/drawing/2014/main" id="{3882E041-D1A7-9C46-ADE1-793944E97596}"/>
                    </a:ext>
                  </a:extLst>
                </p:cNvPr>
                <p:cNvSpPr/>
                <p:nvPr/>
              </p:nvSpPr>
              <p:spPr>
                <a:xfrm rot="10800000">
                  <a:off x="2831959" y="4514068"/>
                  <a:ext cx="360000" cy="360000"/>
                </a:xfrm>
                <a:prstGeom prst="trapezoid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8575">
                  <a:prstDash val="sysDot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Trapezoid 92">
                  <a:extLst>
                    <a:ext uri="{FF2B5EF4-FFF2-40B4-BE49-F238E27FC236}">
                      <a16:creationId xmlns:a16="http://schemas.microsoft.com/office/drawing/2014/main" id="{9C06CC46-CDB6-1746-BEDD-99777BF2C426}"/>
                    </a:ext>
                  </a:extLst>
                </p:cNvPr>
                <p:cNvSpPr/>
                <p:nvPr/>
              </p:nvSpPr>
              <p:spPr>
                <a:xfrm rot="10800000">
                  <a:off x="4374236" y="4514068"/>
                  <a:ext cx="360000" cy="360000"/>
                </a:xfrm>
                <a:prstGeom prst="trapezoid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Trapezoid 93">
                  <a:extLst>
                    <a:ext uri="{FF2B5EF4-FFF2-40B4-BE49-F238E27FC236}">
                      <a16:creationId xmlns:a16="http://schemas.microsoft.com/office/drawing/2014/main" id="{CD383644-82B8-2A48-8471-CBBBA30CF67B}"/>
                    </a:ext>
                  </a:extLst>
                </p:cNvPr>
                <p:cNvSpPr/>
                <p:nvPr/>
              </p:nvSpPr>
              <p:spPr>
                <a:xfrm rot="10800000">
                  <a:off x="3857456" y="4514068"/>
                  <a:ext cx="360000" cy="360000"/>
                </a:xfrm>
                <a:prstGeom prst="trapezoid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chemeClr val="accent4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5" name="Trapezoid 94">
                  <a:extLst>
                    <a:ext uri="{FF2B5EF4-FFF2-40B4-BE49-F238E27FC236}">
                      <a16:creationId xmlns:a16="http://schemas.microsoft.com/office/drawing/2014/main" id="{FF2E9646-252C-7746-A151-5B5141161D51}"/>
                    </a:ext>
                  </a:extLst>
                </p:cNvPr>
                <p:cNvSpPr/>
                <p:nvPr/>
              </p:nvSpPr>
              <p:spPr>
                <a:xfrm rot="10800000">
                  <a:off x="3339105" y="4514068"/>
                  <a:ext cx="360000" cy="360000"/>
                </a:xfrm>
                <a:prstGeom prst="trapezoid">
                  <a:avLst/>
                </a:prstGeom>
                <a:solidFill>
                  <a:srgbClr val="FFB0AB"/>
                </a:solidFill>
                <a:ln w="28575">
                  <a:solidFill>
                    <a:srgbClr val="C00000"/>
                  </a:solidFill>
                  <a:prstDash val="sysDot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8C46B17-D20C-CB41-BF35-278EB3DCA45E}"/>
                </a:ext>
              </a:extLst>
            </p:cNvPr>
            <p:cNvGrpSpPr/>
            <p:nvPr/>
          </p:nvGrpSpPr>
          <p:grpSpPr>
            <a:xfrm>
              <a:off x="5829953" y="4081773"/>
              <a:ext cx="2183508" cy="597455"/>
              <a:chOff x="5661530" y="4723102"/>
              <a:chExt cx="2183508" cy="597455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99F49F8D-35F8-1243-9619-6F2102B30F47}"/>
                  </a:ext>
                </a:extLst>
              </p:cNvPr>
              <p:cNvSpPr/>
              <p:nvPr/>
            </p:nvSpPr>
            <p:spPr>
              <a:xfrm>
                <a:off x="5661530" y="4723102"/>
                <a:ext cx="2183508" cy="5974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 anchorCtr="0"/>
              <a:lstStyle/>
              <a:p>
                <a:pPr algn="ctr"/>
                <a:endParaRPr lang="en-US" sz="1200" dirty="0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2CC959C3-5F96-2940-BD8A-790DC7B9117A}"/>
                  </a:ext>
                </a:extLst>
              </p:cNvPr>
              <p:cNvGrpSpPr/>
              <p:nvPr/>
            </p:nvGrpSpPr>
            <p:grpSpPr>
              <a:xfrm>
                <a:off x="5877113" y="4819949"/>
                <a:ext cx="1808265" cy="373381"/>
                <a:chOff x="4501042" y="5218151"/>
                <a:chExt cx="1808265" cy="373381"/>
              </a:xfrm>
            </p:grpSpPr>
            <p:sp>
              <p:nvSpPr>
                <p:cNvPr id="86" name="Trapezoid 85">
                  <a:extLst>
                    <a:ext uri="{FF2B5EF4-FFF2-40B4-BE49-F238E27FC236}">
                      <a16:creationId xmlns:a16="http://schemas.microsoft.com/office/drawing/2014/main" id="{4F215FD6-EF7B-4440-B4CB-40AAA8178EF1}"/>
                    </a:ext>
                  </a:extLst>
                </p:cNvPr>
                <p:cNvSpPr/>
                <p:nvPr/>
              </p:nvSpPr>
              <p:spPr>
                <a:xfrm rot="10800000">
                  <a:off x="4501042" y="5231527"/>
                  <a:ext cx="360000" cy="360000"/>
                </a:xfrm>
                <a:prstGeom prst="trapezoid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8575">
                  <a:prstDash val="sysDot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Trapezoid 86">
                  <a:extLst>
                    <a:ext uri="{FF2B5EF4-FFF2-40B4-BE49-F238E27FC236}">
                      <a16:creationId xmlns:a16="http://schemas.microsoft.com/office/drawing/2014/main" id="{8E148D86-4AFD-D740-98BD-8B580C6BA521}"/>
                    </a:ext>
                  </a:extLst>
                </p:cNvPr>
                <p:cNvSpPr/>
                <p:nvPr/>
              </p:nvSpPr>
              <p:spPr>
                <a:xfrm rot="10800000">
                  <a:off x="5949307" y="5218154"/>
                  <a:ext cx="360000" cy="360002"/>
                </a:xfrm>
                <a:prstGeom prst="trapezoid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Trapezoid 87">
                  <a:extLst>
                    <a:ext uri="{FF2B5EF4-FFF2-40B4-BE49-F238E27FC236}">
                      <a16:creationId xmlns:a16="http://schemas.microsoft.com/office/drawing/2014/main" id="{117B57B3-5098-3D4A-A935-D9FC2FC534B9}"/>
                    </a:ext>
                  </a:extLst>
                </p:cNvPr>
                <p:cNvSpPr/>
                <p:nvPr/>
              </p:nvSpPr>
              <p:spPr>
                <a:xfrm rot="10800000">
                  <a:off x="5466553" y="5231531"/>
                  <a:ext cx="360000" cy="360001"/>
                </a:xfrm>
                <a:prstGeom prst="trapezoid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chemeClr val="accent4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Trapezoid 88">
                  <a:extLst>
                    <a:ext uri="{FF2B5EF4-FFF2-40B4-BE49-F238E27FC236}">
                      <a16:creationId xmlns:a16="http://schemas.microsoft.com/office/drawing/2014/main" id="{28E4F857-40A1-7747-93A0-44088076EBDF}"/>
                    </a:ext>
                  </a:extLst>
                </p:cNvPr>
                <p:cNvSpPr/>
                <p:nvPr/>
              </p:nvSpPr>
              <p:spPr>
                <a:xfrm rot="10800000">
                  <a:off x="4983798" y="5218151"/>
                  <a:ext cx="360000" cy="360001"/>
                </a:xfrm>
                <a:prstGeom prst="trapezoid">
                  <a:avLst/>
                </a:prstGeom>
                <a:solidFill>
                  <a:srgbClr val="FFB0AB"/>
                </a:solidFill>
                <a:ln w="28575">
                  <a:solidFill>
                    <a:srgbClr val="C00000"/>
                  </a:solidFill>
                  <a:prstDash val="sysDot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8505B39-68C2-5147-AE4A-E42609EA346C}"/>
                </a:ext>
              </a:extLst>
            </p:cNvPr>
            <p:cNvGrpSpPr/>
            <p:nvPr/>
          </p:nvGrpSpPr>
          <p:grpSpPr>
            <a:xfrm>
              <a:off x="5832591" y="2040788"/>
              <a:ext cx="2180869" cy="595559"/>
              <a:chOff x="456320" y="4933332"/>
              <a:chExt cx="2180869" cy="595559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F2532C4-FA5B-3545-B384-B3E13795501A}"/>
                  </a:ext>
                </a:extLst>
              </p:cNvPr>
              <p:cNvSpPr/>
              <p:nvPr/>
            </p:nvSpPr>
            <p:spPr>
              <a:xfrm>
                <a:off x="456320" y="4933332"/>
                <a:ext cx="2180869" cy="5955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 anchorCtr="0"/>
              <a:lstStyle/>
              <a:p>
                <a:pPr algn="ctr"/>
                <a:r>
                  <a:rPr lang="en-US" sz="1200" dirty="0"/>
                  <a:t>                                                 </a:t>
                </a: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EA5EB772-E464-6844-B854-BBBD0148628A}"/>
                  </a:ext>
                </a:extLst>
              </p:cNvPr>
              <p:cNvGrpSpPr/>
              <p:nvPr/>
            </p:nvGrpSpPr>
            <p:grpSpPr>
              <a:xfrm>
                <a:off x="607114" y="5060865"/>
                <a:ext cx="1850956" cy="360574"/>
                <a:chOff x="263374" y="4994449"/>
                <a:chExt cx="1850956" cy="360574"/>
              </a:xfrm>
            </p:grpSpPr>
            <p:sp>
              <p:nvSpPr>
                <p:cNvPr id="80" name="Trapezoid 79">
                  <a:extLst>
                    <a:ext uri="{FF2B5EF4-FFF2-40B4-BE49-F238E27FC236}">
                      <a16:creationId xmlns:a16="http://schemas.microsoft.com/office/drawing/2014/main" id="{7A645AC4-1D91-2E4B-BEFF-5D5FDBB62E1A}"/>
                    </a:ext>
                  </a:extLst>
                </p:cNvPr>
                <p:cNvSpPr/>
                <p:nvPr/>
              </p:nvSpPr>
              <p:spPr>
                <a:xfrm rot="10800000">
                  <a:off x="263374" y="4995023"/>
                  <a:ext cx="360000" cy="360000"/>
                </a:xfrm>
                <a:prstGeom prst="trapezoid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8575">
                  <a:prstDash val="sysDot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Trapezoid 80">
                  <a:extLst>
                    <a:ext uri="{FF2B5EF4-FFF2-40B4-BE49-F238E27FC236}">
                      <a16:creationId xmlns:a16="http://schemas.microsoft.com/office/drawing/2014/main" id="{3EA17194-7604-EE44-B536-738EDEDFEEA5}"/>
                    </a:ext>
                  </a:extLst>
                </p:cNvPr>
                <p:cNvSpPr/>
                <p:nvPr/>
              </p:nvSpPr>
              <p:spPr>
                <a:xfrm rot="10800000">
                  <a:off x="1754330" y="4994449"/>
                  <a:ext cx="360000" cy="360000"/>
                </a:xfrm>
                <a:prstGeom prst="trapezoid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Trapezoid 81">
                  <a:extLst>
                    <a:ext uri="{FF2B5EF4-FFF2-40B4-BE49-F238E27FC236}">
                      <a16:creationId xmlns:a16="http://schemas.microsoft.com/office/drawing/2014/main" id="{6187DDF8-53AA-D043-8307-900B03BBBA11}"/>
                    </a:ext>
                  </a:extLst>
                </p:cNvPr>
                <p:cNvSpPr/>
                <p:nvPr/>
              </p:nvSpPr>
              <p:spPr>
                <a:xfrm rot="10800000">
                  <a:off x="1282399" y="4995022"/>
                  <a:ext cx="360000" cy="360000"/>
                </a:xfrm>
                <a:prstGeom prst="trapezoid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chemeClr val="accent4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rapezoid 82">
                  <a:extLst>
                    <a:ext uri="{FF2B5EF4-FFF2-40B4-BE49-F238E27FC236}">
                      <a16:creationId xmlns:a16="http://schemas.microsoft.com/office/drawing/2014/main" id="{4C779CD9-4CAD-8C49-B915-6127E8F69586}"/>
                    </a:ext>
                  </a:extLst>
                </p:cNvPr>
                <p:cNvSpPr/>
                <p:nvPr/>
              </p:nvSpPr>
              <p:spPr>
                <a:xfrm rot="10800000">
                  <a:off x="774169" y="4995023"/>
                  <a:ext cx="360000" cy="360000"/>
                </a:xfrm>
                <a:prstGeom prst="trapezoid">
                  <a:avLst/>
                </a:prstGeom>
                <a:solidFill>
                  <a:srgbClr val="FFB0AB"/>
                </a:solidFill>
                <a:ln w="28575">
                  <a:solidFill>
                    <a:srgbClr val="C00000"/>
                  </a:solidFill>
                  <a:prstDash val="sysDot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D0DAFD9-3251-744C-8E66-B888B9E8ADFC}"/>
                </a:ext>
              </a:extLst>
            </p:cNvPr>
            <p:cNvGrpSpPr/>
            <p:nvPr/>
          </p:nvGrpSpPr>
          <p:grpSpPr>
            <a:xfrm>
              <a:off x="5832591" y="2717010"/>
              <a:ext cx="2183508" cy="593718"/>
              <a:chOff x="2991769" y="5088800"/>
              <a:chExt cx="2183508" cy="593718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4DD5DA5-0D67-6545-83E0-54690BAC7409}"/>
                  </a:ext>
                </a:extLst>
              </p:cNvPr>
              <p:cNvSpPr/>
              <p:nvPr/>
            </p:nvSpPr>
            <p:spPr>
              <a:xfrm>
                <a:off x="2991769" y="5088800"/>
                <a:ext cx="2183508" cy="5937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 anchorCtr="0"/>
              <a:lstStyle/>
              <a:p>
                <a:pPr algn="ctr"/>
                <a:r>
                  <a:rPr lang="en-US" sz="1200" dirty="0"/>
                  <a:t>                                                 </a:t>
                </a:r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3A1A7065-5D17-8C4A-892C-9FEDE5B3A9FC}"/>
                  </a:ext>
                </a:extLst>
              </p:cNvPr>
              <p:cNvGrpSpPr/>
              <p:nvPr/>
            </p:nvGrpSpPr>
            <p:grpSpPr>
              <a:xfrm>
                <a:off x="3137360" y="5223960"/>
                <a:ext cx="1856158" cy="360001"/>
                <a:chOff x="4715464" y="3391343"/>
                <a:chExt cx="1856158" cy="360001"/>
              </a:xfrm>
            </p:grpSpPr>
            <p:sp>
              <p:nvSpPr>
                <p:cNvPr id="74" name="Trapezoid 73">
                  <a:extLst>
                    <a:ext uri="{FF2B5EF4-FFF2-40B4-BE49-F238E27FC236}">
                      <a16:creationId xmlns:a16="http://schemas.microsoft.com/office/drawing/2014/main" id="{5AF43405-D1EC-BA4C-905A-4B9F51E9CCA3}"/>
                    </a:ext>
                  </a:extLst>
                </p:cNvPr>
                <p:cNvSpPr/>
                <p:nvPr/>
              </p:nvSpPr>
              <p:spPr>
                <a:xfrm rot="10800000">
                  <a:off x="4715464" y="3391344"/>
                  <a:ext cx="360000" cy="360000"/>
                </a:xfrm>
                <a:prstGeom prst="trapezoid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8575">
                  <a:prstDash val="sysDot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Trapezoid 74">
                  <a:extLst>
                    <a:ext uri="{FF2B5EF4-FFF2-40B4-BE49-F238E27FC236}">
                      <a16:creationId xmlns:a16="http://schemas.microsoft.com/office/drawing/2014/main" id="{C61797D6-DBD5-FC4D-B20E-615C2DFE8DA0}"/>
                    </a:ext>
                  </a:extLst>
                </p:cNvPr>
                <p:cNvSpPr/>
                <p:nvPr/>
              </p:nvSpPr>
              <p:spPr>
                <a:xfrm rot="10800000">
                  <a:off x="6211622" y="3391343"/>
                  <a:ext cx="360000" cy="360000"/>
                </a:xfrm>
                <a:prstGeom prst="trapezoid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Trapezoid 75">
                  <a:extLst>
                    <a:ext uri="{FF2B5EF4-FFF2-40B4-BE49-F238E27FC236}">
                      <a16:creationId xmlns:a16="http://schemas.microsoft.com/office/drawing/2014/main" id="{FC82E819-2032-2D44-8FFD-20FFA94DA9DB}"/>
                    </a:ext>
                  </a:extLst>
                </p:cNvPr>
                <p:cNvSpPr/>
                <p:nvPr/>
              </p:nvSpPr>
              <p:spPr>
                <a:xfrm rot="10800000">
                  <a:off x="5737053" y="3391344"/>
                  <a:ext cx="360000" cy="360000"/>
                </a:xfrm>
                <a:prstGeom prst="trapezoid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chemeClr val="accent4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Trapezoid 76">
                  <a:extLst>
                    <a:ext uri="{FF2B5EF4-FFF2-40B4-BE49-F238E27FC236}">
                      <a16:creationId xmlns:a16="http://schemas.microsoft.com/office/drawing/2014/main" id="{E04FF86E-F967-1B47-BF3D-57C6BF86BC94}"/>
                    </a:ext>
                  </a:extLst>
                </p:cNvPr>
                <p:cNvSpPr/>
                <p:nvPr/>
              </p:nvSpPr>
              <p:spPr>
                <a:xfrm rot="10800000">
                  <a:off x="5231462" y="3391344"/>
                  <a:ext cx="360000" cy="360000"/>
                </a:xfrm>
                <a:prstGeom prst="trapezoid">
                  <a:avLst/>
                </a:prstGeom>
                <a:solidFill>
                  <a:srgbClr val="FFB0AB"/>
                </a:solidFill>
                <a:ln w="28575">
                  <a:solidFill>
                    <a:srgbClr val="C00000"/>
                  </a:solidFill>
                  <a:prstDash val="sysDot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96" name="Trapezoid 95">
            <a:extLst>
              <a:ext uri="{FF2B5EF4-FFF2-40B4-BE49-F238E27FC236}">
                <a16:creationId xmlns:a16="http://schemas.microsoft.com/office/drawing/2014/main" id="{23DD29AA-DC2D-6149-A700-512CE16F19D4}"/>
              </a:ext>
            </a:extLst>
          </p:cNvPr>
          <p:cNvSpPr/>
          <p:nvPr/>
        </p:nvSpPr>
        <p:spPr>
          <a:xfrm rot="10800000">
            <a:off x="9279268" y="2931229"/>
            <a:ext cx="298632" cy="316933"/>
          </a:xfrm>
          <a:prstGeom prst="trapezoid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5">
                <a:lumMod val="2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rapezoid 96">
            <a:extLst>
              <a:ext uri="{FF2B5EF4-FFF2-40B4-BE49-F238E27FC236}">
                <a16:creationId xmlns:a16="http://schemas.microsoft.com/office/drawing/2014/main" id="{28475E4B-019C-4A45-BB2B-84D77AFE5822}"/>
              </a:ext>
            </a:extLst>
          </p:cNvPr>
          <p:cNvSpPr/>
          <p:nvPr/>
        </p:nvSpPr>
        <p:spPr>
          <a:xfrm rot="10800000">
            <a:off x="9705817" y="3532796"/>
            <a:ext cx="298632" cy="316933"/>
          </a:xfrm>
          <a:prstGeom prst="trapezoid">
            <a:avLst/>
          </a:prstGeom>
          <a:solidFill>
            <a:srgbClr val="E7787D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rapezoid 97">
            <a:extLst>
              <a:ext uri="{FF2B5EF4-FFF2-40B4-BE49-F238E27FC236}">
                <a16:creationId xmlns:a16="http://schemas.microsoft.com/office/drawing/2014/main" id="{838117E1-626D-3C4E-B6F2-F6C49179C029}"/>
              </a:ext>
            </a:extLst>
          </p:cNvPr>
          <p:cNvSpPr/>
          <p:nvPr/>
        </p:nvSpPr>
        <p:spPr>
          <a:xfrm rot="10800000">
            <a:off x="10129707" y="4109520"/>
            <a:ext cx="298632" cy="316933"/>
          </a:xfrm>
          <a:prstGeom prst="trapezoid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Trapezoid 98">
            <a:extLst>
              <a:ext uri="{FF2B5EF4-FFF2-40B4-BE49-F238E27FC236}">
                <a16:creationId xmlns:a16="http://schemas.microsoft.com/office/drawing/2014/main" id="{A252D2C4-6D5E-E64F-9D83-FF1DB5F9B495}"/>
              </a:ext>
            </a:extLst>
          </p:cNvPr>
          <p:cNvSpPr/>
          <p:nvPr/>
        </p:nvSpPr>
        <p:spPr>
          <a:xfrm rot="10800000">
            <a:off x="10524250" y="4696720"/>
            <a:ext cx="298632" cy="316935"/>
          </a:xfrm>
          <a:prstGeom prst="trapezoid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6DCC249-7A65-D249-B69B-2AB571669B9B}"/>
              </a:ext>
            </a:extLst>
          </p:cNvPr>
          <p:cNvSpPr txBox="1"/>
          <p:nvPr/>
        </p:nvSpPr>
        <p:spPr>
          <a:xfrm>
            <a:off x="8001038" y="4242983"/>
            <a:ext cx="655949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#13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6E0B62D9-B3D4-4E4C-83B8-69119D2371B8}"/>
              </a:ext>
            </a:extLst>
          </p:cNvPr>
          <p:cNvCxnSpPr/>
          <p:nvPr/>
        </p:nvCxnSpPr>
        <p:spPr bwMode="auto">
          <a:xfrm flipV="1">
            <a:off x="8671766" y="4311418"/>
            <a:ext cx="456877" cy="127562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ACDB1224-652C-9A48-AF14-DE885652C073}"/>
              </a:ext>
            </a:extLst>
          </p:cNvPr>
          <p:cNvCxnSpPr>
            <a:endCxn id="84" idx="1"/>
          </p:cNvCxnSpPr>
          <p:nvPr/>
        </p:nvCxnSpPr>
        <p:spPr bwMode="auto">
          <a:xfrm>
            <a:off x="8686136" y="4441499"/>
            <a:ext cx="463815" cy="434672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C626E158-F5A7-1849-A22B-BC74CF69B98A}"/>
              </a:ext>
            </a:extLst>
          </p:cNvPr>
          <p:cNvSpPr txBox="1"/>
          <p:nvPr/>
        </p:nvSpPr>
        <p:spPr>
          <a:xfrm>
            <a:off x="10032695" y="4108536"/>
            <a:ext cx="43954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#13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FAD7C0B-40ED-A741-A55F-47C4D3A332AA}"/>
              </a:ext>
            </a:extLst>
          </p:cNvPr>
          <p:cNvCxnSpPr>
            <a:cxnSpLocks/>
          </p:cNvCxnSpPr>
          <p:nvPr/>
        </p:nvCxnSpPr>
        <p:spPr bwMode="auto">
          <a:xfrm>
            <a:off x="10929167" y="4885141"/>
            <a:ext cx="435087" cy="0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2A91379B-20FA-2649-81D0-B60D52F6CE74}"/>
              </a:ext>
            </a:extLst>
          </p:cNvPr>
          <p:cNvSpPr txBox="1"/>
          <p:nvPr/>
        </p:nvSpPr>
        <p:spPr>
          <a:xfrm>
            <a:off x="10924710" y="4667104"/>
            <a:ext cx="43954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#13</a:t>
            </a:r>
          </a:p>
        </p:txBody>
      </p:sp>
      <p:sp>
        <p:nvSpPr>
          <p:cNvPr id="106" name="Trapezoid 105">
            <a:extLst>
              <a:ext uri="{FF2B5EF4-FFF2-40B4-BE49-F238E27FC236}">
                <a16:creationId xmlns:a16="http://schemas.microsoft.com/office/drawing/2014/main" id="{0A36D616-CCF6-2E4C-AE21-83A6F6C352B5}"/>
              </a:ext>
            </a:extLst>
          </p:cNvPr>
          <p:cNvSpPr/>
          <p:nvPr/>
        </p:nvSpPr>
        <p:spPr>
          <a:xfrm rot="10800000">
            <a:off x="9271396" y="3530674"/>
            <a:ext cx="298632" cy="316933"/>
          </a:xfrm>
          <a:prstGeom prst="trapezoid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5">
                <a:lumMod val="2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Trapezoid 106">
            <a:extLst>
              <a:ext uri="{FF2B5EF4-FFF2-40B4-BE49-F238E27FC236}">
                <a16:creationId xmlns:a16="http://schemas.microsoft.com/office/drawing/2014/main" id="{9B47C61E-B71E-FF42-A15F-0A5ECF2E91E6}"/>
              </a:ext>
            </a:extLst>
          </p:cNvPr>
          <p:cNvSpPr/>
          <p:nvPr/>
        </p:nvSpPr>
        <p:spPr>
          <a:xfrm rot="10800000">
            <a:off x="9700096" y="4109520"/>
            <a:ext cx="298632" cy="316933"/>
          </a:xfrm>
          <a:prstGeom prst="trapezoid">
            <a:avLst/>
          </a:prstGeom>
          <a:solidFill>
            <a:srgbClr val="E7787D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Trapezoid 107">
            <a:extLst>
              <a:ext uri="{FF2B5EF4-FFF2-40B4-BE49-F238E27FC236}">
                <a16:creationId xmlns:a16="http://schemas.microsoft.com/office/drawing/2014/main" id="{026A2C6E-1FDD-D845-9941-6C714A6B1F3A}"/>
              </a:ext>
            </a:extLst>
          </p:cNvPr>
          <p:cNvSpPr/>
          <p:nvPr/>
        </p:nvSpPr>
        <p:spPr>
          <a:xfrm rot="10800000">
            <a:off x="10131387" y="4710217"/>
            <a:ext cx="298632" cy="316933"/>
          </a:xfrm>
          <a:prstGeom prst="trapezoid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7FB02AE-8025-C845-8493-109E4AC9D980}"/>
              </a:ext>
            </a:extLst>
          </p:cNvPr>
          <p:cNvSpPr txBox="1"/>
          <p:nvPr/>
        </p:nvSpPr>
        <p:spPr>
          <a:xfrm>
            <a:off x="10045395" y="4743536"/>
            <a:ext cx="43954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#13</a:t>
            </a:r>
          </a:p>
        </p:txBody>
      </p:sp>
      <p:sp>
        <p:nvSpPr>
          <p:cNvPr id="110" name="Trapezoid 109">
            <a:extLst>
              <a:ext uri="{FF2B5EF4-FFF2-40B4-BE49-F238E27FC236}">
                <a16:creationId xmlns:a16="http://schemas.microsoft.com/office/drawing/2014/main" id="{84D7D779-4CB2-C442-8A9B-64E57C28111D}"/>
              </a:ext>
            </a:extLst>
          </p:cNvPr>
          <p:cNvSpPr/>
          <p:nvPr/>
        </p:nvSpPr>
        <p:spPr>
          <a:xfrm rot="10800000">
            <a:off x="10514023" y="2929114"/>
            <a:ext cx="298632" cy="316935"/>
          </a:xfrm>
          <a:prstGeom prst="trapezoid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24D74D8E-23A3-C74E-865E-B54A0504F0A0}"/>
              </a:ext>
            </a:extLst>
          </p:cNvPr>
          <p:cNvCxnSpPr>
            <a:cxnSpLocks/>
          </p:cNvCxnSpPr>
          <p:nvPr/>
        </p:nvCxnSpPr>
        <p:spPr bwMode="auto">
          <a:xfrm flipV="1">
            <a:off x="8823960" y="4053840"/>
            <a:ext cx="2479040" cy="479639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4A16CAB-1726-9A44-8A04-604B2F1A662E}"/>
              </a:ext>
            </a:extLst>
          </p:cNvPr>
          <p:cNvCxnSpPr>
            <a:cxnSpLocks/>
          </p:cNvCxnSpPr>
          <p:nvPr/>
        </p:nvCxnSpPr>
        <p:spPr bwMode="auto">
          <a:xfrm>
            <a:off x="8907032" y="4108536"/>
            <a:ext cx="2395968" cy="387264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77A8609C-0223-BA49-AC2C-9E05DB618190}"/>
              </a:ext>
            </a:extLst>
          </p:cNvPr>
          <p:cNvSpPr txBox="1"/>
          <p:nvPr/>
        </p:nvSpPr>
        <p:spPr>
          <a:xfrm>
            <a:off x="7546131" y="6203488"/>
            <a:ext cx="622286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FF…F</a:t>
            </a:r>
          </a:p>
        </p:txBody>
      </p:sp>
    </p:spTree>
    <p:extLst>
      <p:ext uri="{BB962C8B-B14F-4D97-AF65-F5344CB8AC3E}">
        <p14:creationId xmlns:p14="http://schemas.microsoft.com/office/powerpoint/2010/main" val="199898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6" grpId="0" animBg="1"/>
      <p:bldP spid="97" grpId="0" animBg="1"/>
      <p:bldP spid="98" grpId="0" animBg="1"/>
      <p:bldP spid="99" grpId="0" animBg="1"/>
      <p:bldP spid="105" grpId="0"/>
      <p:bldP spid="106" grpId="0" animBg="1"/>
      <p:bldP spid="107" grpId="0" animBg="1"/>
      <p:bldP spid="108" grpId="0" animBg="1"/>
      <p:bldP spid="1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AA43-3E2E-1648-8219-00C5A430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and Shrinking Leader Set (see paper for details)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A8A15-EABF-A744-9D35-FB2B80B15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Primary of an epoch announces (reliably broadcasts) the epoch leader set</a:t>
            </a:r>
          </a:p>
          <a:p>
            <a:pPr lvl="1"/>
            <a:r>
              <a:rPr lang="en-US" dirty="0"/>
              <a:t>Subject to constraints</a:t>
            </a:r>
            <a:endParaRPr lang="en-US" b="1" dirty="0"/>
          </a:p>
          <a:p>
            <a:r>
              <a:rPr lang="en-US" b="1" dirty="0"/>
              <a:t>Stable epoch: Number of leaders equal to number of nodes</a:t>
            </a:r>
            <a:endParaRPr lang="en-US" i="1" dirty="0"/>
          </a:p>
          <a:p>
            <a:pPr lvl="1"/>
            <a:r>
              <a:rPr lang="en-US" dirty="0"/>
              <a:t>Unbounded epoch duration, moving to </a:t>
            </a:r>
            <a:r>
              <a:rPr lang="en-US" b="1" dirty="0"/>
              <a:t>recovery epoch </a:t>
            </a:r>
            <a:r>
              <a:rPr lang="en-US" dirty="0"/>
              <a:t>only in case of faults/partitions</a:t>
            </a:r>
          </a:p>
          <a:p>
            <a:pPr lvl="1"/>
            <a:r>
              <a:rPr lang="en-US" dirty="0"/>
              <a:t>Periodic bucket rotation (to protect against censorship attacks)</a:t>
            </a:r>
          </a:p>
          <a:p>
            <a:r>
              <a:rPr lang="en-US" b="1" dirty="0"/>
              <a:t>Recovery epoch: Number of leaders is smaller than n</a:t>
            </a:r>
          </a:p>
          <a:p>
            <a:pPr lvl="1"/>
            <a:r>
              <a:rPr lang="en-US" dirty="0"/>
              <a:t>Recovery epoch is limited duration (measured in number of blocks)</a:t>
            </a:r>
          </a:p>
          <a:p>
            <a:r>
              <a:rPr lang="en-US" b="1" dirty="0"/>
              <a:t>Gracious epoch change	</a:t>
            </a:r>
          </a:p>
          <a:p>
            <a:pPr lvl="1"/>
            <a:r>
              <a:rPr lang="en-US" dirty="0"/>
              <a:t>If “Things are good” (a</a:t>
            </a:r>
            <a:r>
              <a:rPr lang="en-US" b="1" dirty="0"/>
              <a:t> complete </a:t>
            </a:r>
            <a:r>
              <a:rPr lang="en-US" dirty="0"/>
              <a:t>recovery epoch e)</a:t>
            </a:r>
          </a:p>
          <a:p>
            <a:pPr lvl="1"/>
            <a:r>
              <a:rPr lang="en-US" dirty="0"/>
              <a:t>Then number of leaders in epoch</a:t>
            </a:r>
            <a:r>
              <a:rPr lang="en-US" b="1" dirty="0"/>
              <a:t> </a:t>
            </a:r>
            <a:r>
              <a:rPr lang="en-US" dirty="0"/>
              <a:t>e+1 </a:t>
            </a:r>
            <a:r>
              <a:rPr lang="en-US" b="1" dirty="0"/>
              <a:t>does not reduce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Leader set grows </a:t>
            </a:r>
            <a:r>
              <a:rPr lang="en-US" dirty="0"/>
              <a:t>if the new epoch primary perceives more nodes as alive (until we reach a stable epoch)</a:t>
            </a:r>
            <a:endParaRPr lang="en-US" b="1" dirty="0"/>
          </a:p>
          <a:p>
            <a:r>
              <a:rPr lang="en-US" b="1" dirty="0"/>
              <a:t>Ungracious epoch change</a:t>
            </a:r>
          </a:p>
          <a:p>
            <a:pPr lvl="1"/>
            <a:r>
              <a:rPr lang="en-US" dirty="0"/>
              <a:t>Only in case of faults/partitions</a:t>
            </a:r>
          </a:p>
          <a:p>
            <a:pPr lvl="1"/>
            <a:r>
              <a:rPr lang="en-US" b="1" dirty="0"/>
              <a:t>The size of the leader set reduces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A1B7899-BB34-2C46-BEF0-EE439904CAC3}"/>
              </a:ext>
            </a:extLst>
          </p:cNvPr>
          <p:cNvCxnSpPr>
            <a:cxnSpLocks/>
          </p:cNvCxnSpPr>
          <p:nvPr/>
        </p:nvCxnSpPr>
        <p:spPr bwMode="auto">
          <a:xfrm>
            <a:off x="782203" y="3089188"/>
            <a:ext cx="3871683" cy="315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6EC02F9-D1EE-A746-9AD4-1410A53D7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Signature Verification </a:t>
            </a:r>
            <a:r>
              <a:rPr lang="en-US" dirty="0" err="1"/>
              <a:t>Sharding</a:t>
            </a:r>
            <a:r>
              <a:rPr lang="en-US" dirty="0"/>
              <a:t> (SVS) optimization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497BE08-5A7F-F747-9DC7-16D6CD56B7F6}"/>
              </a:ext>
            </a:extLst>
          </p:cNvPr>
          <p:cNvCxnSpPr>
            <a:cxnSpLocks/>
          </p:cNvCxnSpPr>
          <p:nvPr/>
        </p:nvCxnSpPr>
        <p:spPr bwMode="auto">
          <a:xfrm>
            <a:off x="828900" y="3712913"/>
            <a:ext cx="5040000" cy="315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65FF2A4-085D-ED4C-AABD-A07368B1EF7A}"/>
              </a:ext>
            </a:extLst>
          </p:cNvPr>
          <p:cNvCxnSpPr>
            <a:cxnSpLocks/>
          </p:cNvCxnSpPr>
          <p:nvPr/>
        </p:nvCxnSpPr>
        <p:spPr bwMode="auto">
          <a:xfrm>
            <a:off x="812204" y="3997083"/>
            <a:ext cx="5040000" cy="1922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6B1E65B-C58D-EA44-BC19-3826A06208CE}"/>
              </a:ext>
            </a:extLst>
          </p:cNvPr>
          <p:cNvCxnSpPr>
            <a:cxnSpLocks/>
          </p:cNvCxnSpPr>
          <p:nvPr/>
        </p:nvCxnSpPr>
        <p:spPr bwMode="auto">
          <a:xfrm>
            <a:off x="812204" y="4536370"/>
            <a:ext cx="5040000" cy="147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715F383-8942-4045-9E8C-301641DDBCF1}"/>
              </a:ext>
            </a:extLst>
          </p:cNvPr>
          <p:cNvCxnSpPr>
            <a:cxnSpLocks/>
          </p:cNvCxnSpPr>
          <p:nvPr/>
        </p:nvCxnSpPr>
        <p:spPr bwMode="auto">
          <a:xfrm>
            <a:off x="812204" y="4250141"/>
            <a:ext cx="5040000" cy="1775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AB67E8E-2C41-8147-A766-FD58027CC604}"/>
              </a:ext>
            </a:extLst>
          </p:cNvPr>
          <p:cNvCxnSpPr>
            <a:cxnSpLocks/>
          </p:cNvCxnSpPr>
          <p:nvPr/>
        </p:nvCxnSpPr>
        <p:spPr bwMode="auto">
          <a:xfrm>
            <a:off x="2834650" y="3712133"/>
            <a:ext cx="683073" cy="301031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C47A495-54A2-3B48-883A-85D8EFACF376}"/>
              </a:ext>
            </a:extLst>
          </p:cNvPr>
          <p:cNvCxnSpPr/>
          <p:nvPr/>
        </p:nvCxnSpPr>
        <p:spPr bwMode="auto">
          <a:xfrm>
            <a:off x="2834643" y="3724346"/>
            <a:ext cx="676148" cy="502647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B97016E-C04B-0540-9F85-79FB9D23DD7C}"/>
              </a:ext>
            </a:extLst>
          </p:cNvPr>
          <p:cNvCxnSpPr/>
          <p:nvPr/>
        </p:nvCxnSpPr>
        <p:spPr bwMode="auto">
          <a:xfrm>
            <a:off x="2834645" y="3724341"/>
            <a:ext cx="676146" cy="81301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5A72705-C673-4D4C-8C48-40BE50B4CCCD}"/>
              </a:ext>
            </a:extLst>
          </p:cNvPr>
          <p:cNvCxnSpPr/>
          <p:nvPr/>
        </p:nvCxnSpPr>
        <p:spPr bwMode="auto">
          <a:xfrm flipV="1">
            <a:off x="3834665" y="3755441"/>
            <a:ext cx="784700" cy="223280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1315501-E503-3F4C-9EE7-7768C2F623FD}"/>
              </a:ext>
            </a:extLst>
          </p:cNvPr>
          <p:cNvCxnSpPr/>
          <p:nvPr/>
        </p:nvCxnSpPr>
        <p:spPr bwMode="auto">
          <a:xfrm flipV="1">
            <a:off x="3841597" y="3740451"/>
            <a:ext cx="777768" cy="48653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A761180-36EE-7C43-BC89-503AF0325EDC}"/>
              </a:ext>
            </a:extLst>
          </p:cNvPr>
          <p:cNvCxnSpPr/>
          <p:nvPr/>
        </p:nvCxnSpPr>
        <p:spPr bwMode="auto">
          <a:xfrm flipV="1">
            <a:off x="3841597" y="3740451"/>
            <a:ext cx="777768" cy="77277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1127F31-8567-FA44-949B-3CB3787AD474}"/>
              </a:ext>
            </a:extLst>
          </p:cNvPr>
          <p:cNvCxnSpPr/>
          <p:nvPr/>
        </p:nvCxnSpPr>
        <p:spPr bwMode="auto">
          <a:xfrm flipV="1">
            <a:off x="3841597" y="3983725"/>
            <a:ext cx="777768" cy="24326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740B831-D359-1646-8FD1-2B963E98CE05}"/>
              </a:ext>
            </a:extLst>
          </p:cNvPr>
          <p:cNvCxnSpPr/>
          <p:nvPr/>
        </p:nvCxnSpPr>
        <p:spPr bwMode="auto">
          <a:xfrm>
            <a:off x="3834665" y="3988929"/>
            <a:ext cx="784700" cy="239389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5E9210D-964B-7641-8C61-6A4B5D8D4FE3}"/>
              </a:ext>
            </a:extLst>
          </p:cNvPr>
          <p:cNvCxnSpPr/>
          <p:nvPr/>
        </p:nvCxnSpPr>
        <p:spPr bwMode="auto">
          <a:xfrm>
            <a:off x="3834665" y="4223525"/>
            <a:ext cx="784700" cy="3133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CEE29D3-0F43-4E4E-99E6-99D2F885660F}"/>
              </a:ext>
            </a:extLst>
          </p:cNvPr>
          <p:cNvCxnSpPr>
            <a:cxnSpLocks/>
          </p:cNvCxnSpPr>
          <p:nvPr/>
        </p:nvCxnSpPr>
        <p:spPr bwMode="auto">
          <a:xfrm flipV="1">
            <a:off x="3841597" y="3996814"/>
            <a:ext cx="784700" cy="52660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6491CF8-D5DC-1646-A9B2-4681B40D75CD}"/>
              </a:ext>
            </a:extLst>
          </p:cNvPr>
          <p:cNvCxnSpPr/>
          <p:nvPr/>
        </p:nvCxnSpPr>
        <p:spPr bwMode="auto">
          <a:xfrm>
            <a:off x="3841597" y="3998711"/>
            <a:ext cx="777768" cy="563338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886E552-4127-1348-AEEF-560340D27F89}"/>
              </a:ext>
            </a:extLst>
          </p:cNvPr>
          <p:cNvCxnSpPr/>
          <p:nvPr/>
        </p:nvCxnSpPr>
        <p:spPr bwMode="auto">
          <a:xfrm flipV="1">
            <a:off x="3841597" y="4223525"/>
            <a:ext cx="777768" cy="28969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B57F312-161C-1446-8C07-9AA3EBDB0CF4}"/>
              </a:ext>
            </a:extLst>
          </p:cNvPr>
          <p:cNvCxnSpPr/>
          <p:nvPr/>
        </p:nvCxnSpPr>
        <p:spPr bwMode="auto">
          <a:xfrm flipV="1">
            <a:off x="4799279" y="3745137"/>
            <a:ext cx="784700" cy="2232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75FC1DB-9C2F-3942-AD89-EB5FEB331FFA}"/>
              </a:ext>
            </a:extLst>
          </p:cNvPr>
          <p:cNvCxnSpPr/>
          <p:nvPr/>
        </p:nvCxnSpPr>
        <p:spPr bwMode="auto">
          <a:xfrm flipV="1">
            <a:off x="4806211" y="3745137"/>
            <a:ext cx="777768" cy="48653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62DF33F-5643-F146-BD96-86DC861D2E40}"/>
              </a:ext>
            </a:extLst>
          </p:cNvPr>
          <p:cNvCxnSpPr/>
          <p:nvPr/>
        </p:nvCxnSpPr>
        <p:spPr bwMode="auto">
          <a:xfrm flipV="1">
            <a:off x="4806211" y="3745137"/>
            <a:ext cx="777768" cy="77277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86AC672-1A48-A644-91EE-2C1ED6F7B381}"/>
              </a:ext>
            </a:extLst>
          </p:cNvPr>
          <p:cNvCxnSpPr/>
          <p:nvPr/>
        </p:nvCxnSpPr>
        <p:spPr bwMode="auto">
          <a:xfrm>
            <a:off x="4799279" y="3716819"/>
            <a:ext cx="784700" cy="2618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84F1161-015D-2549-AF63-8C51FE494E07}"/>
              </a:ext>
            </a:extLst>
          </p:cNvPr>
          <p:cNvCxnSpPr/>
          <p:nvPr/>
        </p:nvCxnSpPr>
        <p:spPr bwMode="auto">
          <a:xfrm>
            <a:off x="4799279" y="3740451"/>
            <a:ext cx="784700" cy="4775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E0C2DB2-DFC6-514F-84E5-13FD30A4F12A}"/>
              </a:ext>
            </a:extLst>
          </p:cNvPr>
          <p:cNvCxnSpPr/>
          <p:nvPr/>
        </p:nvCxnSpPr>
        <p:spPr bwMode="auto">
          <a:xfrm>
            <a:off x="4806211" y="3740451"/>
            <a:ext cx="777768" cy="80158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9F3D70C-470D-BF4F-8C5B-E59D5F4E918E}"/>
              </a:ext>
            </a:extLst>
          </p:cNvPr>
          <p:cNvCxnSpPr/>
          <p:nvPr/>
        </p:nvCxnSpPr>
        <p:spPr bwMode="auto">
          <a:xfrm flipV="1">
            <a:off x="4806211" y="3988411"/>
            <a:ext cx="777768" cy="24326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9D1FEAF-607C-1F46-8AB8-C864EC401983}"/>
              </a:ext>
            </a:extLst>
          </p:cNvPr>
          <p:cNvCxnSpPr/>
          <p:nvPr/>
        </p:nvCxnSpPr>
        <p:spPr bwMode="auto">
          <a:xfrm>
            <a:off x="4799279" y="3978625"/>
            <a:ext cx="784700" cy="23938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975FC50-8021-1F44-ACF7-9697AEB31E17}"/>
              </a:ext>
            </a:extLst>
          </p:cNvPr>
          <p:cNvCxnSpPr/>
          <p:nvPr/>
        </p:nvCxnSpPr>
        <p:spPr bwMode="auto">
          <a:xfrm>
            <a:off x="4799279" y="4228211"/>
            <a:ext cx="784700" cy="3133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60D3E17-DE0A-1044-8BA6-894AC599C27C}"/>
              </a:ext>
            </a:extLst>
          </p:cNvPr>
          <p:cNvCxnSpPr/>
          <p:nvPr/>
        </p:nvCxnSpPr>
        <p:spPr bwMode="auto">
          <a:xfrm flipV="1">
            <a:off x="4806211" y="3978619"/>
            <a:ext cx="777768" cy="54949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9599F6F-2543-6748-993E-6BDB6EA738CE}"/>
              </a:ext>
            </a:extLst>
          </p:cNvPr>
          <p:cNvCxnSpPr/>
          <p:nvPr/>
        </p:nvCxnSpPr>
        <p:spPr bwMode="auto">
          <a:xfrm>
            <a:off x="4806211" y="3988407"/>
            <a:ext cx="777768" cy="56333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C44D3D4-F6AE-7B44-9F15-371669C9054B}"/>
              </a:ext>
            </a:extLst>
          </p:cNvPr>
          <p:cNvCxnSpPr/>
          <p:nvPr/>
        </p:nvCxnSpPr>
        <p:spPr bwMode="auto">
          <a:xfrm flipV="1">
            <a:off x="4806211" y="4228211"/>
            <a:ext cx="777768" cy="28969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326DC04C-7809-9F44-B5EA-A32C574521E4}"/>
              </a:ext>
            </a:extLst>
          </p:cNvPr>
          <p:cNvSpPr/>
          <p:nvPr/>
        </p:nvSpPr>
        <p:spPr bwMode="auto">
          <a:xfrm>
            <a:off x="3805825" y="2771390"/>
            <a:ext cx="864000" cy="5406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/>
              <a:t>Batch #237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BEF1AE0-7794-014D-B861-DFC9F0A24866}"/>
              </a:ext>
            </a:extLst>
          </p:cNvPr>
          <p:cNvSpPr/>
          <p:nvPr/>
        </p:nvSpPr>
        <p:spPr bwMode="auto">
          <a:xfrm>
            <a:off x="4864148" y="2762673"/>
            <a:ext cx="864000" cy="54061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/>
              <a:t>Batch #237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612ACD0-0180-8840-B5B3-B43C2C0C217F}"/>
              </a:ext>
            </a:extLst>
          </p:cNvPr>
          <p:cNvCxnSpPr>
            <a:cxnSpLocks/>
          </p:cNvCxnSpPr>
          <p:nvPr/>
        </p:nvCxnSpPr>
        <p:spPr bwMode="auto">
          <a:xfrm flipH="1">
            <a:off x="5982983" y="3614854"/>
            <a:ext cx="923000" cy="120424"/>
          </a:xfrm>
          <a:prstGeom prst="straightConnector1">
            <a:avLst/>
          </a:prstGeom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02F1A634-B605-3F45-8DB9-669FC23CC5F7}"/>
              </a:ext>
            </a:extLst>
          </p:cNvPr>
          <p:cNvCxnSpPr>
            <a:cxnSpLocks/>
          </p:cNvCxnSpPr>
          <p:nvPr/>
        </p:nvCxnSpPr>
        <p:spPr bwMode="auto">
          <a:xfrm flipH="1">
            <a:off x="5936285" y="3614854"/>
            <a:ext cx="969698" cy="399277"/>
          </a:xfrm>
          <a:prstGeom prst="straightConnector1">
            <a:avLst/>
          </a:prstGeom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2D52B5A-5519-324D-A15A-26DE07CD1771}"/>
              </a:ext>
            </a:extLst>
          </p:cNvPr>
          <p:cNvSpPr txBox="1"/>
          <p:nvPr/>
        </p:nvSpPr>
        <p:spPr>
          <a:xfrm>
            <a:off x="6743939" y="3240838"/>
            <a:ext cx="168706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Validators for #237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EC944-6168-E941-8E4F-1037191304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05462" y="6560475"/>
            <a:ext cx="488949" cy="184150"/>
          </a:xfrm>
        </p:spPr>
        <p:txBody>
          <a:bodyPr/>
          <a:lstStyle/>
          <a:p>
            <a:fld id="{1DA27F3E-5E11-7C4B-9E44-400A622D663D}" type="slidenum">
              <a:rPr lang="en-US" smtClean="0"/>
              <a:t>22</a:t>
            </a:fld>
            <a:endParaRPr lang="en-US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B6AF14D-6C6D-3A46-B2D9-5DDF6255E837}"/>
              </a:ext>
            </a:extLst>
          </p:cNvPr>
          <p:cNvSpPr txBox="1"/>
          <p:nvPr/>
        </p:nvSpPr>
        <p:spPr>
          <a:xfrm>
            <a:off x="-2497" y="3583095"/>
            <a:ext cx="7847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807693D-9091-D74F-8F1A-0276CCFD3DC5}"/>
              </a:ext>
            </a:extLst>
          </p:cNvPr>
          <p:cNvSpPr txBox="1"/>
          <p:nvPr/>
        </p:nvSpPr>
        <p:spPr>
          <a:xfrm>
            <a:off x="-7881" y="3853698"/>
            <a:ext cx="151563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EA37649-CF84-C643-95FA-54C03BB30B81}"/>
              </a:ext>
            </a:extLst>
          </p:cNvPr>
          <p:cNvSpPr txBox="1"/>
          <p:nvPr/>
        </p:nvSpPr>
        <p:spPr>
          <a:xfrm>
            <a:off x="-8365" y="4126665"/>
            <a:ext cx="151563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DD648F0-682B-4240-BDA8-0B72664EE8FE}"/>
              </a:ext>
            </a:extLst>
          </p:cNvPr>
          <p:cNvSpPr txBox="1"/>
          <p:nvPr/>
        </p:nvSpPr>
        <p:spPr>
          <a:xfrm>
            <a:off x="-8365" y="4407092"/>
            <a:ext cx="151563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3A964D-7803-8044-BA04-0AE7392EEE1F}"/>
              </a:ext>
            </a:extLst>
          </p:cNvPr>
          <p:cNvSpPr txBox="1"/>
          <p:nvPr/>
        </p:nvSpPr>
        <p:spPr>
          <a:xfrm>
            <a:off x="58620" y="2972930"/>
            <a:ext cx="64312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Client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4D85B2D-9C50-F349-A7B8-A9F2B7D9FC73}"/>
              </a:ext>
            </a:extLst>
          </p:cNvPr>
          <p:cNvSpPr/>
          <p:nvPr/>
        </p:nvSpPr>
        <p:spPr bwMode="auto">
          <a:xfrm>
            <a:off x="1350871" y="3149633"/>
            <a:ext cx="393640" cy="4109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HelvNeue Light for IBM" pitchFamily="34" charset="0"/>
              </a:rPr>
              <a:t>Tx1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7A38E75-FF3F-764A-9D3A-7E625C2ADFDF}"/>
              </a:ext>
            </a:extLst>
          </p:cNvPr>
          <p:cNvCxnSpPr>
            <a:cxnSpLocks/>
          </p:cNvCxnSpPr>
          <p:nvPr/>
        </p:nvCxnSpPr>
        <p:spPr bwMode="auto">
          <a:xfrm>
            <a:off x="900405" y="3089188"/>
            <a:ext cx="522437" cy="64088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1" name="Graphic 100" descr="Lock">
            <a:extLst>
              <a:ext uri="{FF2B5EF4-FFF2-40B4-BE49-F238E27FC236}">
                <a16:creationId xmlns:a16="http://schemas.microsoft.com/office/drawing/2014/main" id="{C5B99D98-4D15-C642-8E69-35594731C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0253" y="3368910"/>
            <a:ext cx="206943" cy="206943"/>
          </a:xfrm>
          <a:prstGeom prst="rect">
            <a:avLst/>
          </a:prstGeom>
        </p:spPr>
      </p:pic>
      <p:pic>
        <p:nvPicPr>
          <p:cNvPr id="22" name="Graphic 21" descr="Checkmark">
            <a:extLst>
              <a:ext uri="{FF2B5EF4-FFF2-40B4-BE49-F238E27FC236}">
                <a16:creationId xmlns:a16="http://schemas.microsoft.com/office/drawing/2014/main" id="{98A9A1B5-3D2F-8841-BCB4-066EE83772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82088" y="3348975"/>
            <a:ext cx="261806" cy="26180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35AF419-08EF-6544-B2A9-9B0467668A96}"/>
              </a:ext>
            </a:extLst>
          </p:cNvPr>
          <p:cNvGrpSpPr/>
          <p:nvPr/>
        </p:nvGrpSpPr>
        <p:grpSpPr>
          <a:xfrm>
            <a:off x="3527878" y="4096086"/>
            <a:ext cx="263906" cy="256975"/>
            <a:chOff x="3534939" y="3856921"/>
            <a:chExt cx="263906" cy="256975"/>
          </a:xfrm>
        </p:grpSpPr>
        <p:pic>
          <p:nvPicPr>
            <p:cNvPr id="103" name="Graphic 102" descr="Lock">
              <a:extLst>
                <a:ext uri="{FF2B5EF4-FFF2-40B4-BE49-F238E27FC236}">
                  <a16:creationId xmlns:a16="http://schemas.microsoft.com/office/drawing/2014/main" id="{311E06DF-76F6-3842-B788-1C9587BDB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34939" y="3882896"/>
              <a:ext cx="206943" cy="206943"/>
            </a:xfrm>
            <a:prstGeom prst="rect">
              <a:avLst/>
            </a:prstGeom>
          </p:spPr>
        </p:pic>
        <p:pic>
          <p:nvPicPr>
            <p:cNvPr id="104" name="Graphic 103" descr="Checkmark">
              <a:extLst>
                <a:ext uri="{FF2B5EF4-FFF2-40B4-BE49-F238E27FC236}">
                  <a16:creationId xmlns:a16="http://schemas.microsoft.com/office/drawing/2014/main" id="{2B6890B8-24A2-FA46-911B-5B78E8EA6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41870" y="3856921"/>
              <a:ext cx="256975" cy="256975"/>
            </a:xfrm>
            <a:prstGeom prst="rect">
              <a:avLst/>
            </a:prstGeom>
          </p:spPr>
        </p:pic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BEC4E27-261E-E14E-92E2-67F8ED94DFAF}"/>
              </a:ext>
            </a:extLst>
          </p:cNvPr>
          <p:cNvGrpSpPr/>
          <p:nvPr/>
        </p:nvGrpSpPr>
        <p:grpSpPr>
          <a:xfrm>
            <a:off x="3505248" y="3851946"/>
            <a:ext cx="263906" cy="256975"/>
            <a:chOff x="3534939" y="3856921"/>
            <a:chExt cx="263906" cy="256975"/>
          </a:xfrm>
        </p:grpSpPr>
        <p:pic>
          <p:nvPicPr>
            <p:cNvPr id="108" name="Graphic 107" descr="Lock">
              <a:extLst>
                <a:ext uri="{FF2B5EF4-FFF2-40B4-BE49-F238E27FC236}">
                  <a16:creationId xmlns:a16="http://schemas.microsoft.com/office/drawing/2014/main" id="{D2E5C093-2236-A64E-A7AA-5F253E14C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34939" y="3882896"/>
              <a:ext cx="206943" cy="206943"/>
            </a:xfrm>
            <a:prstGeom prst="rect">
              <a:avLst/>
            </a:prstGeom>
          </p:spPr>
        </p:pic>
        <p:pic>
          <p:nvPicPr>
            <p:cNvPr id="109" name="Graphic 108" descr="Checkmark">
              <a:extLst>
                <a:ext uri="{FF2B5EF4-FFF2-40B4-BE49-F238E27FC236}">
                  <a16:creationId xmlns:a16="http://schemas.microsoft.com/office/drawing/2014/main" id="{CDB6F71F-E64B-EA4F-A2B3-E7CAD33CE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41870" y="3856921"/>
              <a:ext cx="256975" cy="256975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A10056E-0C6D-8D4F-A5C0-F40E070B43D4}"/>
              </a:ext>
            </a:extLst>
          </p:cNvPr>
          <p:cNvGrpSpPr/>
          <p:nvPr/>
        </p:nvGrpSpPr>
        <p:grpSpPr>
          <a:xfrm>
            <a:off x="3534665" y="4402793"/>
            <a:ext cx="263906" cy="256975"/>
            <a:chOff x="3534939" y="3856921"/>
            <a:chExt cx="263906" cy="256975"/>
          </a:xfrm>
        </p:grpSpPr>
        <p:pic>
          <p:nvPicPr>
            <p:cNvPr id="111" name="Graphic 110" descr="Lock">
              <a:extLst>
                <a:ext uri="{FF2B5EF4-FFF2-40B4-BE49-F238E27FC236}">
                  <a16:creationId xmlns:a16="http://schemas.microsoft.com/office/drawing/2014/main" id="{9EE179F0-D38A-9E49-B7B5-9C56F440A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34939" y="3882896"/>
              <a:ext cx="206943" cy="206943"/>
            </a:xfrm>
            <a:prstGeom prst="rect">
              <a:avLst/>
            </a:prstGeom>
          </p:spPr>
        </p:pic>
        <p:pic>
          <p:nvPicPr>
            <p:cNvPr id="112" name="Graphic 111" descr="Checkmark">
              <a:extLst>
                <a:ext uri="{FF2B5EF4-FFF2-40B4-BE49-F238E27FC236}">
                  <a16:creationId xmlns:a16="http://schemas.microsoft.com/office/drawing/2014/main" id="{D9178AFC-6270-4E4B-89C2-5D6BF83C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41870" y="3856921"/>
              <a:ext cx="256975" cy="256975"/>
            </a:xfrm>
            <a:prstGeom prst="rect">
              <a:avLst/>
            </a:prstGeom>
          </p:spPr>
        </p:pic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874A0EE8-0D27-CA4E-A85A-824CAE43E6E8}"/>
              </a:ext>
            </a:extLst>
          </p:cNvPr>
          <p:cNvSpPr/>
          <p:nvPr/>
        </p:nvSpPr>
        <p:spPr bwMode="auto">
          <a:xfrm>
            <a:off x="4473146" y="3575853"/>
            <a:ext cx="265680" cy="1117471"/>
          </a:xfrm>
          <a:prstGeom prst="ellipse">
            <a:avLst/>
          </a:prstGeom>
          <a:solidFill>
            <a:srgbClr val="00B050">
              <a:alpha val="32000"/>
            </a:srgb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E94628B-272A-314D-8B8C-8EE2EAE4F014}"/>
                  </a:ext>
                </a:extLst>
              </p:cNvPr>
              <p:cNvSpPr txBox="1"/>
              <p:nvPr/>
            </p:nvSpPr>
            <p:spPr>
              <a:xfrm>
                <a:off x="1422842" y="5111768"/>
                <a:ext cx="9709077" cy="100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+1 </m:t>
                      </m:r>
                      <m:r>
                        <a:rPr lang="en-US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𝑛𝑜𝑑𝑒𝑠</m:t>
                      </m:r>
                      <m:r>
                        <a:rPr lang="en-US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𝑎𝑐𝑡</m:t>
                      </m:r>
                      <m:r>
                        <a:rPr lang="en-US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𝑎𝑠</m:t>
                      </m:r>
                      <m:r>
                        <a:rPr lang="en-US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𝑣𝑎𝑙𝑖𝑑𝑎𝑡𝑜𝑟𝑠</m:t>
                      </m:r>
                      <m:r>
                        <a:rPr lang="en-US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⇒ </m:t>
                      </m:r>
                    </m:oMath>
                  </m:oMathPara>
                </a14:m>
                <a:endParaRPr lang="en-US" b="0" i="1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 </m:t>
                    </m:r>
                    <m:r>
                      <a:rPr lang="en-US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correct validator for each transaction</a:t>
                </a:r>
              </a:p>
              <a:p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E94628B-272A-314D-8B8C-8EE2EAE4F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842" y="5111768"/>
                <a:ext cx="9709077" cy="1006429"/>
              </a:xfrm>
              <a:prstGeom prst="rect">
                <a:avLst/>
              </a:prstGeom>
              <a:blipFill>
                <a:blip r:embed="rId7"/>
                <a:stretch>
                  <a:fillRect t="-1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A0E451F5-1EA1-064E-9FB7-DE5E2F48B7CF}"/>
              </a:ext>
            </a:extLst>
          </p:cNvPr>
          <p:cNvGrpSpPr/>
          <p:nvPr/>
        </p:nvGrpSpPr>
        <p:grpSpPr>
          <a:xfrm>
            <a:off x="2236662" y="1638621"/>
            <a:ext cx="1316074" cy="1708125"/>
            <a:chOff x="2236662" y="1638621"/>
            <a:chExt cx="1316074" cy="1708125"/>
          </a:xfrm>
        </p:grpSpPr>
        <p:pic>
          <p:nvPicPr>
            <p:cNvPr id="90" name="Graphic 89" descr="Lock">
              <a:extLst>
                <a:ext uri="{FF2B5EF4-FFF2-40B4-BE49-F238E27FC236}">
                  <a16:creationId xmlns:a16="http://schemas.microsoft.com/office/drawing/2014/main" id="{DEDBE93D-62A8-4D4F-9191-CBB2686D7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63721" y="3128000"/>
              <a:ext cx="206943" cy="206943"/>
            </a:xfrm>
            <a:prstGeom prst="rect">
              <a:avLst/>
            </a:prstGeom>
          </p:spPr>
        </p:pic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0512C5E-67D1-3540-BC34-459AD9F79518}"/>
                </a:ext>
              </a:extLst>
            </p:cNvPr>
            <p:cNvSpPr/>
            <p:nvPr/>
          </p:nvSpPr>
          <p:spPr bwMode="auto">
            <a:xfrm>
              <a:off x="2236662" y="1638621"/>
              <a:ext cx="1316074" cy="61346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 dirty="0"/>
            </a:p>
            <a:p>
              <a:pPr algn="ctr"/>
              <a:r>
                <a:rPr lang="en-US" sz="1600" dirty="0"/>
                <a:t>Batch #237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C6A32AB5-4C13-4048-B0DF-3E85D916EEC6}"/>
                </a:ext>
              </a:extLst>
            </p:cNvPr>
            <p:cNvSpPr/>
            <p:nvPr/>
          </p:nvSpPr>
          <p:spPr bwMode="auto">
            <a:xfrm>
              <a:off x="2236662" y="2261060"/>
              <a:ext cx="1316074" cy="27256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Tx1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EF2A07B-6149-D045-8D30-96129D3F8B05}"/>
                </a:ext>
              </a:extLst>
            </p:cNvPr>
            <p:cNvSpPr/>
            <p:nvPr/>
          </p:nvSpPr>
          <p:spPr bwMode="auto">
            <a:xfrm>
              <a:off x="2236662" y="2512054"/>
              <a:ext cx="1316074" cy="272562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Tx2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33C35922-3F95-214E-B316-097CD24AB64B}"/>
                </a:ext>
              </a:extLst>
            </p:cNvPr>
            <p:cNvSpPr/>
            <p:nvPr/>
          </p:nvSpPr>
          <p:spPr bwMode="auto">
            <a:xfrm>
              <a:off x="2236662" y="2793499"/>
              <a:ext cx="1316074" cy="272562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Tx3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1E73E207-B102-F846-80DD-A318C17EB94B}"/>
                </a:ext>
              </a:extLst>
            </p:cNvPr>
            <p:cNvSpPr/>
            <p:nvPr/>
          </p:nvSpPr>
          <p:spPr bwMode="auto">
            <a:xfrm>
              <a:off x="2236662" y="3074184"/>
              <a:ext cx="1316074" cy="27256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Tx4</a:t>
              </a:r>
            </a:p>
          </p:txBody>
        </p:sp>
        <p:pic>
          <p:nvPicPr>
            <p:cNvPr id="115" name="Graphic 114" descr="Lock">
              <a:extLst>
                <a:ext uri="{FF2B5EF4-FFF2-40B4-BE49-F238E27FC236}">
                  <a16:creationId xmlns:a16="http://schemas.microsoft.com/office/drawing/2014/main" id="{428A8A53-113E-2F49-B71C-2BF7C5C8D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94344" y="2310713"/>
              <a:ext cx="206943" cy="206943"/>
            </a:xfrm>
            <a:prstGeom prst="rect">
              <a:avLst/>
            </a:prstGeom>
          </p:spPr>
        </p:pic>
        <p:pic>
          <p:nvPicPr>
            <p:cNvPr id="116" name="Graphic 115" descr="Lock">
              <a:extLst>
                <a:ext uri="{FF2B5EF4-FFF2-40B4-BE49-F238E27FC236}">
                  <a16:creationId xmlns:a16="http://schemas.microsoft.com/office/drawing/2014/main" id="{92D20F73-4803-AE45-B6F1-4B083AB17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63721" y="2594380"/>
              <a:ext cx="206943" cy="206943"/>
            </a:xfrm>
            <a:prstGeom prst="rect">
              <a:avLst/>
            </a:prstGeom>
          </p:spPr>
        </p:pic>
        <p:pic>
          <p:nvPicPr>
            <p:cNvPr id="117" name="Graphic 116" descr="Lock">
              <a:extLst>
                <a:ext uri="{FF2B5EF4-FFF2-40B4-BE49-F238E27FC236}">
                  <a16:creationId xmlns:a16="http://schemas.microsoft.com/office/drawing/2014/main" id="{FAD6C050-00E0-4842-83EE-77215C14B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92296" y="2866069"/>
              <a:ext cx="206943" cy="206943"/>
            </a:xfrm>
            <a:prstGeom prst="rect">
              <a:avLst/>
            </a:prstGeom>
          </p:spPr>
        </p:pic>
        <p:pic>
          <p:nvPicPr>
            <p:cNvPr id="118" name="Graphic 117" descr="Lock">
              <a:extLst>
                <a:ext uri="{FF2B5EF4-FFF2-40B4-BE49-F238E27FC236}">
                  <a16:creationId xmlns:a16="http://schemas.microsoft.com/office/drawing/2014/main" id="{9674AECE-B68D-3940-93E0-89D0C41D5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02178" y="3118149"/>
              <a:ext cx="206943" cy="206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459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7" grpId="0"/>
      <p:bldP spid="99" grpId="0" animBg="1"/>
      <p:bldP spid="26" grpId="0" animBg="1"/>
      <p:bldP spid="8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67FB3-269E-AB40-B9CA-E254CF537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 Setup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DB42D-8D95-C049-9822-77A772866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417" y="1325563"/>
            <a:ext cx="11582400" cy="4890294"/>
          </a:xfrm>
        </p:spPr>
        <p:txBody>
          <a:bodyPr/>
          <a:lstStyle/>
          <a:p>
            <a:r>
              <a:rPr lang="en-US" sz="2400" b="1" dirty="0"/>
              <a:t>IBM Cloud (</a:t>
            </a:r>
            <a:r>
              <a:rPr lang="en-US" sz="2400" b="1" dirty="0" err="1"/>
              <a:t>Softlayer</a:t>
            </a:r>
            <a:r>
              <a:rPr lang="en-US" sz="2400" b="1" dirty="0"/>
              <a:t>)</a:t>
            </a:r>
          </a:p>
          <a:p>
            <a:r>
              <a:rPr lang="en-US" sz="2400" b="1" dirty="0"/>
              <a:t>Baselines</a:t>
            </a:r>
          </a:p>
          <a:p>
            <a:pPr lvl="1"/>
            <a:r>
              <a:rPr lang="en-US" sz="2000" dirty="0"/>
              <a:t>PBFT/Aardvark (on Mir codebase for fair comparison)</a:t>
            </a:r>
          </a:p>
          <a:p>
            <a:pPr lvl="1"/>
            <a:r>
              <a:rPr lang="en-US" sz="2000" dirty="0"/>
              <a:t>Chain (best-case, fault-free only, optimistic Chain BFT replication), </a:t>
            </a:r>
            <a:r>
              <a:rPr lang="en-US" sz="2000" dirty="0" err="1"/>
              <a:t>Aublin</a:t>
            </a:r>
            <a:r>
              <a:rPr lang="en-US" sz="2000" dirty="0"/>
              <a:t> et al. TOCS 2015</a:t>
            </a:r>
          </a:p>
          <a:p>
            <a:pPr lvl="1"/>
            <a:r>
              <a:rPr lang="en-US" sz="2000" dirty="0" err="1"/>
              <a:t>Honeybadger</a:t>
            </a:r>
            <a:r>
              <a:rPr lang="en-US" sz="2000" dirty="0"/>
              <a:t> (HB) BFT (CCS 2016)</a:t>
            </a:r>
          </a:p>
          <a:p>
            <a:pPr lvl="1"/>
            <a:r>
              <a:rPr lang="en-US" sz="2000" dirty="0"/>
              <a:t>Libra </a:t>
            </a:r>
            <a:r>
              <a:rPr lang="en-US" sz="2000" dirty="0" err="1"/>
              <a:t>HotStuff</a:t>
            </a:r>
            <a:r>
              <a:rPr lang="en-US" sz="2000" dirty="0"/>
              <a:t> (PODC 2019)</a:t>
            </a:r>
          </a:p>
          <a:p>
            <a:r>
              <a:rPr lang="en-US" sz="2600" b="1" dirty="0"/>
              <a:t>WAN</a:t>
            </a:r>
          </a:p>
          <a:p>
            <a:pPr lvl="1"/>
            <a:r>
              <a:rPr lang="en-US" sz="2000" dirty="0"/>
              <a:t>(up to) 16 datacenters across the world</a:t>
            </a:r>
          </a:p>
          <a:p>
            <a:pPr lvl="1"/>
            <a:r>
              <a:rPr lang="en-US" sz="2000" dirty="0"/>
              <a:t>32 vCPU / 32 GB RAM 2.0Ghz VMs</a:t>
            </a:r>
          </a:p>
          <a:p>
            <a:pPr lvl="1"/>
            <a:r>
              <a:rPr lang="en-US" sz="2000" dirty="0"/>
              <a:t>1Gbps links nominal full duplex bandwidth</a:t>
            </a:r>
          </a:p>
          <a:p>
            <a:pPr lvl="1"/>
            <a:r>
              <a:rPr lang="en-US" sz="2000" dirty="0"/>
              <a:t>Up to 100 nodes</a:t>
            </a:r>
          </a:p>
          <a:p>
            <a:pPr lvl="1"/>
            <a:r>
              <a:rPr lang="en-US" sz="2000" dirty="0"/>
              <a:t>500 byte transactions (Bitcoin size) &amp; 3500 bytes transactions (Fabric size)</a:t>
            </a:r>
          </a:p>
          <a:p>
            <a:r>
              <a:rPr lang="en-US" sz="2400" b="1" dirty="0"/>
              <a:t>LAN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8ECCCE-5679-AE4A-BFFE-FF7812C1F4E3}"/>
              </a:ext>
            </a:extLst>
          </p:cNvPr>
          <p:cNvCxnSpPr/>
          <p:nvPr/>
        </p:nvCxnSpPr>
        <p:spPr>
          <a:xfrm>
            <a:off x="8000093" y="974571"/>
            <a:ext cx="360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491B4E-D612-C34C-9038-CAD9A4A93229}"/>
              </a:ext>
            </a:extLst>
          </p:cNvPr>
          <p:cNvCxnSpPr/>
          <p:nvPr/>
        </p:nvCxnSpPr>
        <p:spPr>
          <a:xfrm>
            <a:off x="8000093" y="1334571"/>
            <a:ext cx="360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3F5D80-78EC-5741-B3A6-ACDA8593D9D8}"/>
              </a:ext>
            </a:extLst>
          </p:cNvPr>
          <p:cNvCxnSpPr/>
          <p:nvPr/>
        </p:nvCxnSpPr>
        <p:spPr>
          <a:xfrm>
            <a:off x="8000093" y="2054571"/>
            <a:ext cx="360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617B7C-7209-4044-A62C-7D8FA42095DF}"/>
              </a:ext>
            </a:extLst>
          </p:cNvPr>
          <p:cNvCxnSpPr/>
          <p:nvPr/>
        </p:nvCxnSpPr>
        <p:spPr>
          <a:xfrm>
            <a:off x="8000093" y="1694571"/>
            <a:ext cx="360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73A87D-FF4A-DA4B-A4DE-417C4A2A53A6}"/>
              </a:ext>
            </a:extLst>
          </p:cNvPr>
          <p:cNvCxnSpPr/>
          <p:nvPr/>
        </p:nvCxnSpPr>
        <p:spPr>
          <a:xfrm>
            <a:off x="8684781" y="974571"/>
            <a:ext cx="805457" cy="37379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2EAB279-5730-364F-8E20-F7EEBD09AC3C}"/>
              </a:ext>
            </a:extLst>
          </p:cNvPr>
          <p:cNvSpPr/>
          <p:nvPr/>
        </p:nvSpPr>
        <p:spPr>
          <a:xfrm>
            <a:off x="8405813" y="686571"/>
            <a:ext cx="288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1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50ADB3-2004-C240-A5F9-2025F52AFA15}"/>
              </a:ext>
            </a:extLst>
          </p:cNvPr>
          <p:cNvCxnSpPr/>
          <p:nvPr/>
        </p:nvCxnSpPr>
        <p:spPr>
          <a:xfrm>
            <a:off x="9487985" y="1348370"/>
            <a:ext cx="805456" cy="3600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B280858-6762-E548-91C5-65A8C83852DB}"/>
              </a:ext>
            </a:extLst>
          </p:cNvPr>
          <p:cNvCxnSpPr>
            <a:cxnSpLocks/>
          </p:cNvCxnSpPr>
          <p:nvPr/>
        </p:nvCxnSpPr>
        <p:spPr>
          <a:xfrm>
            <a:off x="10286642" y="1731995"/>
            <a:ext cx="809663" cy="34131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718E1A6-B649-3045-934B-241E866C6751}"/>
              </a:ext>
            </a:extLst>
          </p:cNvPr>
          <p:cNvSpPr/>
          <p:nvPr/>
        </p:nvSpPr>
        <p:spPr>
          <a:xfrm>
            <a:off x="9487985" y="675729"/>
            <a:ext cx="288000" cy="28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0B4E619-82FA-A14A-BB02-C02AB0957107}"/>
              </a:ext>
            </a:extLst>
          </p:cNvPr>
          <p:cNvSpPr/>
          <p:nvPr/>
        </p:nvSpPr>
        <p:spPr>
          <a:xfrm>
            <a:off x="8955533" y="680667"/>
            <a:ext cx="288000" cy="28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5111B7-C8E2-1D42-BC07-4AB38EDBA9B7}"/>
              </a:ext>
            </a:extLst>
          </p:cNvPr>
          <p:cNvSpPr txBox="1"/>
          <p:nvPr/>
        </p:nvSpPr>
        <p:spPr>
          <a:xfrm>
            <a:off x="6526491" y="974571"/>
            <a:ext cx="99097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Chain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28DDCC8-5B60-C64D-9F8F-1AFD63627D78}"/>
              </a:ext>
            </a:extLst>
          </p:cNvPr>
          <p:cNvCxnSpPr/>
          <p:nvPr/>
        </p:nvCxnSpPr>
        <p:spPr>
          <a:xfrm>
            <a:off x="9045500" y="979509"/>
            <a:ext cx="805457" cy="37379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9275E21-6C90-B44B-9CE3-1DF5B38ADA93}"/>
              </a:ext>
            </a:extLst>
          </p:cNvPr>
          <p:cNvCxnSpPr/>
          <p:nvPr/>
        </p:nvCxnSpPr>
        <p:spPr>
          <a:xfrm>
            <a:off x="9867005" y="1353308"/>
            <a:ext cx="805456" cy="3600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3426443-7CC9-2E49-8143-0E4F1A642B05}"/>
              </a:ext>
            </a:extLst>
          </p:cNvPr>
          <p:cNvCxnSpPr>
            <a:cxnSpLocks/>
          </p:cNvCxnSpPr>
          <p:nvPr/>
        </p:nvCxnSpPr>
        <p:spPr>
          <a:xfrm>
            <a:off x="10671815" y="1732044"/>
            <a:ext cx="809663" cy="34131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73A5DE6-147C-0C43-9D0E-E238FECECEDF}"/>
              </a:ext>
            </a:extLst>
          </p:cNvPr>
          <p:cNvCxnSpPr/>
          <p:nvPr/>
        </p:nvCxnSpPr>
        <p:spPr>
          <a:xfrm>
            <a:off x="9622553" y="960772"/>
            <a:ext cx="805457" cy="37379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14436E9-D747-A046-9385-08F5B94A8BC0}"/>
              </a:ext>
            </a:extLst>
          </p:cNvPr>
          <p:cNvCxnSpPr/>
          <p:nvPr/>
        </p:nvCxnSpPr>
        <p:spPr>
          <a:xfrm>
            <a:off x="10416725" y="1334285"/>
            <a:ext cx="805456" cy="3600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E31F922-5643-DE41-9E85-8ADD235535BA}"/>
              </a:ext>
            </a:extLst>
          </p:cNvPr>
          <p:cNvCxnSpPr>
            <a:cxnSpLocks/>
          </p:cNvCxnSpPr>
          <p:nvPr/>
        </p:nvCxnSpPr>
        <p:spPr>
          <a:xfrm>
            <a:off x="11188323" y="1720047"/>
            <a:ext cx="809663" cy="34131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032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12518-A3D8-5E4A-80F8-CD4ED4C44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 throughput scalability (Bitcoin size </a:t>
            </a:r>
            <a:r>
              <a:rPr lang="en-US" dirty="0" err="1"/>
              <a:t>txs</a:t>
            </a:r>
            <a:r>
              <a:rPr lang="en-US" dirty="0"/>
              <a:t>. - 500 bytes)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5FE42-3273-AB45-A9D5-E8EF984B4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FAF0280-EECF-4E46-AB7B-B97A3F9D67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614670"/>
              </p:ext>
            </p:extLst>
          </p:nvPr>
        </p:nvGraphicFramePr>
        <p:xfrm>
          <a:off x="-541176" y="1230233"/>
          <a:ext cx="12167119" cy="5617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504489C-24F8-0940-871C-7B6C09DA5E23}"/>
              </a:ext>
            </a:extLst>
          </p:cNvPr>
          <p:cNvSpPr txBox="1"/>
          <p:nvPr/>
        </p:nvSpPr>
        <p:spPr>
          <a:xfrm>
            <a:off x="6606073" y="7613780"/>
            <a:ext cx="184731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4222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0FA1-3BB0-B744-A783-F5889BE45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WAN </a:t>
            </a:r>
            <a:r>
              <a:rPr lang="de-DE" dirty="0" err="1"/>
              <a:t>Scalability</a:t>
            </a:r>
            <a:r>
              <a:rPr lang="de-DE" dirty="0"/>
              <a:t> vs. </a:t>
            </a:r>
            <a:r>
              <a:rPr lang="de-DE" dirty="0" err="1"/>
              <a:t>Hotstuff</a:t>
            </a:r>
            <a:r>
              <a:rPr lang="de-DE" dirty="0"/>
              <a:t> (500B, </a:t>
            </a:r>
            <a:r>
              <a:rPr lang="de-DE" dirty="0" err="1"/>
              <a:t>ordering</a:t>
            </a:r>
            <a:r>
              <a:rPr lang="de-DE" dirty="0"/>
              <a:t> </a:t>
            </a:r>
            <a:r>
              <a:rPr lang="de-DE" dirty="0" err="1"/>
              <a:t>hashes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client</a:t>
            </a:r>
            <a:r>
              <a:rPr lang="de-DE" dirty="0"/>
              <a:t> </a:t>
            </a:r>
            <a:r>
              <a:rPr lang="de-DE" dirty="0" err="1"/>
              <a:t>auth</a:t>
            </a:r>
            <a:r>
              <a:rPr lang="de-DE" dirty="0"/>
              <a:t>)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74D95-9564-6C42-9418-98DED50B0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35B57EE-9EFB-4847-8E09-97D9D77576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265953"/>
              </p:ext>
            </p:extLst>
          </p:nvPr>
        </p:nvGraphicFramePr>
        <p:xfrm>
          <a:off x="-317240" y="1156996"/>
          <a:ext cx="11905860" cy="533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793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1758B-96CF-F044-8CBE-04C34267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Impact of Duplication Prevention (500B requests)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5413A-B5AE-4D4B-8167-07F2C3B75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6CB7ECC-F5C2-AA4F-A279-796E097CB0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3732575"/>
              </p:ext>
            </p:extLst>
          </p:nvPr>
        </p:nvGraphicFramePr>
        <p:xfrm>
          <a:off x="0" y="1464470"/>
          <a:ext cx="11825817" cy="4890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58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D2AC7-07B2-BF42-B249-C4F6A202C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Censoring Resistance (20% dropped request by f nodes): </a:t>
            </a:r>
            <a:br>
              <a:rPr lang="en-US" dirty="0"/>
            </a:br>
            <a:r>
              <a:rPr lang="en-US" dirty="0"/>
              <a:t>n=16 nodes across 16 datacenters, 500 bytes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A6AA2C2-82D0-4041-BE5D-08881BE6CB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2888" y="1465263"/>
          <a:ext cx="11582400" cy="488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1606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2CD02-3922-AC4B-85B5-C5E333D06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Latency, Impact of Bucket Rotation and SVS (16 nodes, WAN, 500B)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5050FAC-62F9-B940-8B20-9DB8A09218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363352"/>
              </p:ext>
            </p:extLst>
          </p:nvPr>
        </p:nvGraphicFramePr>
        <p:xfrm>
          <a:off x="243416" y="1475146"/>
          <a:ext cx="11290857" cy="5230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AF17ECA-93CE-7647-84D2-C5917BF1A97C}"/>
              </a:ext>
            </a:extLst>
          </p:cNvPr>
          <p:cNvSpPr txBox="1"/>
          <p:nvPr/>
        </p:nvSpPr>
        <p:spPr>
          <a:xfrm>
            <a:off x="1414459" y="2209800"/>
            <a:ext cx="3052181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typical Mir-BFT latency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87DCF4E1-FB60-5445-8511-ECB66C205C41}"/>
              </a:ext>
            </a:extLst>
          </p:cNvPr>
          <p:cNvSpPr/>
          <p:nvPr/>
        </p:nvSpPr>
        <p:spPr bwMode="auto">
          <a:xfrm>
            <a:off x="2519003" y="2606832"/>
            <a:ext cx="433952" cy="2776022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i="0" u="none" strike="noStrike" normalizeH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01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0557F-157F-624B-B81A-8264F312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WAN Scalability (3500B requests – typical Hyperledger Fabric tx size)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3B2B9A0-5188-7942-98B7-F5E38ED62B24}"/>
              </a:ext>
            </a:extLst>
          </p:cNvPr>
          <p:cNvGraphicFramePr>
            <a:graphicFrameLocks/>
          </p:cNvGraphicFramePr>
          <p:nvPr/>
        </p:nvGraphicFramePr>
        <p:xfrm>
          <a:off x="366183" y="1325563"/>
          <a:ext cx="10925003" cy="5271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878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D7E7B-DE38-CC44-84BC-F1E3849CF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for Blockchains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3566B-DE39-554A-A55E-CC8C51BB4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73810"/>
            <a:ext cx="11582400" cy="523696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Introduced with Bitcoin’s consensus mechanism (Proof-of-Work)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Inherent Problems</a:t>
            </a:r>
          </a:p>
          <a:p>
            <a:pPr>
              <a:buClr>
                <a:srgbClr val="FF0000"/>
              </a:buClr>
              <a:buFont typeface="System Font Regular"/>
              <a:buChar char="▾"/>
            </a:pPr>
            <a:r>
              <a:rPr lang="en-US" sz="1800" dirty="0"/>
              <a:t>Higher energy consumption than Switzerland, Austria, …</a:t>
            </a:r>
          </a:p>
          <a:p>
            <a:pPr>
              <a:buClr>
                <a:srgbClr val="FF0000"/>
              </a:buClr>
              <a:buFont typeface="System Font Regular"/>
              <a:buChar char="▾"/>
            </a:pPr>
            <a:r>
              <a:rPr lang="en-US" sz="1800" dirty="0"/>
              <a:t>No-finality: Forks when two nodes solve the </a:t>
            </a:r>
            <a:r>
              <a:rPr lang="en-US" sz="1800" dirty="0" err="1"/>
              <a:t>PoW</a:t>
            </a:r>
            <a:r>
              <a:rPr lang="en-US" sz="1800" dirty="0"/>
              <a:t> puzzle at roughly the same time</a:t>
            </a:r>
          </a:p>
          <a:p>
            <a:pPr>
              <a:buClr>
                <a:srgbClr val="FF0000"/>
              </a:buClr>
              <a:buFont typeface="System Font Regular"/>
              <a:buChar char="▾"/>
            </a:pPr>
            <a:r>
              <a:rPr lang="en-US" sz="1800" dirty="0"/>
              <a:t>Low throughput (7 </a:t>
            </a:r>
            <a:r>
              <a:rPr lang="en-US" sz="1800" dirty="0" err="1"/>
              <a:t>tps</a:t>
            </a:r>
            <a:r>
              <a:rPr lang="en-US" sz="1800" dirty="0"/>
              <a:t>)</a:t>
            </a:r>
          </a:p>
          <a:p>
            <a:pPr>
              <a:buClr>
                <a:srgbClr val="FF0000"/>
              </a:buClr>
              <a:buFont typeface="System Font Regular"/>
              <a:buChar char="▾"/>
            </a:pPr>
            <a:r>
              <a:rPr lang="en-US" sz="1800" dirty="0"/>
              <a:t>High latency (10 minutes – 1 hour)</a:t>
            </a:r>
          </a:p>
          <a:p>
            <a:pPr>
              <a:buClr>
                <a:srgbClr val="FF0000"/>
              </a:buClr>
              <a:buFont typeface="System Font Regular"/>
              <a:buChar char="▾"/>
            </a:pPr>
            <a:endParaRPr lang="en-US" sz="1600" dirty="0"/>
          </a:p>
          <a:p>
            <a:pPr marL="0" indent="0">
              <a:buClr>
                <a:srgbClr val="FF0000"/>
              </a:buClr>
              <a:buNone/>
            </a:pPr>
            <a:r>
              <a:rPr lang="en-US" b="1" dirty="0"/>
              <a:t>Proof-of-Stake </a:t>
            </a:r>
            <a:r>
              <a:rPr lang="en-US" b="1" dirty="0" err="1"/>
              <a:t>Permissionless</a:t>
            </a:r>
            <a:r>
              <a:rPr lang="en-US" b="1" dirty="0"/>
              <a:t> and Permissioned Blockchains</a:t>
            </a:r>
          </a:p>
          <a:p>
            <a:pPr>
              <a:buClr>
                <a:srgbClr val="FF0000"/>
              </a:buClr>
              <a:buFont typeface="System Font Regular"/>
              <a:buChar char="▾"/>
            </a:pPr>
            <a:r>
              <a:rPr lang="en-US" sz="1800" dirty="0"/>
              <a:t>Rely on Byzantine Fault Tolerant (BFT) consensus to circumvent </a:t>
            </a:r>
            <a:r>
              <a:rPr lang="en-US" sz="1800" dirty="0" err="1"/>
              <a:t>PoW</a:t>
            </a:r>
            <a:r>
              <a:rPr lang="en-US" sz="1800" dirty="0"/>
              <a:t> issues</a:t>
            </a:r>
          </a:p>
          <a:p>
            <a:pPr lvl="1">
              <a:buClr>
                <a:srgbClr val="FF0000"/>
              </a:buClr>
              <a:buFont typeface="System Font Regular"/>
              <a:buChar char="▾"/>
            </a:pPr>
            <a:r>
              <a:rPr lang="en-US" sz="1600" dirty="0"/>
              <a:t>PBFT, </a:t>
            </a:r>
            <a:r>
              <a:rPr lang="en-US" sz="1600" dirty="0" err="1"/>
              <a:t>Tendermint</a:t>
            </a:r>
            <a:r>
              <a:rPr lang="en-US" sz="1600" dirty="0"/>
              <a:t>, BFT-</a:t>
            </a:r>
            <a:r>
              <a:rPr lang="en-US" sz="1600" dirty="0" err="1"/>
              <a:t>SMaRt</a:t>
            </a:r>
            <a:r>
              <a:rPr lang="en-US" sz="1600" dirty="0"/>
              <a:t>, </a:t>
            </a:r>
            <a:r>
              <a:rPr lang="en-US" sz="1600" dirty="0" err="1"/>
              <a:t>Algorand</a:t>
            </a:r>
            <a:r>
              <a:rPr lang="en-US" sz="1600" dirty="0"/>
              <a:t>, </a:t>
            </a:r>
            <a:r>
              <a:rPr lang="en-US" sz="1600" dirty="0" err="1"/>
              <a:t>HotStuff</a:t>
            </a:r>
            <a:r>
              <a:rPr lang="en-US" sz="1600" dirty="0"/>
              <a:t>, </a:t>
            </a:r>
            <a:r>
              <a:rPr lang="en-US" sz="1600" dirty="0" err="1"/>
              <a:t>HoneyBadger</a:t>
            </a:r>
            <a:r>
              <a:rPr lang="en-US" sz="1600" dirty="0"/>
              <a:t>, etc.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4F05ED-3A80-3B4C-8F86-9BECEE74A2C6}"/>
              </a:ext>
            </a:extLst>
          </p:cNvPr>
          <p:cNvGrpSpPr/>
          <p:nvPr/>
        </p:nvGrpSpPr>
        <p:grpSpPr>
          <a:xfrm>
            <a:off x="8972793" y="857145"/>
            <a:ext cx="1526400" cy="1523080"/>
            <a:chOff x="7473908" y="1905920"/>
            <a:chExt cx="2520000" cy="2520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648B995-7440-BB4B-84C8-98960FB6500B}"/>
                </a:ext>
              </a:extLst>
            </p:cNvPr>
            <p:cNvSpPr/>
            <p:nvPr/>
          </p:nvSpPr>
          <p:spPr bwMode="auto">
            <a:xfrm>
              <a:off x="7473908" y="1905920"/>
              <a:ext cx="2520000" cy="2520000"/>
            </a:xfrm>
            <a:prstGeom prst="ellipse">
              <a:avLst/>
            </a:prstGeom>
            <a:solidFill>
              <a:srgbClr val="FF8544"/>
            </a:solidFill>
            <a:ln w="19050">
              <a:solidFill>
                <a:srgbClr val="DB733C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7" name="Graphic 6" descr="Bitcoin">
              <a:extLst>
                <a:ext uri="{FF2B5EF4-FFF2-40B4-BE49-F238E27FC236}">
                  <a16:creationId xmlns:a16="http://schemas.microsoft.com/office/drawing/2014/main" id="{8A2F1CC7-B88C-EE47-AB8D-558EEF7F5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7713">
              <a:off x="8067232" y="2499244"/>
              <a:ext cx="1333352" cy="1333352"/>
            </a:xfrm>
            <a:prstGeom prst="rect">
              <a:avLst/>
            </a:prstGeom>
          </p:spPr>
        </p:pic>
      </p:grpSp>
      <p:pic>
        <p:nvPicPr>
          <p:cNvPr id="12" name="Graphic 11" descr="Turtle">
            <a:extLst>
              <a:ext uri="{FF2B5EF4-FFF2-40B4-BE49-F238E27FC236}">
                <a16:creationId xmlns:a16="http://schemas.microsoft.com/office/drawing/2014/main" id="{3539E109-9CFC-1044-9D81-38A00C5B75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97779" y="3460422"/>
            <a:ext cx="713232" cy="713232"/>
          </a:xfrm>
          <a:prstGeom prst="rect">
            <a:avLst/>
          </a:prstGeom>
        </p:spPr>
      </p:pic>
      <p:pic>
        <p:nvPicPr>
          <p:cNvPr id="14" name="Graphic 13" descr="Factory">
            <a:extLst>
              <a:ext uri="{FF2B5EF4-FFF2-40B4-BE49-F238E27FC236}">
                <a16:creationId xmlns:a16="http://schemas.microsoft.com/office/drawing/2014/main" id="{FAB6020B-8D9B-2747-8E21-6CAF242E9A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89553" y="2380225"/>
            <a:ext cx="713232" cy="71323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A67B3-2228-1141-AA9F-3E4369718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7F3E-5E11-7C4B-9E44-400A622D663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00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DFDC-F329-714F-95B4-2ECB8A4C1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 performance: 3500 bytes (Hyperledger Fabric size)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5508735-7723-044A-80DC-992104F91F10}"/>
              </a:ext>
            </a:extLst>
          </p:cNvPr>
          <p:cNvGraphicFramePr>
            <a:graphicFrameLocks/>
          </p:cNvGraphicFramePr>
          <p:nvPr/>
        </p:nvGraphicFramePr>
        <p:xfrm>
          <a:off x="640080" y="1325563"/>
          <a:ext cx="11185737" cy="493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BD0A804-FD90-6847-B752-5E9B3BFD88AA}"/>
              </a:ext>
            </a:extLst>
          </p:cNvPr>
          <p:cNvCxnSpPr/>
          <p:nvPr/>
        </p:nvCxnSpPr>
        <p:spPr bwMode="auto">
          <a:xfrm>
            <a:off x="2349500" y="4508500"/>
            <a:ext cx="872490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85940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DFDC-F329-714F-95B4-2ECB8A4C1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 performance: 500 bytes (Bitcoin size)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F060E0-DBB8-5F42-A2F9-0911F64D5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9" y="208429"/>
            <a:ext cx="12192000" cy="6858000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68E3B90-2500-CF47-8EF4-CC4D2E807B96}"/>
              </a:ext>
            </a:extLst>
          </p:cNvPr>
          <p:cNvGraphicFramePr>
            <a:graphicFrameLocks/>
          </p:cNvGraphicFramePr>
          <p:nvPr/>
        </p:nvGraphicFramePr>
        <p:xfrm>
          <a:off x="822961" y="1710859"/>
          <a:ext cx="11002856" cy="4553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4284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CE1B4-916F-6A4C-A573-F5FA5C996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D5A09-20A0-B342-8069-A34925AAA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/>
              <a:t>Mir-BFT</a:t>
            </a:r>
          </a:p>
          <a:p>
            <a:r>
              <a:rPr lang="de-DE" b="1" dirty="0" err="1"/>
              <a:t>Excellent</a:t>
            </a:r>
            <a:r>
              <a:rPr lang="de-DE" b="1" dirty="0"/>
              <a:t> </a:t>
            </a:r>
            <a:r>
              <a:rPr lang="de-DE" b="1" dirty="0" err="1"/>
              <a:t>scalability</a:t>
            </a:r>
            <a:r>
              <a:rPr lang="de-DE" b="1" dirty="0"/>
              <a:t> (at least </a:t>
            </a:r>
            <a:r>
              <a:rPr lang="de-DE" b="1" dirty="0" err="1"/>
              <a:t>up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100 </a:t>
            </a:r>
            <a:r>
              <a:rPr lang="de-DE" b="1" dirty="0" err="1"/>
              <a:t>nodes</a:t>
            </a:r>
            <a:r>
              <a:rPr lang="de-DE" b="1" dirty="0"/>
              <a:t>)</a:t>
            </a:r>
          </a:p>
          <a:p>
            <a:r>
              <a:rPr lang="de-DE" b="1" dirty="0"/>
              <a:t>Best </a:t>
            </a:r>
            <a:r>
              <a:rPr lang="de-DE" b="1" dirty="0" err="1"/>
              <a:t>performance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date</a:t>
            </a:r>
            <a:r>
              <a:rPr lang="de-DE" b="1" dirty="0"/>
              <a:t> on WANs, </a:t>
            </a:r>
            <a:r>
              <a:rPr lang="de-DE" b="1" dirty="0" err="1"/>
              <a:t>by</a:t>
            </a:r>
            <a:r>
              <a:rPr lang="de-DE" b="1" dirty="0"/>
              <a:t> </a:t>
            </a:r>
            <a:r>
              <a:rPr lang="de-DE" b="1" dirty="0" err="1"/>
              <a:t>far</a:t>
            </a:r>
            <a:r>
              <a:rPr lang="de-DE" b="1" dirty="0"/>
              <a:t>…</a:t>
            </a:r>
          </a:p>
          <a:p>
            <a:r>
              <a:rPr lang="de-DE" b="1" dirty="0"/>
              <a:t>Robust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performance</a:t>
            </a:r>
            <a:r>
              <a:rPr lang="de-DE" b="1" dirty="0"/>
              <a:t> </a:t>
            </a:r>
            <a:r>
              <a:rPr lang="de-DE" b="1" dirty="0" err="1"/>
              <a:t>attacks</a:t>
            </a:r>
            <a:endParaRPr lang="de-DE" b="1" dirty="0"/>
          </a:p>
          <a:p>
            <a:r>
              <a:rPr lang="de-DE" b="1" dirty="0"/>
              <a:t>Open </a:t>
            </a:r>
            <a:r>
              <a:rPr lang="de-DE" b="1" dirty="0" err="1"/>
              <a:t>source</a:t>
            </a:r>
            <a:r>
              <a:rPr lang="de-DE" b="1" dirty="0"/>
              <a:t>, Apache 2.0</a:t>
            </a:r>
          </a:p>
          <a:p>
            <a:r>
              <a:rPr lang="de-DE" b="1" dirty="0"/>
              <a:t>a </a:t>
            </a:r>
            <a:r>
              <a:rPr lang="de-DE" b="1" dirty="0" err="1"/>
              <a:t>Hyperledger</a:t>
            </a:r>
            <a:r>
              <a:rPr lang="de-DE" b="1" dirty="0"/>
              <a:t> Lab </a:t>
            </a:r>
            <a:r>
              <a:rPr lang="de-DE" b="1" dirty="0" err="1"/>
              <a:t>since</a:t>
            </a:r>
            <a:r>
              <a:rPr lang="de-DE" b="1" dirty="0"/>
              <a:t> Apr 2021 </a:t>
            </a:r>
          </a:p>
          <a:p>
            <a:pPr lvl="1"/>
            <a:r>
              <a:rPr lang="de-DE" dirty="0" err="1"/>
              <a:t>PoC</a:t>
            </a:r>
            <a:r>
              <a:rPr lang="de-DE" dirty="0"/>
              <a:t>, </a:t>
            </a:r>
            <a:r>
              <a:rPr lang="de-DE" dirty="0" err="1"/>
              <a:t>described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, </a:t>
            </a:r>
            <a:r>
              <a:rPr lang="de-DE" dirty="0" err="1"/>
              <a:t>available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branch</a:t>
            </a:r>
            <a:endParaRPr lang="de-DE" dirty="0"/>
          </a:p>
          <a:p>
            <a:pPr lvl="1"/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implementation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 (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branch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Planned</a:t>
            </a:r>
            <a:r>
              <a:rPr lang="de-DE" dirty="0"/>
              <a:t> </a:t>
            </a:r>
            <a:r>
              <a:rPr lang="de-DE" dirty="0" err="1"/>
              <a:t>integration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Hyperledger</a:t>
            </a:r>
            <a:r>
              <a:rPr lang="de-DE" dirty="0"/>
              <a:t> </a:t>
            </a:r>
            <a:r>
              <a:rPr lang="de-DE" dirty="0" err="1"/>
              <a:t>Fabric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possibly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Hyperledger</a:t>
            </a:r>
            <a:r>
              <a:rPr lang="de-DE" dirty="0"/>
              <a:t> </a:t>
            </a:r>
            <a:r>
              <a:rPr lang="de-DE" dirty="0" err="1"/>
              <a:t>projects</a:t>
            </a:r>
            <a:endParaRPr lang="de-DE" dirty="0"/>
          </a:p>
          <a:p>
            <a:pPr lvl="1"/>
            <a:endParaRPr lang="de-DE" sz="2000" dirty="0"/>
          </a:p>
          <a:p>
            <a:pPr marL="0" indent="0" algn="ctr">
              <a:buNone/>
            </a:pPr>
            <a:r>
              <a:rPr lang="de-DE" sz="2400" i="1" dirty="0" err="1"/>
              <a:t>Join</a:t>
            </a:r>
            <a:r>
              <a:rPr lang="de-DE" sz="2400" i="1" dirty="0"/>
              <a:t> </a:t>
            </a:r>
            <a:r>
              <a:rPr lang="de-DE" sz="2400" i="1" dirty="0" err="1"/>
              <a:t>the</a:t>
            </a:r>
            <a:r>
              <a:rPr lang="de-DE" sz="2400" i="1" dirty="0"/>
              <a:t> </a:t>
            </a:r>
            <a:r>
              <a:rPr lang="de-DE" sz="2400" i="1" dirty="0" err="1"/>
              <a:t>community</a:t>
            </a:r>
            <a:r>
              <a:rPr lang="de-DE" sz="2400" i="1" dirty="0"/>
              <a:t> at </a:t>
            </a:r>
          </a:p>
          <a:p>
            <a:pPr marL="0" indent="0" algn="ctr">
              <a:buNone/>
            </a:pPr>
            <a:r>
              <a:rPr lang="de-DE" sz="2400" i="1" dirty="0">
                <a:hlinkClick r:id="rId3"/>
              </a:rPr>
              <a:t>https://github.com/hyperledger-labs/mirbft</a:t>
            </a:r>
            <a:endParaRPr lang="de-DE" sz="2400" i="1" dirty="0"/>
          </a:p>
          <a:p>
            <a:pPr marL="0" indent="0" algn="ctr">
              <a:buNone/>
            </a:pPr>
            <a:endParaRPr lang="de-DE" sz="2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55C2B8-1B15-FC47-AA98-9D523069904A}"/>
              </a:ext>
            </a:extLst>
          </p:cNvPr>
          <p:cNvSpPr/>
          <p:nvPr/>
        </p:nvSpPr>
        <p:spPr>
          <a:xfrm>
            <a:off x="6096000" y="762739"/>
            <a:ext cx="6096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b="1" dirty="0"/>
              <a:t>The paper is available on </a:t>
            </a:r>
            <a:r>
              <a:rPr lang="en-US" b="1" dirty="0" err="1"/>
              <a:t>arXiV</a:t>
            </a:r>
            <a:r>
              <a:rPr lang="en-US" b="1" dirty="0"/>
              <a:t> </a:t>
            </a:r>
          </a:p>
          <a:p>
            <a:pPr marL="0" indent="0" algn="ctr">
              <a:buNone/>
            </a:pPr>
            <a:r>
              <a:rPr lang="en-US" dirty="0">
                <a:hlinkClick r:id="rId4"/>
              </a:rPr>
              <a:t>https://arxiv.org/pdf/1906.05552.pdf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596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2DD7B-0894-C046-8F44-DAC544656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optimizations: 16 nodes across 16 datacenters, 500 bytes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43E2DE-22C9-0248-851C-EB65FC5539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2888" y="1465262"/>
          <a:ext cx="11582400" cy="5120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7FC1D-17C3-3741-8FAB-1192E6E1AA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7F3E-5E11-7C4B-9E44-400A622D663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92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DDA1BBC-3C72-C94F-A6B3-B4109AEDA0E3}"/>
              </a:ext>
            </a:extLst>
          </p:cNvPr>
          <p:cNvGraphicFramePr>
            <a:graphicFrameLocks/>
          </p:cNvGraphicFramePr>
          <p:nvPr/>
        </p:nvGraphicFramePr>
        <p:xfrm>
          <a:off x="732367" y="946686"/>
          <a:ext cx="9606650" cy="526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812AE41-6C35-D349-8189-3934EFA5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optimizations: n=16 nodes across 16 datacenters, 3500 bytes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EF3A32-9E33-4F4C-AC72-5E308F5DB8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7F3E-5E11-7C4B-9E44-400A622D663D}" type="slidenum">
              <a:rPr lang="en-US" smtClean="0"/>
              <a:t>34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F9F882-5487-274D-BF83-686C3D089161}"/>
              </a:ext>
            </a:extLst>
          </p:cNvPr>
          <p:cNvSpPr txBox="1"/>
          <p:nvPr/>
        </p:nvSpPr>
        <p:spPr>
          <a:xfrm>
            <a:off x="2393027" y="3078134"/>
            <a:ext cx="3052182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typical Mir-BFT latency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about 1 sec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406023F8-E0A6-FA4F-B430-C2A1277871F6}"/>
              </a:ext>
            </a:extLst>
          </p:cNvPr>
          <p:cNvSpPr/>
          <p:nvPr/>
        </p:nvSpPr>
        <p:spPr bwMode="auto">
          <a:xfrm>
            <a:off x="3289024" y="3939402"/>
            <a:ext cx="433952" cy="894125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i="0" u="none" strike="noStrike" normalizeH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9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E47A6-BF37-8647-B16D-9AAE2B34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Duplication Prevention Impact: : n=16 nodes, 16 datacenters, 500 bytes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0E5BF35-622C-FF4E-A5F4-84EEBD5E5D3B}"/>
              </a:ext>
            </a:extLst>
          </p:cNvPr>
          <p:cNvGraphicFramePr>
            <a:graphicFrameLocks/>
          </p:cNvGraphicFramePr>
          <p:nvPr/>
        </p:nvGraphicFramePr>
        <p:xfrm>
          <a:off x="1752600" y="1600200"/>
          <a:ext cx="7774425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0289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A0C1F-4D2B-D54D-B707-353F61781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 performance with faults: 1-2 faults injected, 16 nodes, 500 bytes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DF6A1E-194F-024D-882E-396482B5B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14" y="1601323"/>
            <a:ext cx="10732786" cy="344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28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2DD7B-0894-C046-8F44-DAC544656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optimizations: 16 nodes across 16 datacenters, 3500 bytes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43E2DE-22C9-0248-851C-EB65FC5539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2888" y="1465262"/>
          <a:ext cx="11582400" cy="5120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7FC1D-17C3-3741-8FAB-1192E6E1AA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7F3E-5E11-7C4B-9E44-400A622D663D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44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2F000-3938-FA4E-8CB5-1471AB1AA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Wrt</a:t>
            </a:r>
            <a:r>
              <a:rPr lang="en-US" dirty="0"/>
              <a:t> </a:t>
            </a:r>
            <a:r>
              <a:rPr lang="en-US" dirty="0" err="1"/>
              <a:t>HoneyBadger</a:t>
            </a:r>
            <a:r>
              <a:rPr lang="en-US" dirty="0"/>
              <a:t> (WAN, 500 bytes)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745FE70-0BFE-D64D-8528-AE06DEE99A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720138"/>
              </p:ext>
            </p:extLst>
          </p:nvPr>
        </p:nvGraphicFramePr>
        <p:xfrm>
          <a:off x="732367" y="1644057"/>
          <a:ext cx="9861912" cy="4574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6159D3D-69EA-0F4E-857F-64E8914CFC57}"/>
              </a:ext>
            </a:extLst>
          </p:cNvPr>
          <p:cNvSpPr txBox="1"/>
          <p:nvPr/>
        </p:nvSpPr>
        <p:spPr>
          <a:xfrm>
            <a:off x="8816464" y="1199271"/>
            <a:ext cx="184377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60k+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tps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@100 nodes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A02660-063B-0B4D-A343-BC443A5F1536}"/>
              </a:ext>
            </a:extLst>
          </p:cNvPr>
          <p:cNvSpPr txBox="1"/>
          <p:nvPr/>
        </p:nvSpPr>
        <p:spPr>
          <a:xfrm>
            <a:off x="2146072" y="1199272"/>
            <a:ext cx="1574470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56.4k+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tps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@4 nodes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528324-62C6-654A-A7C7-DF8DD855C976}"/>
              </a:ext>
            </a:extLst>
          </p:cNvPr>
          <p:cNvSpPr txBox="1"/>
          <p:nvPr/>
        </p:nvSpPr>
        <p:spPr>
          <a:xfrm>
            <a:off x="5275219" y="1199271"/>
            <a:ext cx="1686680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61.8k+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tps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@49 nodes</a:t>
            </a:r>
          </a:p>
        </p:txBody>
      </p:sp>
    </p:spTree>
    <p:extLst>
      <p:ext uri="{BB962C8B-B14F-4D97-AF65-F5344CB8AC3E}">
        <p14:creationId xmlns:p14="http://schemas.microsoft.com/office/powerpoint/2010/main" val="186286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41178-75DC-184C-957F-B536258BB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Mir-BFT is a </a:t>
            </a:r>
            <a:r>
              <a:rPr lang="en-US" sz="2400" b="1" u="sng" dirty="0"/>
              <a:t>robust</a:t>
            </a:r>
            <a:r>
              <a:rPr lang="en-US" sz="2400" b="1" dirty="0"/>
              <a:t> BFT total order (consensus) protocol </a:t>
            </a:r>
          </a:p>
          <a:p>
            <a:pPr marL="0" indent="0" algn="ctr">
              <a:buNone/>
            </a:pPr>
            <a:r>
              <a:rPr lang="en-US" sz="2400" b="1" dirty="0"/>
              <a:t>with the highest throughput on WANs </a:t>
            </a:r>
          </a:p>
          <a:p>
            <a:pPr marL="0" indent="0" algn="ctr">
              <a:buNone/>
            </a:pPr>
            <a:r>
              <a:rPr lang="en-US" sz="2400" b="1" dirty="0"/>
              <a:t>with up to 100 (and probably more) nodes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Suitable for Permissioned (e.g., Hyperledger Fabric)</a:t>
            </a:r>
          </a:p>
          <a:p>
            <a:pPr marL="0" indent="0" algn="ctr">
              <a:buNone/>
            </a:pPr>
            <a:r>
              <a:rPr lang="en-US" sz="2400" b="1" dirty="0"/>
              <a:t>and Proof-of-Stake Permissionless Blockchains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F61A24-83AF-1E4F-AB65-104B6871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17" y="593725"/>
            <a:ext cx="11582400" cy="731838"/>
          </a:xfrm>
        </p:spPr>
        <p:txBody>
          <a:bodyPr/>
          <a:lstStyle/>
          <a:p>
            <a:r>
              <a:rPr lang="en-US" dirty="0"/>
              <a:t>This work</a:t>
            </a:r>
          </a:p>
        </p:txBody>
      </p:sp>
    </p:spTree>
    <p:extLst>
      <p:ext uri="{BB962C8B-B14F-4D97-AF65-F5344CB8AC3E}">
        <p14:creationId xmlns:p14="http://schemas.microsoft.com/office/powerpoint/2010/main" val="345175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E0AB3-541E-E34C-8C95-3BA1BCB3F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BFT Problem Statement + Model (this talk)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70D9F-C4B0-9348-8A4C-8B8D77F78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417" y="1486297"/>
            <a:ext cx="12155228" cy="4890294"/>
          </a:xfrm>
        </p:spPr>
        <p:txBody>
          <a:bodyPr/>
          <a:lstStyle/>
          <a:p>
            <a:r>
              <a:rPr lang="en-US" sz="2400" b="1" dirty="0"/>
              <a:t>N nodes, F of them may be Byzantine faulty (deviate from protocol, malicious)</a:t>
            </a:r>
          </a:p>
          <a:p>
            <a:pPr lvl="1"/>
            <a:r>
              <a:rPr lang="en-US" sz="2000" dirty="0"/>
              <a:t>N ≥ 3F+1</a:t>
            </a:r>
          </a:p>
          <a:p>
            <a:pPr lvl="1"/>
            <a:r>
              <a:rPr lang="en-US" sz="2000" dirty="0"/>
              <a:t>Any number of clients can be Byzantine</a:t>
            </a:r>
          </a:p>
          <a:p>
            <a:pPr lvl="1"/>
            <a:endParaRPr lang="en-US" sz="2000" dirty="0"/>
          </a:p>
          <a:p>
            <a:r>
              <a:rPr lang="en-US" sz="2400" b="1" dirty="0"/>
              <a:t>Asynchronous* (eventually synchronous) network </a:t>
            </a:r>
          </a:p>
          <a:p>
            <a:pPr lvl="1"/>
            <a:r>
              <a:rPr lang="en-US" sz="2000" dirty="0"/>
              <a:t>messages may be dropped, reordered, delayed </a:t>
            </a:r>
          </a:p>
          <a:p>
            <a:pPr lvl="1"/>
            <a:r>
              <a:rPr lang="en-US" sz="2000" dirty="0"/>
              <a:t>After some time GST (unknown to nodes) the network is assumed to be synchronous</a:t>
            </a:r>
          </a:p>
          <a:p>
            <a:pPr lvl="1"/>
            <a:endParaRPr lang="en-US" sz="2000" dirty="0"/>
          </a:p>
          <a:p>
            <a:r>
              <a:rPr lang="en-US" sz="2400" b="1" dirty="0"/>
              <a:t>Problem</a:t>
            </a:r>
            <a:r>
              <a:rPr lang="en-US" sz="2400" dirty="0"/>
              <a:t>: </a:t>
            </a:r>
            <a:r>
              <a:rPr lang="en-US" sz="2400" b="1" dirty="0"/>
              <a:t>Total Order broadcast</a:t>
            </a:r>
            <a:r>
              <a:rPr lang="en-US" sz="2400" dirty="0"/>
              <a:t>, informally:</a:t>
            </a:r>
          </a:p>
          <a:p>
            <a:pPr lvl="1"/>
            <a:r>
              <a:rPr lang="en-US" sz="2000" b="1" dirty="0"/>
              <a:t>Agreement: </a:t>
            </a:r>
            <a:r>
              <a:rPr lang="en-US" sz="2000" dirty="0"/>
              <a:t>all correct nodes deliver the same transactions in the same order</a:t>
            </a:r>
          </a:p>
          <a:p>
            <a:pPr lvl="1"/>
            <a:r>
              <a:rPr lang="en-US" sz="2000" b="1" dirty="0"/>
              <a:t>Validity: </a:t>
            </a:r>
            <a:r>
              <a:rPr lang="en-US" sz="2000" dirty="0"/>
              <a:t>they only deliver transactions proposed by some client</a:t>
            </a:r>
          </a:p>
          <a:p>
            <a:pPr lvl="1"/>
            <a:r>
              <a:rPr lang="en-US" sz="2000" b="1" dirty="0"/>
              <a:t>No-Duplication: </a:t>
            </a:r>
            <a:r>
              <a:rPr lang="en-US" sz="2000" dirty="0"/>
              <a:t>Transactions are not duplicated</a:t>
            </a:r>
          </a:p>
          <a:p>
            <a:pPr lvl="1"/>
            <a:r>
              <a:rPr lang="en-US" sz="2000" b="1" dirty="0"/>
              <a:t>Liveness: </a:t>
            </a:r>
            <a:r>
              <a:rPr lang="en-US" sz="2000" dirty="0"/>
              <a:t>every transaction proposed by a correct client is eventually delivered by all correct nodes</a:t>
            </a:r>
          </a:p>
          <a:p>
            <a:pPr marL="288925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5AFC1-5159-FE4C-B818-112BF9A119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7F3E-5E11-7C4B-9E44-400A622D663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9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BDBA9-E7BB-8744-A4DA-E9A1B4948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2888C1B-61D0-A14E-93F0-B857ADE0F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605758"/>
              </p:ext>
            </p:extLst>
          </p:nvPr>
        </p:nvGraphicFramePr>
        <p:xfrm>
          <a:off x="394067" y="1223945"/>
          <a:ext cx="8402212" cy="4734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9D337F6-CC06-A44F-BA20-0332582D2FBE}"/>
              </a:ext>
            </a:extLst>
          </p:cNvPr>
          <p:cNvSpPr/>
          <p:nvPr/>
        </p:nvSpPr>
        <p:spPr bwMode="auto">
          <a:xfrm>
            <a:off x="1933452" y="1955783"/>
            <a:ext cx="6494930" cy="2095517"/>
          </a:xfrm>
          <a:prstGeom prst="rect">
            <a:avLst/>
          </a:prstGeom>
          <a:gradFill>
            <a:gsLst>
              <a:gs pos="0">
                <a:schemeClr val="bg1"/>
              </a:gs>
              <a:gs pos="87000">
                <a:srgbClr val="FF0000">
                  <a:alpha val="22000"/>
                </a:srgbClr>
              </a:gs>
              <a:gs pos="100000">
                <a:srgbClr val="FF0000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5612BF-2B3F-3E45-9B6A-1A190C0D1952}"/>
              </a:ext>
            </a:extLst>
          </p:cNvPr>
          <p:cNvSpPr txBox="1"/>
          <p:nvPr/>
        </p:nvSpPr>
        <p:spPr>
          <a:xfrm>
            <a:off x="7264441" y="1326741"/>
            <a:ext cx="2327881" cy="3139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/>
              <a:t>L</a:t>
            </a:r>
            <a:r>
              <a:rPr lang="en-CH" sz="1600" dirty="0"/>
              <a:t>eader based protocols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C8FB1C-B8BD-F545-8CE2-1E08D0D8C9D4}"/>
              </a:ext>
            </a:extLst>
          </p:cNvPr>
          <p:cNvSpPr txBox="1"/>
          <p:nvPr/>
        </p:nvSpPr>
        <p:spPr>
          <a:xfrm>
            <a:off x="7264441" y="1652358"/>
            <a:ext cx="1675459" cy="3139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Fabric validation</a:t>
            </a:r>
            <a:endParaRPr lang="en-CH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2DB4FE-1FE5-5C46-9BBC-853975393C8D}"/>
              </a:ext>
            </a:extLst>
          </p:cNvPr>
          <p:cNvSpPr txBox="1"/>
          <p:nvPr/>
        </p:nvSpPr>
        <p:spPr>
          <a:xfrm>
            <a:off x="3415049" y="2722562"/>
            <a:ext cx="3531737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Mir-BFT </a:t>
            </a:r>
          </a:p>
          <a:p>
            <a:pPr algn="ctr"/>
            <a:r>
              <a:rPr lang="en-GB" dirty="0"/>
              <a:t>t</a:t>
            </a:r>
            <a:r>
              <a:rPr lang="en-CH" dirty="0"/>
              <a:t>argeted performance area</a:t>
            </a:r>
          </a:p>
        </p:txBody>
      </p:sp>
    </p:spTree>
    <p:extLst>
      <p:ext uri="{BB962C8B-B14F-4D97-AF65-F5344CB8AC3E}">
        <p14:creationId xmlns:p14="http://schemas.microsoft.com/office/powerpoint/2010/main" val="28481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DB2A0-FAC8-E648-83A1-8C9FA0997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17" y="593725"/>
            <a:ext cx="11774412" cy="731838"/>
          </a:xfrm>
        </p:spPr>
        <p:txBody>
          <a:bodyPr/>
          <a:lstStyle/>
          <a:p>
            <a:r>
              <a:rPr lang="en-US" dirty="0"/>
              <a:t>Understanding BFT bottlenecks: Leader-based protocols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6DD9D1-1A71-B646-99A2-FD8145FE2599}"/>
              </a:ext>
            </a:extLst>
          </p:cNvPr>
          <p:cNvCxnSpPr/>
          <p:nvPr/>
        </p:nvCxnSpPr>
        <p:spPr bwMode="auto">
          <a:xfrm>
            <a:off x="1830336" y="3764778"/>
            <a:ext cx="627186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48FB09-2855-964C-8D31-95AF7C16B6FE}"/>
              </a:ext>
            </a:extLst>
          </p:cNvPr>
          <p:cNvCxnSpPr/>
          <p:nvPr/>
        </p:nvCxnSpPr>
        <p:spPr bwMode="auto">
          <a:xfrm>
            <a:off x="1830336" y="4026583"/>
            <a:ext cx="627186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C9EE07-AA23-7243-954A-4EE409103862}"/>
              </a:ext>
            </a:extLst>
          </p:cNvPr>
          <p:cNvCxnSpPr/>
          <p:nvPr/>
        </p:nvCxnSpPr>
        <p:spPr bwMode="auto">
          <a:xfrm>
            <a:off x="1830335" y="4565870"/>
            <a:ext cx="627186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7EAC96-FA96-8B4E-93F5-08EB5A6D3FED}"/>
              </a:ext>
            </a:extLst>
          </p:cNvPr>
          <p:cNvCxnSpPr/>
          <p:nvPr/>
        </p:nvCxnSpPr>
        <p:spPr bwMode="auto">
          <a:xfrm>
            <a:off x="1830336" y="4279639"/>
            <a:ext cx="627186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D27A6C-A071-E547-B4DE-E14F727BC5D9}"/>
              </a:ext>
            </a:extLst>
          </p:cNvPr>
          <p:cNvCxnSpPr/>
          <p:nvPr/>
        </p:nvCxnSpPr>
        <p:spPr bwMode="auto">
          <a:xfrm>
            <a:off x="2379140" y="3764783"/>
            <a:ext cx="676901" cy="26180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2E6FA8-8002-8E43-8AF4-25404DDA4FD7}"/>
              </a:ext>
            </a:extLst>
          </p:cNvPr>
          <p:cNvCxnSpPr/>
          <p:nvPr/>
        </p:nvCxnSpPr>
        <p:spPr bwMode="auto">
          <a:xfrm>
            <a:off x="2379133" y="3776996"/>
            <a:ext cx="676148" cy="50264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71DE13-9543-6241-A687-95E7D115BF05}"/>
              </a:ext>
            </a:extLst>
          </p:cNvPr>
          <p:cNvCxnSpPr/>
          <p:nvPr/>
        </p:nvCxnSpPr>
        <p:spPr bwMode="auto">
          <a:xfrm>
            <a:off x="2379135" y="3776991"/>
            <a:ext cx="676146" cy="81301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83F729F8-3218-2446-B67C-D49838BDD466}"/>
              </a:ext>
            </a:extLst>
          </p:cNvPr>
          <p:cNvSpPr/>
          <p:nvPr/>
        </p:nvSpPr>
        <p:spPr bwMode="auto">
          <a:xfrm>
            <a:off x="1063059" y="1838341"/>
            <a:ext cx="1316074" cy="61346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/>
          </a:p>
          <a:p>
            <a:pPr algn="ctr"/>
            <a:r>
              <a:rPr lang="en-US" sz="1600" dirty="0"/>
              <a:t>Batch #237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3324245-64F5-5C43-A933-89D7446411AC}"/>
              </a:ext>
            </a:extLst>
          </p:cNvPr>
          <p:cNvSpPr txBox="1"/>
          <p:nvPr/>
        </p:nvSpPr>
        <p:spPr>
          <a:xfrm>
            <a:off x="1830336" y="6220732"/>
            <a:ext cx="522386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PBFT [Castro/Liskov99], Aardvark [Clement et al. 2009]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E3E4F3F-0A53-534A-951E-84395003157A}"/>
              </a:ext>
            </a:extLst>
          </p:cNvPr>
          <p:cNvSpPr txBox="1"/>
          <p:nvPr/>
        </p:nvSpPr>
        <p:spPr>
          <a:xfrm>
            <a:off x="2189871" y="4541417"/>
            <a:ext cx="928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Pre-prepare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C55FE55-AAE0-1844-8845-5405CA65471A}"/>
              </a:ext>
            </a:extLst>
          </p:cNvPr>
          <p:cNvSpPr txBox="1"/>
          <p:nvPr/>
        </p:nvSpPr>
        <p:spPr>
          <a:xfrm>
            <a:off x="8190929" y="3582378"/>
            <a:ext cx="178765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0 (Primary)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E2C31DA-6DB9-8145-A947-B54D79C7EFEA}"/>
              </a:ext>
            </a:extLst>
          </p:cNvPr>
          <p:cNvSpPr txBox="1"/>
          <p:nvPr/>
        </p:nvSpPr>
        <p:spPr>
          <a:xfrm>
            <a:off x="8208090" y="3840139"/>
            <a:ext cx="151563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99EE3F6-C5E4-2D4E-979E-63EDAA49AB40}"/>
              </a:ext>
            </a:extLst>
          </p:cNvPr>
          <p:cNvSpPr txBox="1"/>
          <p:nvPr/>
        </p:nvSpPr>
        <p:spPr>
          <a:xfrm>
            <a:off x="8190930" y="4097238"/>
            <a:ext cx="151563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BB3D8B4-9215-FA4F-BFD0-0DF7459C4E25}"/>
              </a:ext>
            </a:extLst>
          </p:cNvPr>
          <p:cNvSpPr txBox="1"/>
          <p:nvPr/>
        </p:nvSpPr>
        <p:spPr>
          <a:xfrm>
            <a:off x="8190930" y="4383469"/>
            <a:ext cx="151563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4EE176D-B2EC-6542-AA6C-3953AFC36BB3}"/>
              </a:ext>
            </a:extLst>
          </p:cNvPr>
          <p:cNvSpPr/>
          <p:nvPr/>
        </p:nvSpPr>
        <p:spPr bwMode="auto">
          <a:xfrm>
            <a:off x="1063059" y="2460780"/>
            <a:ext cx="1316074" cy="2725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Tx1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D75182F-2798-474A-A018-E88FBE05391F}"/>
              </a:ext>
            </a:extLst>
          </p:cNvPr>
          <p:cNvSpPr/>
          <p:nvPr/>
        </p:nvSpPr>
        <p:spPr bwMode="auto">
          <a:xfrm>
            <a:off x="1063059" y="2713578"/>
            <a:ext cx="1316074" cy="27256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Tx2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502C64C-7F8C-BC4C-B591-FBB0C19D5DBA}"/>
              </a:ext>
            </a:extLst>
          </p:cNvPr>
          <p:cNvSpPr/>
          <p:nvPr/>
        </p:nvSpPr>
        <p:spPr bwMode="auto">
          <a:xfrm>
            <a:off x="1063059" y="2995023"/>
            <a:ext cx="1316074" cy="27256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Tx3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BF1912-CBC2-FB42-9325-58095D9D90A1}"/>
              </a:ext>
            </a:extLst>
          </p:cNvPr>
          <p:cNvSpPr/>
          <p:nvPr/>
        </p:nvSpPr>
        <p:spPr bwMode="auto">
          <a:xfrm>
            <a:off x="1063059" y="3275708"/>
            <a:ext cx="1316074" cy="27256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Tx4</a:t>
            </a:r>
          </a:p>
        </p:txBody>
      </p:sp>
    </p:spTree>
    <p:extLst>
      <p:ext uri="{BB962C8B-B14F-4D97-AF65-F5344CB8AC3E}">
        <p14:creationId xmlns:p14="http://schemas.microsoft.com/office/powerpoint/2010/main" val="1750167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DB2A0-FAC8-E648-83A1-8C9FA0997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17" y="593725"/>
            <a:ext cx="11774412" cy="731838"/>
          </a:xfrm>
        </p:spPr>
        <p:txBody>
          <a:bodyPr/>
          <a:lstStyle/>
          <a:p>
            <a:r>
              <a:rPr lang="en-US" dirty="0"/>
              <a:t>Understanding BFT bottlenecks: Leader-based protocols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6DD9D1-1A71-B646-99A2-FD8145FE2599}"/>
              </a:ext>
            </a:extLst>
          </p:cNvPr>
          <p:cNvCxnSpPr/>
          <p:nvPr/>
        </p:nvCxnSpPr>
        <p:spPr bwMode="auto">
          <a:xfrm>
            <a:off x="1830336" y="3764778"/>
            <a:ext cx="627186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48FB09-2855-964C-8D31-95AF7C16B6FE}"/>
              </a:ext>
            </a:extLst>
          </p:cNvPr>
          <p:cNvCxnSpPr/>
          <p:nvPr/>
        </p:nvCxnSpPr>
        <p:spPr bwMode="auto">
          <a:xfrm>
            <a:off x="1830336" y="4026583"/>
            <a:ext cx="627186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C9EE07-AA23-7243-954A-4EE409103862}"/>
              </a:ext>
            </a:extLst>
          </p:cNvPr>
          <p:cNvCxnSpPr/>
          <p:nvPr/>
        </p:nvCxnSpPr>
        <p:spPr bwMode="auto">
          <a:xfrm>
            <a:off x="1830335" y="4565870"/>
            <a:ext cx="627186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7EAC96-FA96-8B4E-93F5-08EB5A6D3FED}"/>
              </a:ext>
            </a:extLst>
          </p:cNvPr>
          <p:cNvCxnSpPr/>
          <p:nvPr/>
        </p:nvCxnSpPr>
        <p:spPr bwMode="auto">
          <a:xfrm>
            <a:off x="1830336" y="4279639"/>
            <a:ext cx="627186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D27A6C-A071-E547-B4DE-E14F727BC5D9}"/>
              </a:ext>
            </a:extLst>
          </p:cNvPr>
          <p:cNvCxnSpPr/>
          <p:nvPr/>
        </p:nvCxnSpPr>
        <p:spPr bwMode="auto">
          <a:xfrm>
            <a:off x="2379140" y="3764783"/>
            <a:ext cx="676901" cy="26180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2E6FA8-8002-8E43-8AF4-25404DDA4FD7}"/>
              </a:ext>
            </a:extLst>
          </p:cNvPr>
          <p:cNvCxnSpPr/>
          <p:nvPr/>
        </p:nvCxnSpPr>
        <p:spPr bwMode="auto">
          <a:xfrm>
            <a:off x="2379133" y="3776996"/>
            <a:ext cx="676148" cy="50264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71DE13-9543-6241-A687-95E7D115BF05}"/>
              </a:ext>
            </a:extLst>
          </p:cNvPr>
          <p:cNvCxnSpPr/>
          <p:nvPr/>
        </p:nvCxnSpPr>
        <p:spPr bwMode="auto">
          <a:xfrm>
            <a:off x="2379135" y="3776991"/>
            <a:ext cx="676146" cy="81301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12DB89-3769-054A-9C6F-B8C8EA91BA5E}"/>
              </a:ext>
            </a:extLst>
          </p:cNvPr>
          <p:cNvCxnSpPr/>
          <p:nvPr/>
        </p:nvCxnSpPr>
        <p:spPr bwMode="auto">
          <a:xfrm flipV="1">
            <a:off x="3054740" y="3793101"/>
            <a:ext cx="784700" cy="2232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6EAC04B-1B59-4047-B741-E9214436D8DF}"/>
              </a:ext>
            </a:extLst>
          </p:cNvPr>
          <p:cNvCxnSpPr/>
          <p:nvPr/>
        </p:nvCxnSpPr>
        <p:spPr bwMode="auto">
          <a:xfrm flipV="1">
            <a:off x="3061672" y="3793101"/>
            <a:ext cx="777768" cy="48653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D71312-6D66-A94D-946D-F4C2FAA9EA5A}"/>
              </a:ext>
            </a:extLst>
          </p:cNvPr>
          <p:cNvCxnSpPr/>
          <p:nvPr/>
        </p:nvCxnSpPr>
        <p:spPr bwMode="auto">
          <a:xfrm flipV="1">
            <a:off x="3061672" y="3793101"/>
            <a:ext cx="777768" cy="77277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F252743-7FFC-2D4C-8A2D-4C3C78FCC6A7}"/>
              </a:ext>
            </a:extLst>
          </p:cNvPr>
          <p:cNvCxnSpPr/>
          <p:nvPr/>
        </p:nvCxnSpPr>
        <p:spPr bwMode="auto">
          <a:xfrm flipV="1">
            <a:off x="3061672" y="4036375"/>
            <a:ext cx="777768" cy="24326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923DDB9-4873-704A-A869-FDA44E9F1798}"/>
              </a:ext>
            </a:extLst>
          </p:cNvPr>
          <p:cNvCxnSpPr/>
          <p:nvPr/>
        </p:nvCxnSpPr>
        <p:spPr bwMode="auto">
          <a:xfrm>
            <a:off x="3054740" y="4026589"/>
            <a:ext cx="784700" cy="23938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025903-37A4-6345-8F4C-308D3B8A7637}"/>
              </a:ext>
            </a:extLst>
          </p:cNvPr>
          <p:cNvCxnSpPr/>
          <p:nvPr/>
        </p:nvCxnSpPr>
        <p:spPr bwMode="auto">
          <a:xfrm>
            <a:off x="3054740" y="4276175"/>
            <a:ext cx="784700" cy="3133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5BCEB6-A86A-9E4D-B443-57B45273C5AF}"/>
              </a:ext>
            </a:extLst>
          </p:cNvPr>
          <p:cNvCxnSpPr/>
          <p:nvPr/>
        </p:nvCxnSpPr>
        <p:spPr bwMode="auto">
          <a:xfrm flipV="1">
            <a:off x="3061672" y="4026583"/>
            <a:ext cx="777768" cy="54949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AF18409-3DA0-0A4A-A8BA-2FC5F829AFD0}"/>
              </a:ext>
            </a:extLst>
          </p:cNvPr>
          <p:cNvCxnSpPr/>
          <p:nvPr/>
        </p:nvCxnSpPr>
        <p:spPr bwMode="auto">
          <a:xfrm>
            <a:off x="3061672" y="4036371"/>
            <a:ext cx="777768" cy="56333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AB56222-1383-F444-9B7A-0B5483548508}"/>
              </a:ext>
            </a:extLst>
          </p:cNvPr>
          <p:cNvCxnSpPr/>
          <p:nvPr/>
        </p:nvCxnSpPr>
        <p:spPr bwMode="auto">
          <a:xfrm flipV="1">
            <a:off x="3061672" y="4276175"/>
            <a:ext cx="777768" cy="28969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3324245-64F5-5C43-A933-89D7446411AC}"/>
              </a:ext>
            </a:extLst>
          </p:cNvPr>
          <p:cNvSpPr txBox="1"/>
          <p:nvPr/>
        </p:nvSpPr>
        <p:spPr>
          <a:xfrm>
            <a:off x="1830336" y="6220732"/>
            <a:ext cx="522386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PBFT [Castro/Liskov99], Aardvark [Clement et al. 2009]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E3E4F3F-0A53-534A-951E-84395003157A}"/>
              </a:ext>
            </a:extLst>
          </p:cNvPr>
          <p:cNvSpPr txBox="1"/>
          <p:nvPr/>
        </p:nvSpPr>
        <p:spPr>
          <a:xfrm>
            <a:off x="2189871" y="4541417"/>
            <a:ext cx="928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Pre-prepare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C55FE55-AAE0-1844-8845-5405CA65471A}"/>
              </a:ext>
            </a:extLst>
          </p:cNvPr>
          <p:cNvSpPr txBox="1"/>
          <p:nvPr/>
        </p:nvSpPr>
        <p:spPr>
          <a:xfrm>
            <a:off x="8190929" y="3582378"/>
            <a:ext cx="178765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0 (Primary)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E2C31DA-6DB9-8145-A947-B54D79C7EFEA}"/>
              </a:ext>
            </a:extLst>
          </p:cNvPr>
          <p:cNvSpPr txBox="1"/>
          <p:nvPr/>
        </p:nvSpPr>
        <p:spPr>
          <a:xfrm>
            <a:off x="8208090" y="3840139"/>
            <a:ext cx="151563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99EE3F6-C5E4-2D4E-979E-63EDAA49AB40}"/>
              </a:ext>
            </a:extLst>
          </p:cNvPr>
          <p:cNvSpPr txBox="1"/>
          <p:nvPr/>
        </p:nvSpPr>
        <p:spPr>
          <a:xfrm>
            <a:off x="8190930" y="4097238"/>
            <a:ext cx="151563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BB3D8B4-9215-FA4F-BFD0-0DF7459C4E25}"/>
              </a:ext>
            </a:extLst>
          </p:cNvPr>
          <p:cNvSpPr txBox="1"/>
          <p:nvPr/>
        </p:nvSpPr>
        <p:spPr>
          <a:xfrm>
            <a:off x="8190930" y="4383469"/>
            <a:ext cx="151563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0DCDAC5-05F6-264A-8314-C666D7C71D7F}"/>
              </a:ext>
            </a:extLst>
          </p:cNvPr>
          <p:cNvSpPr txBox="1"/>
          <p:nvPr/>
        </p:nvSpPr>
        <p:spPr>
          <a:xfrm>
            <a:off x="3103235" y="4541412"/>
            <a:ext cx="674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Prepare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1213A78-2D8F-4B41-ACFF-FBB5EDC09865}"/>
              </a:ext>
            </a:extLst>
          </p:cNvPr>
          <p:cNvSpPr/>
          <p:nvPr/>
        </p:nvSpPr>
        <p:spPr bwMode="auto">
          <a:xfrm>
            <a:off x="1063059" y="1838341"/>
            <a:ext cx="1316074" cy="61346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/>
          </a:p>
          <a:p>
            <a:pPr algn="ctr"/>
            <a:r>
              <a:rPr lang="en-US" sz="1600" dirty="0"/>
              <a:t>Batch #237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2D3F817-410B-D144-85D7-B9958B2890E6}"/>
              </a:ext>
            </a:extLst>
          </p:cNvPr>
          <p:cNvSpPr/>
          <p:nvPr/>
        </p:nvSpPr>
        <p:spPr bwMode="auto">
          <a:xfrm>
            <a:off x="1063059" y="2460780"/>
            <a:ext cx="1316074" cy="2725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Tx1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2B8EB82-0A30-474B-B5C6-9D3A6453E33B}"/>
              </a:ext>
            </a:extLst>
          </p:cNvPr>
          <p:cNvSpPr/>
          <p:nvPr/>
        </p:nvSpPr>
        <p:spPr bwMode="auto">
          <a:xfrm>
            <a:off x="1063059" y="2727879"/>
            <a:ext cx="1316074" cy="27256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Tx2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B41E6EA-E6B5-5449-9FAD-342DD25CDC3F}"/>
              </a:ext>
            </a:extLst>
          </p:cNvPr>
          <p:cNvSpPr/>
          <p:nvPr/>
        </p:nvSpPr>
        <p:spPr bwMode="auto">
          <a:xfrm>
            <a:off x="1063059" y="3009324"/>
            <a:ext cx="1316074" cy="27256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Tx3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149B0E4-7F9C-3146-A21A-286C30EE690C}"/>
              </a:ext>
            </a:extLst>
          </p:cNvPr>
          <p:cNvSpPr/>
          <p:nvPr/>
        </p:nvSpPr>
        <p:spPr bwMode="auto">
          <a:xfrm>
            <a:off x="1063059" y="3290009"/>
            <a:ext cx="1316074" cy="27256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Tx4</a:t>
            </a:r>
          </a:p>
        </p:txBody>
      </p:sp>
    </p:spTree>
    <p:extLst>
      <p:ext uri="{BB962C8B-B14F-4D97-AF65-F5344CB8AC3E}">
        <p14:creationId xmlns:p14="http://schemas.microsoft.com/office/powerpoint/2010/main" val="495499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DB2A0-FAC8-E648-83A1-8C9FA0997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17" y="593725"/>
            <a:ext cx="11774412" cy="731838"/>
          </a:xfrm>
        </p:spPr>
        <p:txBody>
          <a:bodyPr/>
          <a:lstStyle/>
          <a:p>
            <a:r>
              <a:rPr lang="en-US" dirty="0"/>
              <a:t>Understanding BFT bottlenecks: Leader-based protocols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6DD9D1-1A71-B646-99A2-FD8145FE2599}"/>
              </a:ext>
            </a:extLst>
          </p:cNvPr>
          <p:cNvCxnSpPr/>
          <p:nvPr/>
        </p:nvCxnSpPr>
        <p:spPr bwMode="auto">
          <a:xfrm>
            <a:off x="1830336" y="3764778"/>
            <a:ext cx="627186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48FB09-2855-964C-8D31-95AF7C16B6FE}"/>
              </a:ext>
            </a:extLst>
          </p:cNvPr>
          <p:cNvCxnSpPr/>
          <p:nvPr/>
        </p:nvCxnSpPr>
        <p:spPr bwMode="auto">
          <a:xfrm>
            <a:off x="1830336" y="4026583"/>
            <a:ext cx="627186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C9EE07-AA23-7243-954A-4EE409103862}"/>
              </a:ext>
            </a:extLst>
          </p:cNvPr>
          <p:cNvCxnSpPr/>
          <p:nvPr/>
        </p:nvCxnSpPr>
        <p:spPr bwMode="auto">
          <a:xfrm>
            <a:off x="1830335" y="4565870"/>
            <a:ext cx="627186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7EAC96-FA96-8B4E-93F5-08EB5A6D3FED}"/>
              </a:ext>
            </a:extLst>
          </p:cNvPr>
          <p:cNvCxnSpPr/>
          <p:nvPr/>
        </p:nvCxnSpPr>
        <p:spPr bwMode="auto">
          <a:xfrm>
            <a:off x="1830336" y="4279639"/>
            <a:ext cx="627186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D27A6C-A071-E547-B4DE-E14F727BC5D9}"/>
              </a:ext>
            </a:extLst>
          </p:cNvPr>
          <p:cNvCxnSpPr/>
          <p:nvPr/>
        </p:nvCxnSpPr>
        <p:spPr bwMode="auto">
          <a:xfrm>
            <a:off x="2379140" y="3764783"/>
            <a:ext cx="676901" cy="26180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2E6FA8-8002-8E43-8AF4-25404DDA4FD7}"/>
              </a:ext>
            </a:extLst>
          </p:cNvPr>
          <p:cNvCxnSpPr/>
          <p:nvPr/>
        </p:nvCxnSpPr>
        <p:spPr bwMode="auto">
          <a:xfrm>
            <a:off x="2379133" y="3776996"/>
            <a:ext cx="676148" cy="50264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71DE13-9543-6241-A687-95E7D115BF05}"/>
              </a:ext>
            </a:extLst>
          </p:cNvPr>
          <p:cNvCxnSpPr/>
          <p:nvPr/>
        </p:nvCxnSpPr>
        <p:spPr bwMode="auto">
          <a:xfrm>
            <a:off x="2379135" y="3776991"/>
            <a:ext cx="676146" cy="81301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12DB89-3769-054A-9C6F-B8C8EA91BA5E}"/>
              </a:ext>
            </a:extLst>
          </p:cNvPr>
          <p:cNvCxnSpPr/>
          <p:nvPr/>
        </p:nvCxnSpPr>
        <p:spPr bwMode="auto">
          <a:xfrm flipV="1">
            <a:off x="3054740" y="3793101"/>
            <a:ext cx="784700" cy="2232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6EAC04B-1B59-4047-B741-E9214436D8DF}"/>
              </a:ext>
            </a:extLst>
          </p:cNvPr>
          <p:cNvCxnSpPr/>
          <p:nvPr/>
        </p:nvCxnSpPr>
        <p:spPr bwMode="auto">
          <a:xfrm flipV="1">
            <a:off x="3061672" y="3793101"/>
            <a:ext cx="777768" cy="48653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D71312-6D66-A94D-946D-F4C2FAA9EA5A}"/>
              </a:ext>
            </a:extLst>
          </p:cNvPr>
          <p:cNvCxnSpPr/>
          <p:nvPr/>
        </p:nvCxnSpPr>
        <p:spPr bwMode="auto">
          <a:xfrm flipV="1">
            <a:off x="3061672" y="3793101"/>
            <a:ext cx="777768" cy="77277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F252743-7FFC-2D4C-8A2D-4C3C78FCC6A7}"/>
              </a:ext>
            </a:extLst>
          </p:cNvPr>
          <p:cNvCxnSpPr/>
          <p:nvPr/>
        </p:nvCxnSpPr>
        <p:spPr bwMode="auto">
          <a:xfrm flipV="1">
            <a:off x="3061672" y="4036375"/>
            <a:ext cx="777768" cy="24326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923DDB9-4873-704A-A869-FDA44E9F1798}"/>
              </a:ext>
            </a:extLst>
          </p:cNvPr>
          <p:cNvCxnSpPr/>
          <p:nvPr/>
        </p:nvCxnSpPr>
        <p:spPr bwMode="auto">
          <a:xfrm>
            <a:off x="3054740" y="4026589"/>
            <a:ext cx="784700" cy="23938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025903-37A4-6345-8F4C-308D3B8A7637}"/>
              </a:ext>
            </a:extLst>
          </p:cNvPr>
          <p:cNvCxnSpPr/>
          <p:nvPr/>
        </p:nvCxnSpPr>
        <p:spPr bwMode="auto">
          <a:xfrm>
            <a:off x="3054740" y="4276175"/>
            <a:ext cx="784700" cy="3133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5BCEB6-A86A-9E4D-B443-57B45273C5AF}"/>
              </a:ext>
            </a:extLst>
          </p:cNvPr>
          <p:cNvCxnSpPr/>
          <p:nvPr/>
        </p:nvCxnSpPr>
        <p:spPr bwMode="auto">
          <a:xfrm flipV="1">
            <a:off x="3061672" y="4026583"/>
            <a:ext cx="777768" cy="54949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AF18409-3DA0-0A4A-A8BA-2FC5F829AFD0}"/>
              </a:ext>
            </a:extLst>
          </p:cNvPr>
          <p:cNvCxnSpPr/>
          <p:nvPr/>
        </p:nvCxnSpPr>
        <p:spPr bwMode="auto">
          <a:xfrm>
            <a:off x="3061672" y="4036371"/>
            <a:ext cx="777768" cy="56333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AB56222-1383-F444-9B7A-0B5483548508}"/>
              </a:ext>
            </a:extLst>
          </p:cNvPr>
          <p:cNvCxnSpPr/>
          <p:nvPr/>
        </p:nvCxnSpPr>
        <p:spPr bwMode="auto">
          <a:xfrm flipV="1">
            <a:off x="3061672" y="4276175"/>
            <a:ext cx="777768" cy="28969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367DC9A-FB83-4546-B9AC-4E94512D01E2}"/>
              </a:ext>
            </a:extLst>
          </p:cNvPr>
          <p:cNvCxnSpPr/>
          <p:nvPr/>
        </p:nvCxnSpPr>
        <p:spPr bwMode="auto">
          <a:xfrm flipV="1">
            <a:off x="3876477" y="3797787"/>
            <a:ext cx="784700" cy="2232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7E16722-7A2F-C945-B3E8-BDD61412CF58}"/>
              </a:ext>
            </a:extLst>
          </p:cNvPr>
          <p:cNvCxnSpPr/>
          <p:nvPr/>
        </p:nvCxnSpPr>
        <p:spPr bwMode="auto">
          <a:xfrm flipV="1">
            <a:off x="3883409" y="3797787"/>
            <a:ext cx="777768" cy="48653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109A985-79AB-1348-97ED-19621BB8322A}"/>
              </a:ext>
            </a:extLst>
          </p:cNvPr>
          <p:cNvCxnSpPr/>
          <p:nvPr/>
        </p:nvCxnSpPr>
        <p:spPr bwMode="auto">
          <a:xfrm flipV="1">
            <a:off x="3883409" y="3797787"/>
            <a:ext cx="777768" cy="77277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2B3F01-84DD-B142-B08C-91DD7370EBA6}"/>
              </a:ext>
            </a:extLst>
          </p:cNvPr>
          <p:cNvCxnSpPr/>
          <p:nvPr/>
        </p:nvCxnSpPr>
        <p:spPr bwMode="auto">
          <a:xfrm>
            <a:off x="3876477" y="3769469"/>
            <a:ext cx="784700" cy="2618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4330749-B916-0847-B3EC-02F19D7788B0}"/>
              </a:ext>
            </a:extLst>
          </p:cNvPr>
          <p:cNvCxnSpPr/>
          <p:nvPr/>
        </p:nvCxnSpPr>
        <p:spPr bwMode="auto">
          <a:xfrm>
            <a:off x="3876477" y="3793101"/>
            <a:ext cx="784700" cy="4775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FF21071-A8DA-384F-92C4-18692CDCD271}"/>
              </a:ext>
            </a:extLst>
          </p:cNvPr>
          <p:cNvCxnSpPr/>
          <p:nvPr/>
        </p:nvCxnSpPr>
        <p:spPr bwMode="auto">
          <a:xfrm>
            <a:off x="3883409" y="3793101"/>
            <a:ext cx="777768" cy="80158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B567B99-8C87-234A-8D81-188D0057F136}"/>
              </a:ext>
            </a:extLst>
          </p:cNvPr>
          <p:cNvCxnSpPr/>
          <p:nvPr/>
        </p:nvCxnSpPr>
        <p:spPr bwMode="auto">
          <a:xfrm flipV="1">
            <a:off x="3883409" y="4041061"/>
            <a:ext cx="777768" cy="24326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71C6A21-0201-8B49-899D-D84686EACA87}"/>
              </a:ext>
            </a:extLst>
          </p:cNvPr>
          <p:cNvCxnSpPr/>
          <p:nvPr/>
        </p:nvCxnSpPr>
        <p:spPr bwMode="auto">
          <a:xfrm>
            <a:off x="3876477" y="4031275"/>
            <a:ext cx="784700" cy="23938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88B8A69-0AB7-5B45-8DDC-F4A792A2674D}"/>
              </a:ext>
            </a:extLst>
          </p:cNvPr>
          <p:cNvCxnSpPr/>
          <p:nvPr/>
        </p:nvCxnSpPr>
        <p:spPr bwMode="auto">
          <a:xfrm>
            <a:off x="3876477" y="4280861"/>
            <a:ext cx="784700" cy="3133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5B0028D-A71F-6E43-87EC-4AA810FB205A}"/>
              </a:ext>
            </a:extLst>
          </p:cNvPr>
          <p:cNvCxnSpPr/>
          <p:nvPr/>
        </p:nvCxnSpPr>
        <p:spPr bwMode="auto">
          <a:xfrm flipV="1">
            <a:off x="3883409" y="4031269"/>
            <a:ext cx="777768" cy="54949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13524C5-FC80-754A-AFB6-88AC70DBD52D}"/>
              </a:ext>
            </a:extLst>
          </p:cNvPr>
          <p:cNvCxnSpPr/>
          <p:nvPr/>
        </p:nvCxnSpPr>
        <p:spPr bwMode="auto">
          <a:xfrm>
            <a:off x="3883409" y="4041057"/>
            <a:ext cx="777768" cy="56333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E124CA5-9039-9F40-86DE-081855E63CAF}"/>
              </a:ext>
            </a:extLst>
          </p:cNvPr>
          <p:cNvCxnSpPr/>
          <p:nvPr/>
        </p:nvCxnSpPr>
        <p:spPr bwMode="auto">
          <a:xfrm flipV="1">
            <a:off x="3883409" y="4280861"/>
            <a:ext cx="777768" cy="28969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Down Arrow 35">
            <a:extLst>
              <a:ext uri="{FF2B5EF4-FFF2-40B4-BE49-F238E27FC236}">
                <a16:creationId xmlns:a16="http://schemas.microsoft.com/office/drawing/2014/main" id="{7C3E7BB0-9CD2-7444-B34F-3466C44D4AE1}"/>
              </a:ext>
            </a:extLst>
          </p:cNvPr>
          <p:cNvSpPr/>
          <p:nvPr/>
        </p:nvSpPr>
        <p:spPr bwMode="auto">
          <a:xfrm rot="10800000">
            <a:off x="4539257" y="4627562"/>
            <a:ext cx="243840" cy="759031"/>
          </a:xfrm>
          <a:prstGeom prst="downArrow">
            <a:avLst/>
          </a:prstGeom>
          <a:noFill/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z="2000">
              <a:solidFill>
                <a:schemeClr val="tx1"/>
              </a:solidFill>
              <a:latin typeface="HelvNeue Light for IBM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FB68B3-7930-A346-B9FB-0B8008391480}"/>
              </a:ext>
            </a:extLst>
          </p:cNvPr>
          <p:cNvSpPr txBox="1"/>
          <p:nvPr/>
        </p:nvSpPr>
        <p:spPr>
          <a:xfrm>
            <a:off x="4783097" y="4882510"/>
            <a:ext cx="466794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B0AF2F2-3075-CE47-90F5-B492426AB1A2}"/>
              </a:ext>
            </a:extLst>
          </p:cNvPr>
          <p:cNvSpPr/>
          <p:nvPr/>
        </p:nvSpPr>
        <p:spPr bwMode="auto">
          <a:xfrm>
            <a:off x="5129756" y="4791447"/>
            <a:ext cx="505237" cy="7157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rgbClr val="191919"/>
                </a:solidFill>
                <a:latin typeface="HelvNeue Light for IBM" pitchFamily="34" charset="0"/>
              </a:rPr>
              <a:t>#234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87417F9-7D0C-AC48-9E6B-DC1E77156085}"/>
              </a:ext>
            </a:extLst>
          </p:cNvPr>
          <p:cNvCxnSpPr/>
          <p:nvPr/>
        </p:nvCxnSpPr>
        <p:spPr bwMode="auto">
          <a:xfrm>
            <a:off x="5562974" y="5128762"/>
            <a:ext cx="373851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9CDE7ABC-384A-2F46-A584-E8C4C92E44E5}"/>
              </a:ext>
            </a:extLst>
          </p:cNvPr>
          <p:cNvSpPr/>
          <p:nvPr/>
        </p:nvSpPr>
        <p:spPr bwMode="auto">
          <a:xfrm>
            <a:off x="5862546" y="4791448"/>
            <a:ext cx="456833" cy="7157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rgbClr val="191919"/>
                </a:solidFill>
                <a:latin typeface="HelvNeue Light for IBM" pitchFamily="34" charset="0"/>
              </a:rPr>
              <a:t>#235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CBBEAB9-C1CC-4245-ABB5-EE5B17D62CD6}"/>
              </a:ext>
            </a:extLst>
          </p:cNvPr>
          <p:cNvSpPr/>
          <p:nvPr/>
        </p:nvSpPr>
        <p:spPr bwMode="auto">
          <a:xfrm>
            <a:off x="6704477" y="4791448"/>
            <a:ext cx="503133" cy="7157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rgbClr val="191919"/>
                </a:solidFill>
                <a:latin typeface="HelvNeue Light for IBM" pitchFamily="34" charset="0"/>
              </a:rPr>
              <a:t>#236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9488244-245D-4242-A07F-0F3409848DB8}"/>
              </a:ext>
            </a:extLst>
          </p:cNvPr>
          <p:cNvCxnSpPr/>
          <p:nvPr/>
        </p:nvCxnSpPr>
        <p:spPr bwMode="auto">
          <a:xfrm>
            <a:off x="6320353" y="5140927"/>
            <a:ext cx="373851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F511B9B-B50C-4543-B9CF-8B3B7645BC73}"/>
              </a:ext>
            </a:extLst>
          </p:cNvPr>
          <p:cNvCxnSpPr/>
          <p:nvPr/>
        </p:nvCxnSpPr>
        <p:spPr bwMode="auto">
          <a:xfrm>
            <a:off x="7207610" y="5128762"/>
            <a:ext cx="373851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3324245-64F5-5C43-A933-89D7446411AC}"/>
              </a:ext>
            </a:extLst>
          </p:cNvPr>
          <p:cNvSpPr txBox="1"/>
          <p:nvPr/>
        </p:nvSpPr>
        <p:spPr>
          <a:xfrm>
            <a:off x="1830336" y="6220732"/>
            <a:ext cx="522386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PBFT [Castro/Liskov99], Aardvark [Clement et al. 2009]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FE150C1-3ECB-2448-A1F6-2AE085253636}"/>
              </a:ext>
            </a:extLst>
          </p:cNvPr>
          <p:cNvSpPr txBox="1"/>
          <p:nvPr/>
        </p:nvSpPr>
        <p:spPr>
          <a:xfrm>
            <a:off x="3950752" y="5410434"/>
            <a:ext cx="114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en-US" sz="1400" dirty="0">
                <a:solidFill>
                  <a:schemeClr val="tx1"/>
                </a:solidFill>
              </a:rPr>
              <a:t>Deliver batch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E3E4F3F-0A53-534A-951E-84395003157A}"/>
              </a:ext>
            </a:extLst>
          </p:cNvPr>
          <p:cNvSpPr txBox="1"/>
          <p:nvPr/>
        </p:nvSpPr>
        <p:spPr>
          <a:xfrm>
            <a:off x="2189871" y="4541417"/>
            <a:ext cx="928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Pre-prepare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C55FE55-AAE0-1844-8845-5405CA65471A}"/>
              </a:ext>
            </a:extLst>
          </p:cNvPr>
          <p:cNvSpPr txBox="1"/>
          <p:nvPr/>
        </p:nvSpPr>
        <p:spPr>
          <a:xfrm>
            <a:off x="8190929" y="3582378"/>
            <a:ext cx="178765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0 (Primary)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E2C31DA-6DB9-8145-A947-B54D79C7EFEA}"/>
              </a:ext>
            </a:extLst>
          </p:cNvPr>
          <p:cNvSpPr txBox="1"/>
          <p:nvPr/>
        </p:nvSpPr>
        <p:spPr>
          <a:xfrm>
            <a:off x="8208090" y="3840139"/>
            <a:ext cx="151563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99EE3F6-C5E4-2D4E-979E-63EDAA49AB40}"/>
              </a:ext>
            </a:extLst>
          </p:cNvPr>
          <p:cNvSpPr txBox="1"/>
          <p:nvPr/>
        </p:nvSpPr>
        <p:spPr>
          <a:xfrm>
            <a:off x="8190930" y="4097238"/>
            <a:ext cx="151563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BB3D8B4-9215-FA4F-BFD0-0DF7459C4E25}"/>
              </a:ext>
            </a:extLst>
          </p:cNvPr>
          <p:cNvSpPr txBox="1"/>
          <p:nvPr/>
        </p:nvSpPr>
        <p:spPr>
          <a:xfrm>
            <a:off x="8190930" y="4383469"/>
            <a:ext cx="151563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Node 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0DCDAC5-05F6-264A-8314-C666D7C71D7F}"/>
              </a:ext>
            </a:extLst>
          </p:cNvPr>
          <p:cNvSpPr txBox="1"/>
          <p:nvPr/>
        </p:nvSpPr>
        <p:spPr>
          <a:xfrm>
            <a:off x="3103235" y="4541412"/>
            <a:ext cx="674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Prepare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943BF81-0560-D949-AAE8-D88772E594CC}"/>
              </a:ext>
            </a:extLst>
          </p:cNvPr>
          <p:cNvSpPr txBox="1"/>
          <p:nvPr/>
        </p:nvSpPr>
        <p:spPr>
          <a:xfrm>
            <a:off x="3914394" y="4537667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Commit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975DAC-8D2A-F14E-A64D-0AECF57244DD}"/>
              </a:ext>
            </a:extLst>
          </p:cNvPr>
          <p:cNvGrpSpPr/>
          <p:nvPr/>
        </p:nvGrpSpPr>
        <p:grpSpPr>
          <a:xfrm>
            <a:off x="7581461" y="4791447"/>
            <a:ext cx="1058019" cy="1180357"/>
            <a:chOff x="6149591" y="1879148"/>
            <a:chExt cx="1316074" cy="1751731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6918369-7195-5343-884D-54BE0B45AA01}"/>
                </a:ext>
              </a:extLst>
            </p:cNvPr>
            <p:cNvSpPr/>
            <p:nvPr/>
          </p:nvSpPr>
          <p:spPr bwMode="auto">
            <a:xfrm>
              <a:off x="6149591" y="1879148"/>
              <a:ext cx="1316074" cy="61346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 dirty="0"/>
            </a:p>
            <a:p>
              <a:pPr algn="ctr"/>
              <a:r>
                <a:rPr lang="en-US" sz="1200" dirty="0"/>
                <a:t>Batch #237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52191BB-6CBF-264F-A633-70D79C5260CB}"/>
                </a:ext>
              </a:extLst>
            </p:cNvPr>
            <p:cNvSpPr/>
            <p:nvPr/>
          </p:nvSpPr>
          <p:spPr bwMode="auto">
            <a:xfrm>
              <a:off x="6149591" y="2501587"/>
              <a:ext cx="1316074" cy="27256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Tx1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2D16209-FFFC-9946-A0AF-F7D8A9564F1C}"/>
                </a:ext>
              </a:extLst>
            </p:cNvPr>
            <p:cNvSpPr/>
            <p:nvPr/>
          </p:nvSpPr>
          <p:spPr bwMode="auto">
            <a:xfrm>
              <a:off x="6149591" y="2796187"/>
              <a:ext cx="1316074" cy="272562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Tx2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93D7DCC-D4B1-8D43-BCEF-C2C337E17104}"/>
                </a:ext>
              </a:extLst>
            </p:cNvPr>
            <p:cNvSpPr/>
            <p:nvPr/>
          </p:nvSpPr>
          <p:spPr bwMode="auto">
            <a:xfrm>
              <a:off x="6149591" y="3077632"/>
              <a:ext cx="1316074" cy="272562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Tx3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FF18F77-079B-2341-B7E4-419389C665D0}"/>
                </a:ext>
              </a:extLst>
            </p:cNvPr>
            <p:cNvSpPr/>
            <p:nvPr/>
          </p:nvSpPr>
          <p:spPr bwMode="auto">
            <a:xfrm>
              <a:off x="6149591" y="3358317"/>
              <a:ext cx="1316074" cy="27256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Tx4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41F8D950-E212-804F-846E-A7A077923CFB}"/>
              </a:ext>
            </a:extLst>
          </p:cNvPr>
          <p:cNvSpPr/>
          <p:nvPr/>
        </p:nvSpPr>
        <p:spPr bwMode="auto">
          <a:xfrm>
            <a:off x="1063059" y="1838341"/>
            <a:ext cx="1316074" cy="61346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/>
          </a:p>
          <a:p>
            <a:pPr algn="ctr"/>
            <a:r>
              <a:rPr lang="en-US" sz="1600" dirty="0"/>
              <a:t>Batch #237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477B43D-D175-6647-A9FD-1FF5D353225F}"/>
              </a:ext>
            </a:extLst>
          </p:cNvPr>
          <p:cNvSpPr/>
          <p:nvPr/>
        </p:nvSpPr>
        <p:spPr bwMode="auto">
          <a:xfrm>
            <a:off x="1063059" y="2460780"/>
            <a:ext cx="1316074" cy="2725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Tx1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0F29043-9712-E746-9775-A3EA586C5A2C}"/>
              </a:ext>
            </a:extLst>
          </p:cNvPr>
          <p:cNvSpPr/>
          <p:nvPr/>
        </p:nvSpPr>
        <p:spPr bwMode="auto">
          <a:xfrm>
            <a:off x="1063059" y="2698487"/>
            <a:ext cx="1316074" cy="27256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Tx2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5D96CC4-6F1B-6545-BE37-7D625628CAED}"/>
              </a:ext>
            </a:extLst>
          </p:cNvPr>
          <p:cNvSpPr/>
          <p:nvPr/>
        </p:nvSpPr>
        <p:spPr bwMode="auto">
          <a:xfrm>
            <a:off x="1063059" y="2979932"/>
            <a:ext cx="1316074" cy="27256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Tx3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669EBD6-276A-5842-A929-184352A0B8FD}"/>
              </a:ext>
            </a:extLst>
          </p:cNvPr>
          <p:cNvSpPr/>
          <p:nvPr/>
        </p:nvSpPr>
        <p:spPr bwMode="auto">
          <a:xfrm>
            <a:off x="1063059" y="3260617"/>
            <a:ext cx="1316074" cy="27256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Tx4</a:t>
            </a:r>
          </a:p>
        </p:txBody>
      </p:sp>
    </p:spTree>
    <p:extLst>
      <p:ext uri="{BB962C8B-B14F-4D97-AF65-F5344CB8AC3E}">
        <p14:creationId xmlns:p14="http://schemas.microsoft.com/office/powerpoint/2010/main" val="2777723924"/>
      </p:ext>
    </p:extLst>
  </p:cSld>
  <p:clrMapOvr>
    <a:masterClrMapping/>
  </p:clrMapOvr>
</p:sld>
</file>

<file path=ppt/theme/theme1.xml><?xml version="1.0" encoding="utf-8"?>
<a:theme xmlns:a="http://schemas.openxmlformats.org/drawingml/2006/main" name="IBM">
  <a:themeElements>
    <a:clrScheme name="January 2013 1">
      <a:dk1>
        <a:srgbClr val="000000"/>
      </a:dk1>
      <a:lt1>
        <a:srgbClr val="FFFFFF"/>
      </a:lt1>
      <a:dk2>
        <a:srgbClr val="00B2EF"/>
      </a:dk2>
      <a:lt2>
        <a:srgbClr val="808080"/>
      </a:lt2>
      <a:accent1>
        <a:srgbClr val="83D1F5"/>
      </a:accent1>
      <a:accent2>
        <a:srgbClr val="00A6A0"/>
      </a:accent2>
      <a:accent3>
        <a:srgbClr val="FFFFFF"/>
      </a:accent3>
      <a:accent4>
        <a:srgbClr val="000000"/>
      </a:accent4>
      <a:accent5>
        <a:srgbClr val="C1E5F9"/>
      </a:accent5>
      <a:accent6>
        <a:srgbClr val="009691"/>
      </a:accent6>
      <a:hlink>
        <a:srgbClr val="00B2EF"/>
      </a:hlink>
      <a:folHlink>
        <a:srgbClr val="AB1A86"/>
      </a:folHlink>
    </a:clrScheme>
    <a:fontScheme name="January 20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January 2013 1">
        <a:dk1>
          <a:srgbClr val="000000"/>
        </a:dk1>
        <a:lt1>
          <a:srgbClr val="FFFFFF"/>
        </a:lt1>
        <a:dk2>
          <a:srgbClr val="00B2EF"/>
        </a:dk2>
        <a:lt2>
          <a:srgbClr val="808080"/>
        </a:lt2>
        <a:accent1>
          <a:srgbClr val="83D1F5"/>
        </a:accent1>
        <a:accent2>
          <a:srgbClr val="00A6A0"/>
        </a:accent2>
        <a:accent3>
          <a:srgbClr val="FFFFFF"/>
        </a:accent3>
        <a:accent4>
          <a:srgbClr val="000000"/>
        </a:accent4>
        <a:accent5>
          <a:srgbClr val="C1E5F9"/>
        </a:accent5>
        <a:accent6>
          <a:srgbClr val="009691"/>
        </a:accent6>
        <a:hlink>
          <a:srgbClr val="00B2EF"/>
        </a:hlink>
        <a:folHlink>
          <a:srgbClr val="AB1A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BM" id="{5EB10C12-23DA-274B-8CC6-FD8CD43F60D6}" vid="{841BAD71-534A-4544-92BA-231B9A83E0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47217</TotalTime>
  <Words>2133</Words>
  <Application>Microsoft Macintosh PowerPoint</Application>
  <PresentationFormat>Widescreen</PresentationFormat>
  <Paragraphs>485</Paragraphs>
  <Slides>38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Apple Symbols</vt:lpstr>
      <vt:lpstr>Arial</vt:lpstr>
      <vt:lpstr>Calibri</vt:lpstr>
      <vt:lpstr>Cambria Math</vt:lpstr>
      <vt:lpstr>Helvetica Neue</vt:lpstr>
      <vt:lpstr>HelvNeue Light for IBM</vt:lpstr>
      <vt:lpstr>System Font Regular</vt:lpstr>
      <vt:lpstr>Verdana</vt:lpstr>
      <vt:lpstr>Wingdings</vt:lpstr>
      <vt:lpstr>IBM</vt:lpstr>
      <vt:lpstr>Mir-BFT:  High-Throughput Robust BFT for Decentralized Networks    Marko Vukolić IBM Research - Zurich  (originally a joint work with  Chrysa Stathakopoulou, Tudor David and Matej Pavlovic)  June 10, 2021 </vt:lpstr>
      <vt:lpstr>Consensus establishes total order of transactions in a blockchain</vt:lpstr>
      <vt:lpstr>Consensus for Blockchains</vt:lpstr>
      <vt:lpstr>This work</vt:lpstr>
      <vt:lpstr>BFT Problem Statement + Model (this talk)</vt:lpstr>
      <vt:lpstr>Motivation</vt:lpstr>
      <vt:lpstr>Understanding BFT bottlenecks: Leader-based protocols</vt:lpstr>
      <vt:lpstr>Understanding BFT bottlenecks: Leader-based protocols</vt:lpstr>
      <vt:lpstr>Understanding BFT bottlenecks: Leader-based protocols</vt:lpstr>
      <vt:lpstr>Understanding BFT bottlenecks: Leader-based protocols</vt:lpstr>
      <vt:lpstr>Understanding BFT bottlenecks: leader-based protocols</vt:lpstr>
      <vt:lpstr>Robust BFT</vt:lpstr>
      <vt:lpstr>Robust BFT</vt:lpstr>
      <vt:lpstr>Robust BFT</vt:lpstr>
      <vt:lpstr>Mir: Robust Scaling of Classical BFT</vt:lpstr>
      <vt:lpstr>Main Challenge with Multiple Leaders: Request duplication </vt:lpstr>
      <vt:lpstr>Mir BFT Total Order Broadcast protocol: The main principles</vt:lpstr>
      <vt:lpstr>Preventing Transaction Duplication</vt:lpstr>
      <vt:lpstr>Preventing Transaction Duplication: Bucket assignement</vt:lpstr>
      <vt:lpstr>Preventing Transaction Duplication: Bucket Rotation</vt:lpstr>
      <vt:lpstr>Growing and Shrinking Leader Set (see paper for details)</vt:lpstr>
      <vt:lpstr>Signature Verification Sharding (SVS) optimization</vt:lpstr>
      <vt:lpstr>Performance Evaluation Setup </vt:lpstr>
      <vt:lpstr>WAN throughput scalability (Bitcoin size txs. - 500 bytes)</vt:lpstr>
      <vt:lpstr>WAN Scalability vs. Hotstuff (500B, ordering hashes only, no client auth)</vt:lpstr>
      <vt:lpstr>Impact of Duplication Prevention (500B requests)</vt:lpstr>
      <vt:lpstr>Censoring Resistance (20% dropped request by f nodes):  n=16 nodes across 16 datacenters, 500 bytes </vt:lpstr>
      <vt:lpstr>Latency, Impact of Bucket Rotation and SVS (16 nodes, WAN, 500B)</vt:lpstr>
      <vt:lpstr>WAN Scalability (3500B requests – typical Hyperledger Fabric tx size)</vt:lpstr>
      <vt:lpstr>LAN performance: 3500 bytes (Hyperledger Fabric size)</vt:lpstr>
      <vt:lpstr>LAN performance: 500 bytes (Bitcoin size)</vt:lpstr>
      <vt:lpstr>Summary</vt:lpstr>
      <vt:lpstr>Impact of optimizations: 16 nodes across 16 datacenters, 500 bytes</vt:lpstr>
      <vt:lpstr>Impact of optimizations: n=16 nodes across 16 datacenters, 3500 bytes</vt:lpstr>
      <vt:lpstr>Duplication Prevention Impact: : n=16 nodes, 16 datacenters, 500 bytes</vt:lpstr>
      <vt:lpstr>WAN performance with faults: 1-2 faults injected, 16 nodes, 500 bytes</vt:lpstr>
      <vt:lpstr>Impact of optimizations: 16 nodes across 16 datacenters, 3500 bytes</vt:lpstr>
      <vt:lpstr>Wrt HoneyBadger (WAN, 500 bytes)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Mir: High-Throughput BFT for Blockchains</dc:title>
  <dc:creator>Chrysoula Stathakopoulou</dc:creator>
  <cp:lastModifiedBy>Marko Vukolic</cp:lastModifiedBy>
  <cp:revision>301</cp:revision>
  <dcterms:created xsi:type="dcterms:W3CDTF">2018-12-12T13:10:17Z</dcterms:created>
  <dcterms:modified xsi:type="dcterms:W3CDTF">2021-06-10T05:57:49Z</dcterms:modified>
</cp:coreProperties>
</file>