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y="5143500" cx="9144000"/>
  <p:notesSz cx="6858000" cy="9144000"/>
  <p:embeddedFontLst>
    <p:embeddedFont>
      <p:font typeface="Poppins"/>
      <p:regular r:id="rId45"/>
      <p:bold r:id="rId46"/>
      <p:italic r:id="rId47"/>
      <p:boldItalic r:id="rId48"/>
    </p:embeddedFont>
    <p:embeddedFont>
      <p:font typeface="Bebas Neue"/>
      <p:regular r:id="rId49"/>
    </p:embeddedFont>
    <p:embeddedFont>
      <p:font typeface="Poppins Light"/>
      <p:regular r:id="rId50"/>
      <p:bold r:id="rId51"/>
      <p:italic r:id="rId52"/>
      <p:boldItalic r:id="rId53"/>
    </p:embeddedFont>
    <p:embeddedFont>
      <p:font typeface="Poppins Medium"/>
      <p:regular r:id="rId54"/>
      <p:bold r:id="rId55"/>
      <p:italic r:id="rId56"/>
      <p:boldItalic r:id="rId57"/>
    </p:embeddedFont>
    <p:embeddedFont>
      <p:font typeface="Poppins SemiBold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font" Target="fonts/Poppins-bold.fntdata"/><Relationship Id="rId45" Type="http://schemas.openxmlformats.org/officeDocument/2006/relationships/font" Target="fonts/Poppins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Poppins-boldItalic.fntdata"/><Relationship Id="rId47" Type="http://schemas.openxmlformats.org/officeDocument/2006/relationships/font" Target="fonts/Poppins-italic.fntdata"/><Relationship Id="rId49" Type="http://schemas.openxmlformats.org/officeDocument/2006/relationships/font" Target="fonts/BebasNeue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1" Type="http://schemas.openxmlformats.org/officeDocument/2006/relationships/font" Target="fonts/PoppinsSemiBold-bold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PoppinsSemiBold-italic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PoppinsLight-bold.fntdata"/><Relationship Id="rId50" Type="http://schemas.openxmlformats.org/officeDocument/2006/relationships/font" Target="fonts/PoppinsLight-regular.fntdata"/><Relationship Id="rId53" Type="http://schemas.openxmlformats.org/officeDocument/2006/relationships/font" Target="fonts/PoppinsLight-boldItalic.fntdata"/><Relationship Id="rId52" Type="http://schemas.openxmlformats.org/officeDocument/2006/relationships/font" Target="fonts/PoppinsLight-italic.fntdata"/><Relationship Id="rId11" Type="http://schemas.openxmlformats.org/officeDocument/2006/relationships/slide" Target="slides/slide7.xml"/><Relationship Id="rId55" Type="http://schemas.openxmlformats.org/officeDocument/2006/relationships/font" Target="fonts/PoppinsMedium-bold.fntdata"/><Relationship Id="rId10" Type="http://schemas.openxmlformats.org/officeDocument/2006/relationships/slide" Target="slides/slide6.xml"/><Relationship Id="rId54" Type="http://schemas.openxmlformats.org/officeDocument/2006/relationships/font" Target="fonts/PoppinsMedium-regular.fntdata"/><Relationship Id="rId13" Type="http://schemas.openxmlformats.org/officeDocument/2006/relationships/slide" Target="slides/slide9.xml"/><Relationship Id="rId57" Type="http://schemas.openxmlformats.org/officeDocument/2006/relationships/font" Target="fonts/PoppinsMedium-boldItalic.fntdata"/><Relationship Id="rId12" Type="http://schemas.openxmlformats.org/officeDocument/2006/relationships/slide" Target="slides/slide8.xml"/><Relationship Id="rId56" Type="http://schemas.openxmlformats.org/officeDocument/2006/relationships/font" Target="fonts/PoppinsMedium-italic.fntdata"/><Relationship Id="rId15" Type="http://schemas.openxmlformats.org/officeDocument/2006/relationships/slide" Target="slides/slide11.xml"/><Relationship Id="rId59" Type="http://schemas.openxmlformats.org/officeDocument/2006/relationships/font" Target="fonts/PoppinsSemiBold-bold.fntdata"/><Relationship Id="rId14" Type="http://schemas.openxmlformats.org/officeDocument/2006/relationships/slide" Target="slides/slide10.xml"/><Relationship Id="rId58" Type="http://schemas.openxmlformats.org/officeDocument/2006/relationships/font" Target="fonts/PoppinsSemiBold-regular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027280384e_4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027280384e_4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027280384e_12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027280384e_12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27280384e_2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027280384e_2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0276f2527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0276f2527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027280384e_2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027280384e_2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027280384e_9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027280384e_9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027280384e_2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027280384e_2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027280384e_2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027280384e_2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027280384e_2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027280384e_2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027280384e_2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027280384e_2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027280384e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027280384e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027280384e_4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1027280384e_4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027280384e_19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027280384e_19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027280384e_19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1027280384e_19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027280384e_19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027280384e_19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027280384e_19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1027280384e_19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027280384e_19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027280384e_19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027280384e_19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027280384e_19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027280384e_2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1027280384e_2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027280384e_2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1027280384e_2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027280384e_3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1027280384e_3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deb1016a9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deb1016a9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027280384e_2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1027280384e_2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027280384e_2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1027280384e_2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deb1016d6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deb1016d6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027280384e_12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1027280384e_12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027280384e_2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027280384e_2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1027280384e_2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1027280384e_2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027280384e_2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027280384e_2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1027280384e_2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1027280384e_2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fc78fdb758_5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fc78fdb758_5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fc78fdb758_5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fc78fdb758_5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027280384e_4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027280384e_4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fc78fdb758_5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fc78fdb758_5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027280384e_2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027280384e_2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027280384e_12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027280384e_12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0276f2527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0276f2527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027280384e_2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027280384e_2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027280384e_12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027280384e_1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7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7200" y="-11650"/>
            <a:ext cx="9198400" cy="51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ctrTitle"/>
          </p:nvPr>
        </p:nvSpPr>
        <p:spPr>
          <a:xfrm>
            <a:off x="1345800" y="1143300"/>
            <a:ext cx="6452400" cy="245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2198600" y="3594300"/>
            <a:ext cx="4746600" cy="4059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9125" y="-11825"/>
            <a:ext cx="9184849" cy="516192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720000" y="1387100"/>
            <a:ext cx="5857500" cy="146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subTitle"/>
          </p:nvPr>
        </p:nvSpPr>
        <p:spPr>
          <a:xfrm>
            <a:off x="720000" y="2853425"/>
            <a:ext cx="5857500" cy="5739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bg>
      <p:bgPr>
        <a:solidFill>
          <a:schemeClr val="lt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35151" y="-17475"/>
            <a:ext cx="9214301" cy="51784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/>
          <p:nvPr>
            <p:ph type="title"/>
          </p:nvPr>
        </p:nvSpPr>
        <p:spPr>
          <a:xfrm>
            <a:off x="3348500" y="1742775"/>
            <a:ext cx="19227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2" name="Google Shape;62;p13"/>
          <p:cNvSpPr txBox="1"/>
          <p:nvPr>
            <p:ph hasCustomPrompt="1" idx="2" type="title"/>
          </p:nvPr>
        </p:nvSpPr>
        <p:spPr>
          <a:xfrm>
            <a:off x="6312050" y="3040500"/>
            <a:ext cx="572700" cy="572700"/>
          </a:xfrm>
          <a:prstGeom prst="rect">
            <a:avLst/>
          </a:prstGeom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3348500" y="2253100"/>
            <a:ext cx="19227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3"/>
          <p:cNvSpPr txBox="1"/>
          <p:nvPr>
            <p:ph idx="3" type="title"/>
          </p:nvPr>
        </p:nvSpPr>
        <p:spPr>
          <a:xfrm>
            <a:off x="6235850" y="1742775"/>
            <a:ext cx="19227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5" name="Google Shape;65;p13"/>
          <p:cNvSpPr txBox="1"/>
          <p:nvPr>
            <p:ph idx="4" type="subTitle"/>
          </p:nvPr>
        </p:nvSpPr>
        <p:spPr>
          <a:xfrm>
            <a:off x="6235850" y="2253100"/>
            <a:ext cx="19227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5" type="title"/>
          </p:nvPr>
        </p:nvSpPr>
        <p:spPr>
          <a:xfrm>
            <a:off x="3348500" y="3608375"/>
            <a:ext cx="19227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13"/>
          <p:cNvSpPr txBox="1"/>
          <p:nvPr>
            <p:ph idx="6" type="subTitle"/>
          </p:nvPr>
        </p:nvSpPr>
        <p:spPr>
          <a:xfrm>
            <a:off x="3348500" y="4118700"/>
            <a:ext cx="1889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3"/>
          <p:cNvSpPr txBox="1"/>
          <p:nvPr>
            <p:ph idx="7" type="title"/>
          </p:nvPr>
        </p:nvSpPr>
        <p:spPr>
          <a:xfrm>
            <a:off x="6235850" y="3608375"/>
            <a:ext cx="19227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9" name="Google Shape;69;p13"/>
          <p:cNvSpPr txBox="1"/>
          <p:nvPr>
            <p:ph idx="8" type="subTitle"/>
          </p:nvPr>
        </p:nvSpPr>
        <p:spPr>
          <a:xfrm>
            <a:off x="6235850" y="4118700"/>
            <a:ext cx="19227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hasCustomPrompt="1" idx="9" type="title"/>
          </p:nvPr>
        </p:nvSpPr>
        <p:spPr>
          <a:xfrm>
            <a:off x="3466250" y="3040500"/>
            <a:ext cx="572700" cy="572700"/>
          </a:xfrm>
          <a:prstGeom prst="rect">
            <a:avLst/>
          </a:prstGeom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/>
          <p:nvPr>
            <p:ph hasCustomPrompt="1" idx="13" type="title"/>
          </p:nvPr>
        </p:nvSpPr>
        <p:spPr>
          <a:xfrm>
            <a:off x="3466250" y="1119000"/>
            <a:ext cx="572700" cy="572700"/>
          </a:xfrm>
          <a:prstGeom prst="rect">
            <a:avLst/>
          </a:prstGeom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/>
          <p:nvPr>
            <p:ph hasCustomPrompt="1" idx="14" type="title"/>
          </p:nvPr>
        </p:nvSpPr>
        <p:spPr>
          <a:xfrm>
            <a:off x="6312050" y="1119000"/>
            <a:ext cx="572700" cy="572700"/>
          </a:xfrm>
          <a:prstGeom prst="rect">
            <a:avLst/>
          </a:prstGeom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/>
          <p:nvPr>
            <p:ph idx="15"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bg>
      <p:bgPr>
        <a:solidFill>
          <a:schemeClr val="lt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4"/>
          <p:cNvPicPr preferRelativeResize="0"/>
          <p:nvPr/>
        </p:nvPicPr>
        <p:blipFill rotWithShape="1">
          <a:blip r:embed="rId2">
            <a:alphaModFix/>
          </a:blip>
          <a:srcRect b="59" l="0" r="0" t="59"/>
          <a:stretch/>
        </p:blipFill>
        <p:spPr>
          <a:xfrm>
            <a:off x="-35425" y="-19885"/>
            <a:ext cx="9198401" cy="516338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>
            <p:ph type="title"/>
          </p:nvPr>
        </p:nvSpPr>
        <p:spPr>
          <a:xfrm>
            <a:off x="928425" y="2880150"/>
            <a:ext cx="4394400" cy="6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8" name="Google Shape;78;p14"/>
          <p:cNvSpPr txBox="1"/>
          <p:nvPr>
            <p:ph idx="1" type="subTitle"/>
          </p:nvPr>
        </p:nvSpPr>
        <p:spPr>
          <a:xfrm>
            <a:off x="928425" y="1663050"/>
            <a:ext cx="4394400" cy="12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9" name="Google Shape;79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2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5"/>
          <p:cNvPicPr preferRelativeResize="0"/>
          <p:nvPr/>
        </p:nvPicPr>
        <p:blipFill rotWithShape="1">
          <a:blip r:embed="rId2">
            <a:alphaModFix/>
          </a:blip>
          <a:srcRect b="59" l="0" r="0" t="59"/>
          <a:stretch/>
        </p:blipFill>
        <p:spPr>
          <a:xfrm>
            <a:off x="-17475" y="-9800"/>
            <a:ext cx="9197925" cy="516310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>
            <p:ph idx="1" type="subTitle"/>
          </p:nvPr>
        </p:nvSpPr>
        <p:spPr>
          <a:xfrm>
            <a:off x="810000" y="3337200"/>
            <a:ext cx="3062100" cy="10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3" name="Google Shape;83;p15"/>
          <p:cNvSpPr txBox="1"/>
          <p:nvPr>
            <p:ph type="title"/>
          </p:nvPr>
        </p:nvSpPr>
        <p:spPr>
          <a:xfrm>
            <a:off x="810000" y="540000"/>
            <a:ext cx="3763500" cy="279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84" name="Google Shape;84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2_2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6"/>
          <p:cNvPicPr preferRelativeResize="0"/>
          <p:nvPr/>
        </p:nvPicPr>
        <p:blipFill rotWithShape="1">
          <a:blip r:embed="rId2">
            <a:alphaModFix/>
          </a:blip>
          <a:srcRect b="99" l="0" r="0" t="89"/>
          <a:stretch/>
        </p:blipFill>
        <p:spPr>
          <a:xfrm>
            <a:off x="-20750" y="-11650"/>
            <a:ext cx="9204475" cy="51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>
            <p:ph idx="1" type="subTitle"/>
          </p:nvPr>
        </p:nvSpPr>
        <p:spPr>
          <a:xfrm>
            <a:off x="4943625" y="2275350"/>
            <a:ext cx="2476200" cy="13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8" name="Google Shape;88;p16"/>
          <p:cNvSpPr txBox="1"/>
          <p:nvPr>
            <p:ph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89" name="Google Shape;89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2_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-31125" y="-17474"/>
            <a:ext cx="9225225" cy="517844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>
            <p:ph idx="1" type="subTitle"/>
          </p:nvPr>
        </p:nvSpPr>
        <p:spPr>
          <a:xfrm>
            <a:off x="720000" y="2297700"/>
            <a:ext cx="4027800" cy="14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50800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93" name="Google Shape;93;p17"/>
          <p:cNvSpPr txBox="1"/>
          <p:nvPr>
            <p:ph type="title"/>
          </p:nvPr>
        </p:nvSpPr>
        <p:spPr>
          <a:xfrm>
            <a:off x="720000" y="1770000"/>
            <a:ext cx="1989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4" name="Google Shape;94;p17"/>
          <p:cNvSpPr txBox="1"/>
          <p:nvPr>
            <p:ph idx="2"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95" name="Google Shape;95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idx="1" type="subTitle"/>
          </p:nvPr>
        </p:nvSpPr>
        <p:spPr>
          <a:xfrm>
            <a:off x="720000" y="2297700"/>
            <a:ext cx="4027800" cy="14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50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98" name="Google Shape;98;p18"/>
          <p:cNvSpPr txBox="1"/>
          <p:nvPr>
            <p:ph type="title"/>
          </p:nvPr>
        </p:nvSpPr>
        <p:spPr>
          <a:xfrm>
            <a:off x="720000" y="1770000"/>
            <a:ext cx="1813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9" name="Google Shape;99;p18"/>
          <p:cNvSpPr txBox="1"/>
          <p:nvPr>
            <p:ph idx="2"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100" name="Google Shape;100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2_1_1_1">
    <p:bg>
      <p:bgPr>
        <a:noFill/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-29125" y="-11825"/>
            <a:ext cx="9184849" cy="516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>
            <p:ph idx="1" type="subTitle"/>
          </p:nvPr>
        </p:nvSpPr>
        <p:spPr>
          <a:xfrm>
            <a:off x="4165300" y="2749163"/>
            <a:ext cx="4251000" cy="1220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4" name="Google Shape;104;p19"/>
          <p:cNvSpPr txBox="1"/>
          <p:nvPr>
            <p:ph type="title"/>
          </p:nvPr>
        </p:nvSpPr>
        <p:spPr>
          <a:xfrm>
            <a:off x="4165300" y="1276225"/>
            <a:ext cx="4251000" cy="147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9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105" name="Google Shape;105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4">
    <p:bg>
      <p:bgPr>
        <a:solidFill>
          <a:schemeClr val="lt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/>
          <p:cNvPicPr preferRelativeResize="0"/>
          <p:nvPr/>
        </p:nvPicPr>
        <p:blipFill rotWithShape="1">
          <a:blip r:embed="rId2">
            <a:alphaModFix/>
          </a:blip>
          <a:srcRect b="59" l="0" r="0" t="59"/>
          <a:stretch/>
        </p:blipFill>
        <p:spPr>
          <a:xfrm>
            <a:off x="-31175" y="-17475"/>
            <a:ext cx="9225424" cy="5178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 txBox="1"/>
          <p:nvPr>
            <p:ph type="title"/>
          </p:nvPr>
        </p:nvSpPr>
        <p:spPr>
          <a:xfrm>
            <a:off x="872388" y="2505713"/>
            <a:ext cx="2206500" cy="844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09" name="Google Shape;109;p20"/>
          <p:cNvSpPr txBox="1"/>
          <p:nvPr>
            <p:ph idx="1" type="subTitle"/>
          </p:nvPr>
        </p:nvSpPr>
        <p:spPr>
          <a:xfrm>
            <a:off x="872388" y="3394925"/>
            <a:ext cx="2206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0"/>
          <p:cNvSpPr txBox="1"/>
          <p:nvPr>
            <p:ph idx="2" type="title"/>
          </p:nvPr>
        </p:nvSpPr>
        <p:spPr>
          <a:xfrm>
            <a:off x="3468750" y="2505713"/>
            <a:ext cx="2206500" cy="84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1" name="Google Shape;111;p20"/>
          <p:cNvSpPr txBox="1"/>
          <p:nvPr>
            <p:ph idx="3" type="subTitle"/>
          </p:nvPr>
        </p:nvSpPr>
        <p:spPr>
          <a:xfrm>
            <a:off x="3468750" y="3394925"/>
            <a:ext cx="2206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0"/>
          <p:cNvSpPr txBox="1"/>
          <p:nvPr>
            <p:ph idx="4" type="title"/>
          </p:nvPr>
        </p:nvSpPr>
        <p:spPr>
          <a:xfrm>
            <a:off x="6065088" y="2505713"/>
            <a:ext cx="2206500" cy="84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3" name="Google Shape;113;p20"/>
          <p:cNvSpPr txBox="1"/>
          <p:nvPr>
            <p:ph idx="5" type="subTitle"/>
          </p:nvPr>
        </p:nvSpPr>
        <p:spPr>
          <a:xfrm>
            <a:off x="6065088" y="3394925"/>
            <a:ext cx="2206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0"/>
          <p:cNvSpPr txBox="1"/>
          <p:nvPr>
            <p:ph idx="6"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115" name="Google Shape;115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 b="19" l="0" r="0" t="29"/>
          <a:stretch/>
        </p:blipFill>
        <p:spPr>
          <a:xfrm>
            <a:off x="-27200" y="-11650"/>
            <a:ext cx="9198401" cy="51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/>
          <p:nvPr>
            <p:ph type="title"/>
          </p:nvPr>
        </p:nvSpPr>
        <p:spPr>
          <a:xfrm>
            <a:off x="720000" y="1948344"/>
            <a:ext cx="770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hasCustomPrompt="1" idx="2" type="title"/>
          </p:nvPr>
        </p:nvSpPr>
        <p:spPr>
          <a:xfrm>
            <a:off x="4039075" y="787325"/>
            <a:ext cx="1065900" cy="1065900"/>
          </a:xfrm>
          <a:prstGeom prst="rect">
            <a:avLst/>
          </a:prstGeom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45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2031900" y="3019775"/>
            <a:ext cx="5080200" cy="4809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4_1">
    <p:bg>
      <p:bgPr>
        <a:solidFill>
          <a:schemeClr val="lt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9125" y="-14075"/>
            <a:ext cx="9202249" cy="517164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>
            <p:ph type="title"/>
          </p:nvPr>
        </p:nvSpPr>
        <p:spPr>
          <a:xfrm>
            <a:off x="1859803" y="1384450"/>
            <a:ext cx="2420700" cy="38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9" name="Google Shape;119;p21"/>
          <p:cNvSpPr txBox="1"/>
          <p:nvPr>
            <p:ph idx="1" type="subTitle"/>
          </p:nvPr>
        </p:nvSpPr>
        <p:spPr>
          <a:xfrm>
            <a:off x="1859800" y="1843500"/>
            <a:ext cx="24207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1"/>
          <p:cNvSpPr txBox="1"/>
          <p:nvPr>
            <p:ph idx="2" type="title"/>
          </p:nvPr>
        </p:nvSpPr>
        <p:spPr>
          <a:xfrm>
            <a:off x="3781050" y="2527450"/>
            <a:ext cx="2420700" cy="38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1" name="Google Shape;121;p21"/>
          <p:cNvSpPr txBox="1"/>
          <p:nvPr>
            <p:ph idx="3" type="subTitle"/>
          </p:nvPr>
        </p:nvSpPr>
        <p:spPr>
          <a:xfrm>
            <a:off x="3781050" y="2986500"/>
            <a:ext cx="24207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1"/>
          <p:cNvSpPr txBox="1"/>
          <p:nvPr>
            <p:ph idx="4" type="title"/>
          </p:nvPr>
        </p:nvSpPr>
        <p:spPr>
          <a:xfrm>
            <a:off x="5702300" y="3670450"/>
            <a:ext cx="2420700" cy="38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3" name="Google Shape;123;p21"/>
          <p:cNvSpPr txBox="1"/>
          <p:nvPr>
            <p:ph idx="5" type="subTitle"/>
          </p:nvPr>
        </p:nvSpPr>
        <p:spPr>
          <a:xfrm>
            <a:off x="5702300" y="4129500"/>
            <a:ext cx="24207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1"/>
          <p:cNvSpPr txBox="1"/>
          <p:nvPr>
            <p:ph idx="6"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125" name="Google Shape;125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">
  <p:cSld name="CUSTOM_6_1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2"/>
          <p:cNvPicPr preferRelativeResize="0"/>
          <p:nvPr/>
        </p:nvPicPr>
        <p:blipFill rotWithShape="1">
          <a:blip r:embed="rId2">
            <a:alphaModFix/>
          </a:blip>
          <a:srcRect b="59" l="0" r="0" t="59"/>
          <a:stretch/>
        </p:blipFill>
        <p:spPr>
          <a:xfrm>
            <a:off x="-31125" y="-17475"/>
            <a:ext cx="9225225" cy="517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2"/>
          <p:cNvSpPr txBox="1"/>
          <p:nvPr>
            <p:ph type="title"/>
          </p:nvPr>
        </p:nvSpPr>
        <p:spPr>
          <a:xfrm>
            <a:off x="1445100" y="1339550"/>
            <a:ext cx="2900400" cy="35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9" name="Google Shape;129;p22"/>
          <p:cNvSpPr txBox="1"/>
          <p:nvPr>
            <p:ph idx="1" type="subTitle"/>
          </p:nvPr>
        </p:nvSpPr>
        <p:spPr>
          <a:xfrm>
            <a:off x="1445100" y="1707325"/>
            <a:ext cx="2900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2"/>
          <p:cNvSpPr txBox="1"/>
          <p:nvPr>
            <p:ph idx="2" type="title"/>
          </p:nvPr>
        </p:nvSpPr>
        <p:spPr>
          <a:xfrm>
            <a:off x="5523600" y="1339550"/>
            <a:ext cx="2900400" cy="35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31" name="Google Shape;131;p22"/>
          <p:cNvSpPr txBox="1"/>
          <p:nvPr>
            <p:ph idx="3" type="subTitle"/>
          </p:nvPr>
        </p:nvSpPr>
        <p:spPr>
          <a:xfrm>
            <a:off x="5523600" y="1707325"/>
            <a:ext cx="2900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2"/>
          <p:cNvSpPr txBox="1"/>
          <p:nvPr>
            <p:ph idx="4" type="title"/>
          </p:nvPr>
        </p:nvSpPr>
        <p:spPr>
          <a:xfrm>
            <a:off x="1445100" y="2852075"/>
            <a:ext cx="2900400" cy="35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33" name="Google Shape;133;p22"/>
          <p:cNvSpPr txBox="1"/>
          <p:nvPr>
            <p:ph idx="5" type="subTitle"/>
          </p:nvPr>
        </p:nvSpPr>
        <p:spPr>
          <a:xfrm>
            <a:off x="1445100" y="3210275"/>
            <a:ext cx="2900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2"/>
          <p:cNvSpPr txBox="1"/>
          <p:nvPr>
            <p:ph idx="6" type="title"/>
          </p:nvPr>
        </p:nvSpPr>
        <p:spPr>
          <a:xfrm>
            <a:off x="5523600" y="2852075"/>
            <a:ext cx="2900400" cy="35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35" name="Google Shape;135;p22"/>
          <p:cNvSpPr txBox="1"/>
          <p:nvPr>
            <p:ph idx="7" type="subTitle"/>
          </p:nvPr>
        </p:nvSpPr>
        <p:spPr>
          <a:xfrm>
            <a:off x="5523600" y="3210275"/>
            <a:ext cx="2900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2"/>
          <p:cNvSpPr txBox="1"/>
          <p:nvPr>
            <p:ph idx="8"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137" name="Google Shape;137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CUSTOM_7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-29125" y="-14075"/>
            <a:ext cx="9202249" cy="517164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3"/>
          <p:cNvSpPr txBox="1"/>
          <p:nvPr>
            <p:ph type="title"/>
          </p:nvPr>
        </p:nvSpPr>
        <p:spPr>
          <a:xfrm>
            <a:off x="719988" y="1605213"/>
            <a:ext cx="2350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41" name="Google Shape;141;p23"/>
          <p:cNvSpPr txBox="1"/>
          <p:nvPr>
            <p:ph idx="1" type="subTitle"/>
          </p:nvPr>
        </p:nvSpPr>
        <p:spPr>
          <a:xfrm>
            <a:off x="719988" y="2108338"/>
            <a:ext cx="1913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3"/>
          <p:cNvSpPr txBox="1"/>
          <p:nvPr>
            <p:ph idx="2" type="title"/>
          </p:nvPr>
        </p:nvSpPr>
        <p:spPr>
          <a:xfrm>
            <a:off x="3396750" y="3007563"/>
            <a:ext cx="2350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43" name="Google Shape;143;p23"/>
          <p:cNvSpPr txBox="1"/>
          <p:nvPr>
            <p:ph idx="3" type="subTitle"/>
          </p:nvPr>
        </p:nvSpPr>
        <p:spPr>
          <a:xfrm>
            <a:off x="3396750" y="3510688"/>
            <a:ext cx="1913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3"/>
          <p:cNvSpPr txBox="1"/>
          <p:nvPr>
            <p:ph idx="4" type="title"/>
          </p:nvPr>
        </p:nvSpPr>
        <p:spPr>
          <a:xfrm>
            <a:off x="719988" y="3007563"/>
            <a:ext cx="2350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45" name="Google Shape;145;p23"/>
          <p:cNvSpPr txBox="1"/>
          <p:nvPr>
            <p:ph idx="5" type="subTitle"/>
          </p:nvPr>
        </p:nvSpPr>
        <p:spPr>
          <a:xfrm>
            <a:off x="719988" y="3510688"/>
            <a:ext cx="1913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3"/>
          <p:cNvSpPr txBox="1"/>
          <p:nvPr>
            <p:ph idx="6" type="title"/>
          </p:nvPr>
        </p:nvSpPr>
        <p:spPr>
          <a:xfrm>
            <a:off x="3396750" y="1605213"/>
            <a:ext cx="2350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47" name="Google Shape;147;p23"/>
          <p:cNvSpPr txBox="1"/>
          <p:nvPr>
            <p:ph idx="7" type="subTitle"/>
          </p:nvPr>
        </p:nvSpPr>
        <p:spPr>
          <a:xfrm>
            <a:off x="3396750" y="2108338"/>
            <a:ext cx="1913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3"/>
          <p:cNvSpPr txBox="1"/>
          <p:nvPr>
            <p:ph idx="8" type="title"/>
          </p:nvPr>
        </p:nvSpPr>
        <p:spPr>
          <a:xfrm>
            <a:off x="6073488" y="1605213"/>
            <a:ext cx="2350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49" name="Google Shape;149;p23"/>
          <p:cNvSpPr txBox="1"/>
          <p:nvPr>
            <p:ph idx="9" type="subTitle"/>
          </p:nvPr>
        </p:nvSpPr>
        <p:spPr>
          <a:xfrm>
            <a:off x="6073488" y="2108338"/>
            <a:ext cx="1913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3"/>
          <p:cNvSpPr txBox="1"/>
          <p:nvPr>
            <p:ph idx="13" type="title"/>
          </p:nvPr>
        </p:nvSpPr>
        <p:spPr>
          <a:xfrm>
            <a:off x="6073488" y="3007563"/>
            <a:ext cx="2350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51" name="Google Shape;151;p23"/>
          <p:cNvSpPr txBox="1"/>
          <p:nvPr>
            <p:ph idx="14" type="subTitle"/>
          </p:nvPr>
        </p:nvSpPr>
        <p:spPr>
          <a:xfrm>
            <a:off x="6073488" y="3510688"/>
            <a:ext cx="1913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3"/>
          <p:cNvSpPr txBox="1"/>
          <p:nvPr>
            <p:ph idx="15"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153" name="Google Shape;153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4800" y="-11650"/>
            <a:ext cx="9193601" cy="51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4"/>
          <p:cNvSpPr txBox="1"/>
          <p:nvPr>
            <p:ph hasCustomPrompt="1" type="title"/>
          </p:nvPr>
        </p:nvSpPr>
        <p:spPr>
          <a:xfrm>
            <a:off x="1989600" y="1227313"/>
            <a:ext cx="51648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7" name="Google Shape;157;p24"/>
          <p:cNvSpPr txBox="1"/>
          <p:nvPr>
            <p:ph idx="1" type="subTitle"/>
          </p:nvPr>
        </p:nvSpPr>
        <p:spPr>
          <a:xfrm>
            <a:off x="1989600" y="2055635"/>
            <a:ext cx="51648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4"/>
          <p:cNvSpPr txBox="1"/>
          <p:nvPr>
            <p:ph hasCustomPrompt="1" idx="2" type="title"/>
          </p:nvPr>
        </p:nvSpPr>
        <p:spPr>
          <a:xfrm>
            <a:off x="1989600" y="2642658"/>
            <a:ext cx="51648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9" name="Google Shape;159;p24"/>
          <p:cNvSpPr txBox="1"/>
          <p:nvPr>
            <p:ph idx="3" type="subTitle"/>
          </p:nvPr>
        </p:nvSpPr>
        <p:spPr>
          <a:xfrm>
            <a:off x="1989600" y="3470981"/>
            <a:ext cx="51648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9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3301" y="-9475"/>
            <a:ext cx="9190601" cy="516244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5"/>
          <p:cNvSpPr txBox="1"/>
          <p:nvPr>
            <p:ph type="ctrTitle"/>
          </p:nvPr>
        </p:nvSpPr>
        <p:spPr>
          <a:xfrm>
            <a:off x="2608425" y="692400"/>
            <a:ext cx="3927000" cy="74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4" name="Google Shape;164;p25"/>
          <p:cNvSpPr txBox="1"/>
          <p:nvPr>
            <p:ph idx="1" type="subTitle"/>
          </p:nvPr>
        </p:nvSpPr>
        <p:spPr>
          <a:xfrm>
            <a:off x="1712225" y="1435725"/>
            <a:ext cx="57195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65" name="Google Shape;165;p25"/>
          <p:cNvSpPr txBox="1"/>
          <p:nvPr>
            <p:ph idx="2" type="subTitle"/>
          </p:nvPr>
        </p:nvSpPr>
        <p:spPr>
          <a:xfrm>
            <a:off x="3050125" y="2053125"/>
            <a:ext cx="3043800" cy="78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25"/>
          <p:cNvSpPr txBox="1"/>
          <p:nvPr/>
        </p:nvSpPr>
        <p:spPr>
          <a:xfrm>
            <a:off x="1949825" y="3801825"/>
            <a:ext cx="5251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including icons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and infographics &amp; images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7" name="Google Shape;167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2">
    <p:bg>
      <p:bgPr>
        <a:solidFill>
          <a:schemeClr val="lt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1125" y="-17475"/>
            <a:ext cx="9225251" cy="517844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6"/>
          <p:cNvSpPr txBox="1"/>
          <p:nvPr>
            <p:ph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171" name="Google Shape;171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2_1">
    <p:bg>
      <p:bgPr>
        <a:solidFill>
          <a:schemeClr val="lt1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7"/>
          <p:cNvPicPr preferRelativeResize="0"/>
          <p:nvPr/>
        </p:nvPicPr>
        <p:blipFill rotWithShape="1">
          <a:blip r:embed="rId2">
            <a:alphaModFix/>
          </a:blip>
          <a:srcRect b="59" l="0" r="0" t="59"/>
          <a:stretch/>
        </p:blipFill>
        <p:spPr>
          <a:xfrm>
            <a:off x="-20750" y="-11650"/>
            <a:ext cx="9204499" cy="51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7"/>
          <p:cNvSpPr txBox="1"/>
          <p:nvPr>
            <p:ph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175" name="Google Shape;175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12_1_1">
    <p:bg>
      <p:bgPr>
        <a:solidFill>
          <a:schemeClr val="lt1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8"/>
          <p:cNvPicPr preferRelativeResize="0"/>
          <p:nvPr/>
        </p:nvPicPr>
        <p:blipFill rotWithShape="1">
          <a:blip r:embed="rId2">
            <a:alphaModFix/>
          </a:blip>
          <a:srcRect b="59" l="0" r="0" t="59"/>
          <a:stretch/>
        </p:blipFill>
        <p:spPr>
          <a:xfrm>
            <a:off x="-29125" y="-16350"/>
            <a:ext cx="9221250" cy="517619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8"/>
          <p:cNvSpPr txBox="1"/>
          <p:nvPr>
            <p:ph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179" name="Google Shape;179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2_1_1_2">
    <p:bg>
      <p:bgPr>
        <a:solidFill>
          <a:schemeClr val="lt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9"/>
          <p:cNvPicPr preferRelativeResize="0"/>
          <p:nvPr/>
        </p:nvPicPr>
        <p:blipFill rotWithShape="1">
          <a:blip r:embed="rId2">
            <a:alphaModFix/>
          </a:blip>
          <a:srcRect b="59" l="0" r="0" t="59"/>
          <a:stretch/>
        </p:blipFill>
        <p:spPr>
          <a:xfrm>
            <a:off x="-29125" y="-16350"/>
            <a:ext cx="9221250" cy="51761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9"/>
          <p:cNvSpPr txBox="1"/>
          <p:nvPr>
            <p:ph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183" name="Google Shape;183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0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0"/>
          <p:cNvPicPr preferRelativeResize="0"/>
          <p:nvPr/>
        </p:nvPicPr>
        <p:blipFill rotWithShape="1">
          <a:blip r:embed="rId2">
            <a:alphaModFix/>
          </a:blip>
          <a:srcRect b="59" l="0" r="0" t="59"/>
          <a:stretch/>
        </p:blipFill>
        <p:spPr>
          <a:xfrm>
            <a:off x="-34950" y="-19624"/>
            <a:ext cx="9232875" cy="518274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0"/>
          <p:cNvSpPr/>
          <p:nvPr/>
        </p:nvSpPr>
        <p:spPr>
          <a:xfrm>
            <a:off x="360000" y="360000"/>
            <a:ext cx="8424000" cy="44235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b="19" l="0" r="0" t="29"/>
          <a:stretch/>
        </p:blipFill>
        <p:spPr>
          <a:xfrm>
            <a:off x="-23300" y="-9475"/>
            <a:ext cx="9190601" cy="516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/>
          <p:nvPr>
            <p:ph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720000" y="1065500"/>
            <a:ext cx="7704000" cy="353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434343"/>
                </a:solidFill>
              </a:defRPr>
            </a:lvl1pPr>
            <a:lvl2pPr lvl="1">
              <a:buNone/>
              <a:defRPr>
                <a:solidFill>
                  <a:srgbClr val="434343"/>
                </a:solidFill>
              </a:defRPr>
            </a:lvl2pPr>
            <a:lvl3pPr lvl="2">
              <a:buNone/>
              <a:defRPr>
                <a:solidFill>
                  <a:srgbClr val="434343"/>
                </a:solidFill>
              </a:defRPr>
            </a:lvl3pPr>
            <a:lvl4pPr lvl="3">
              <a:buNone/>
              <a:defRPr>
                <a:solidFill>
                  <a:srgbClr val="434343"/>
                </a:solidFill>
              </a:defRPr>
            </a:lvl4pPr>
            <a:lvl5pPr lvl="4">
              <a:buNone/>
              <a:defRPr>
                <a:solidFill>
                  <a:srgbClr val="434343"/>
                </a:solidFill>
              </a:defRPr>
            </a:lvl5pPr>
            <a:lvl6pPr lvl="5">
              <a:buNone/>
              <a:defRPr>
                <a:solidFill>
                  <a:srgbClr val="434343"/>
                </a:solidFill>
              </a:defRPr>
            </a:lvl6pPr>
            <a:lvl7pPr lvl="6">
              <a:buNone/>
              <a:defRPr>
                <a:solidFill>
                  <a:srgbClr val="434343"/>
                </a:solidFill>
              </a:defRPr>
            </a:lvl7pPr>
            <a:lvl8pPr lvl="7">
              <a:buNone/>
              <a:defRPr>
                <a:solidFill>
                  <a:srgbClr val="434343"/>
                </a:solidFill>
              </a:defRPr>
            </a:lvl8pPr>
            <a:lvl9pPr lvl="8">
              <a:buNone/>
              <a:defRPr>
                <a:solidFill>
                  <a:srgbClr val="43434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1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-40776" y="-18375"/>
            <a:ext cx="9208151" cy="51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11_1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7200" y="-11650"/>
            <a:ext cx="9198400" cy="51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-49551" y="-23300"/>
            <a:ext cx="9225701" cy="518487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 rotWithShape="1">
          <a:blip r:embed="rId2">
            <a:alphaModFix/>
          </a:blip>
          <a:srcRect b="99" l="0" r="0" t="89"/>
          <a:stretch/>
        </p:blipFill>
        <p:spPr>
          <a:xfrm flipH="1" rot="10800000">
            <a:off x="-23300" y="-13074"/>
            <a:ext cx="9209575" cy="516964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 txBox="1"/>
          <p:nvPr>
            <p:ph idx="1" type="subTitle"/>
          </p:nvPr>
        </p:nvSpPr>
        <p:spPr>
          <a:xfrm>
            <a:off x="1715775" y="1898662"/>
            <a:ext cx="19542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idx="2" type="subTitle"/>
          </p:nvPr>
        </p:nvSpPr>
        <p:spPr>
          <a:xfrm>
            <a:off x="4804975" y="1898662"/>
            <a:ext cx="19542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8" name="Google Shape;28;p5"/>
          <p:cNvSpPr txBox="1"/>
          <p:nvPr>
            <p:ph idx="3" type="subTitle"/>
          </p:nvPr>
        </p:nvSpPr>
        <p:spPr>
          <a:xfrm>
            <a:off x="1715825" y="2565850"/>
            <a:ext cx="2623200" cy="13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4" type="subTitle"/>
          </p:nvPr>
        </p:nvSpPr>
        <p:spPr>
          <a:xfrm>
            <a:off x="4805025" y="2565850"/>
            <a:ext cx="2623200" cy="13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1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3300" y="-13075"/>
            <a:ext cx="9209599" cy="516965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6"/>
          <p:cNvSpPr txBox="1"/>
          <p:nvPr>
            <p:ph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7"/>
          <p:cNvPicPr preferRelativeResize="0"/>
          <p:nvPr/>
        </p:nvPicPr>
        <p:blipFill rotWithShape="1">
          <a:blip r:embed="rId2">
            <a:alphaModFix/>
          </a:blip>
          <a:srcRect b="0" l="59" r="59" t="0"/>
          <a:stretch/>
        </p:blipFill>
        <p:spPr>
          <a:xfrm>
            <a:off x="-35900" y="-13010"/>
            <a:ext cx="9198401" cy="516952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7"/>
          <p:cNvSpPr txBox="1"/>
          <p:nvPr>
            <p:ph idx="1" type="body"/>
          </p:nvPr>
        </p:nvSpPr>
        <p:spPr>
          <a:xfrm>
            <a:off x="1105025" y="1402600"/>
            <a:ext cx="5395500" cy="280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434343"/>
                </a:solidFill>
              </a:defRPr>
            </a:lvl1pPr>
            <a:lvl2pPr lvl="1">
              <a:buNone/>
              <a:defRPr>
                <a:solidFill>
                  <a:srgbClr val="434343"/>
                </a:solidFill>
              </a:defRPr>
            </a:lvl2pPr>
            <a:lvl3pPr lvl="2">
              <a:buNone/>
              <a:defRPr>
                <a:solidFill>
                  <a:srgbClr val="434343"/>
                </a:solidFill>
              </a:defRPr>
            </a:lvl3pPr>
            <a:lvl4pPr lvl="3">
              <a:buNone/>
              <a:defRPr>
                <a:solidFill>
                  <a:srgbClr val="434343"/>
                </a:solidFill>
              </a:defRPr>
            </a:lvl4pPr>
            <a:lvl5pPr lvl="4">
              <a:buNone/>
              <a:defRPr>
                <a:solidFill>
                  <a:srgbClr val="434343"/>
                </a:solidFill>
              </a:defRPr>
            </a:lvl5pPr>
            <a:lvl6pPr lvl="5">
              <a:buNone/>
              <a:defRPr>
                <a:solidFill>
                  <a:srgbClr val="434343"/>
                </a:solidFill>
              </a:defRPr>
            </a:lvl6pPr>
            <a:lvl7pPr lvl="6">
              <a:buNone/>
              <a:defRPr>
                <a:solidFill>
                  <a:srgbClr val="434343"/>
                </a:solidFill>
              </a:defRPr>
            </a:lvl7pPr>
            <a:lvl8pPr lvl="7">
              <a:buNone/>
              <a:defRPr>
                <a:solidFill>
                  <a:srgbClr val="434343"/>
                </a:solidFill>
              </a:defRPr>
            </a:lvl8pPr>
            <a:lvl9pPr lvl="8">
              <a:buNone/>
              <a:defRPr>
                <a:solidFill>
                  <a:srgbClr val="43434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9125" y="-11825"/>
            <a:ext cx="9184849" cy="516192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8"/>
          <p:cNvSpPr txBox="1"/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/>
          </a:blip>
          <a:srcRect b="59" l="0" r="0" t="59"/>
          <a:stretch/>
        </p:blipFill>
        <p:spPr>
          <a:xfrm>
            <a:off x="-27200" y="-11650"/>
            <a:ext cx="9198400" cy="51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9"/>
          <p:cNvSpPr txBox="1"/>
          <p:nvPr>
            <p:ph type="title"/>
          </p:nvPr>
        </p:nvSpPr>
        <p:spPr>
          <a:xfrm>
            <a:off x="1684275" y="1036950"/>
            <a:ext cx="4430100" cy="98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1684275" y="2018250"/>
            <a:ext cx="4430100" cy="20883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type="title"/>
          </p:nvPr>
        </p:nvSpPr>
        <p:spPr>
          <a:xfrm>
            <a:off x="2688075" y="1638900"/>
            <a:ext cx="3838200" cy="1865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32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oppins SemiBold"/>
              <a:buNone/>
              <a:defRPr sz="33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oppins SemiBold"/>
              <a:buNone/>
              <a:defRPr sz="33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oppins SemiBold"/>
              <a:buNone/>
              <a:defRPr sz="33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oppins SemiBold"/>
              <a:buNone/>
              <a:defRPr sz="33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oppins SemiBold"/>
              <a:buNone/>
              <a:defRPr sz="33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oppins SemiBold"/>
              <a:buNone/>
              <a:defRPr sz="33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oppins SemiBold"/>
              <a:buNone/>
              <a:defRPr sz="33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oppins SemiBold"/>
              <a:buNone/>
              <a:defRPr sz="33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oppins SemiBold"/>
              <a:buNone/>
              <a:defRPr sz="33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tornado.cash/" TargetMode="External"/><Relationship Id="rId4" Type="http://schemas.openxmlformats.org/officeDocument/2006/relationships/hyperlink" Target="https://medium.com/@imolfar/why-and-how-zk-snark-works-1-introduction-the-medium-of-a-proof-d946e931160" TargetMode="External"/><Relationship Id="rId5" Type="http://schemas.openxmlformats.org/officeDocument/2006/relationships/hyperlink" Target="https://en.bitcoin.it/wiki/Main_Page" TargetMode="External"/><Relationship Id="rId6" Type="http://schemas.openxmlformats.org/officeDocument/2006/relationships/hyperlink" Target="https://medium.com/@harrypotter0/how-does-monero-work-17f18ea37652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hyperlink" Target="https://www.bitpanda.com/academy/en/lessons/what-is-an-atomic-swap/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Relationship Id="rId4" Type="http://schemas.openxmlformats.org/officeDocument/2006/relationships/hyperlink" Target="https://cryptomining-blog.com/wp-content/uploads/2021/01/palit-rtx-3070-gamerock-rig.jpg" TargetMode="External"/><Relationship Id="rId5" Type="http://schemas.openxmlformats.org/officeDocument/2006/relationships/hyperlink" Target="https://en.wikipedia.org/wiki/Solar_panel#/media/File:Photovoltaik_Dachanlage_Hannover_-_Schwarze_Heide_-_1_MW.jpg" TargetMode="External"/><Relationship Id="rId6" Type="http://schemas.openxmlformats.org/officeDocument/2006/relationships/hyperlink" Target="https://www.nationalgeographic.com/science/article/150817-power-plant-pollution-depends-on-the-weather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academy.horizen.io/technology/advanced/atomic-swaps/" TargetMode="External"/><Relationship Id="rId4" Type="http://schemas.openxmlformats.org/officeDocument/2006/relationships/image" Target="../media/image4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 txBox="1"/>
          <p:nvPr>
            <p:ph type="ctrTitle"/>
          </p:nvPr>
        </p:nvSpPr>
        <p:spPr>
          <a:xfrm>
            <a:off x="1345800" y="1143300"/>
            <a:ext cx="6452400" cy="245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ATOMIC SWAP Privacy Preserving</a:t>
            </a:r>
            <a:endParaRPr/>
          </a:p>
        </p:txBody>
      </p:sp>
      <p:sp>
        <p:nvSpPr>
          <p:cNvPr id="200" name="Google Shape;200;p33"/>
          <p:cNvSpPr txBox="1"/>
          <p:nvPr/>
        </p:nvSpPr>
        <p:spPr>
          <a:xfrm>
            <a:off x="3983650" y="4524625"/>
            <a:ext cx="1055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0566D"/>
                </a:solidFill>
                <a:latin typeface="Poppins"/>
                <a:ea typeface="Poppins"/>
                <a:cs typeface="Poppins"/>
                <a:sym typeface="Poppins"/>
              </a:rPr>
              <a:t>19.11.2021</a:t>
            </a:r>
            <a:endParaRPr sz="1100">
              <a:solidFill>
                <a:srgbClr val="40566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1" name="Google Shape;20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4850" y="3682325"/>
            <a:ext cx="754275" cy="75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3"/>
          <p:cNvSpPr txBox="1"/>
          <p:nvPr>
            <p:ph idx="1" type="subTitle"/>
          </p:nvPr>
        </p:nvSpPr>
        <p:spPr>
          <a:xfrm>
            <a:off x="1271300" y="3216625"/>
            <a:ext cx="2476200" cy="13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Poppins Light"/>
                <a:ea typeface="Poppins Light"/>
                <a:cs typeface="Poppins Light"/>
                <a:sym typeface="Poppins Light"/>
              </a:rPr>
              <a:t>Tymofii Melnyk</a:t>
            </a:r>
            <a:endParaRPr sz="13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Poppins Light"/>
                <a:ea typeface="Poppins Light"/>
                <a:cs typeface="Poppins Light"/>
                <a:sym typeface="Poppins Light"/>
              </a:rPr>
              <a:t>Davide Massini</a:t>
            </a:r>
            <a:endParaRPr sz="13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Poppins Light"/>
                <a:ea typeface="Poppins Light"/>
                <a:cs typeface="Poppins Light"/>
                <a:sym typeface="Poppins Light"/>
              </a:rPr>
              <a:t>Maria-Elena Andreescu</a:t>
            </a:r>
            <a:endParaRPr sz="13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Poppins Light"/>
                <a:ea typeface="Poppins Light"/>
                <a:cs typeface="Poppins Light"/>
                <a:sym typeface="Poppins Light"/>
              </a:rPr>
              <a:t>Bogdan-Adrian Nazare</a:t>
            </a:r>
            <a:br>
              <a:rPr lang="en" sz="1300">
                <a:latin typeface="Poppins Light"/>
                <a:ea typeface="Poppins Light"/>
                <a:cs typeface="Poppins Light"/>
                <a:sym typeface="Poppins Light"/>
              </a:rPr>
            </a:br>
            <a:r>
              <a:rPr lang="en" sz="1300">
                <a:latin typeface="Poppins Light"/>
                <a:ea typeface="Poppins Light"/>
                <a:cs typeface="Poppins Light"/>
                <a:sym typeface="Poppins Light"/>
              </a:rPr>
              <a:t>Vahid Bajalan</a:t>
            </a:r>
            <a:endParaRPr sz="13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203" name="Google Shape;203;p33"/>
          <p:cNvSpPr txBox="1"/>
          <p:nvPr>
            <p:ph idx="2" type="subTitle"/>
          </p:nvPr>
        </p:nvSpPr>
        <p:spPr>
          <a:xfrm>
            <a:off x="5322000" y="3216625"/>
            <a:ext cx="2476200" cy="13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Poppins Light"/>
                <a:ea typeface="Poppins Light"/>
                <a:cs typeface="Poppins Light"/>
                <a:sym typeface="Poppins Light"/>
              </a:rPr>
              <a:t>Fabio Mussi</a:t>
            </a:r>
            <a:endParaRPr sz="13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Poppins Light"/>
                <a:ea typeface="Poppins Light"/>
                <a:cs typeface="Poppins Light"/>
                <a:sym typeface="Poppins Light"/>
              </a:rPr>
              <a:t>Guillaume Berthomet</a:t>
            </a:r>
            <a:endParaRPr sz="13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Poppins Light"/>
                <a:ea typeface="Poppins Light"/>
                <a:cs typeface="Poppins Light"/>
                <a:sym typeface="Poppins Light"/>
              </a:rPr>
              <a:t>Lorenzo Frasconi</a:t>
            </a:r>
            <a:endParaRPr sz="13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Poppins Light"/>
                <a:ea typeface="Poppins Light"/>
                <a:cs typeface="Poppins Light"/>
                <a:sym typeface="Poppins Light"/>
              </a:rPr>
              <a:t>Erwan Versmée</a:t>
            </a:r>
            <a:endParaRPr sz="13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"/>
          <p:cNvSpPr txBox="1"/>
          <p:nvPr>
            <p:ph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anonymity problem</a:t>
            </a:r>
            <a:endParaRPr/>
          </a:p>
        </p:txBody>
      </p:sp>
      <p:sp>
        <p:nvSpPr>
          <p:cNvPr id="278" name="Google Shape;278;p4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9" name="Google Shape;279;p42"/>
          <p:cNvPicPr preferRelativeResize="0"/>
          <p:nvPr/>
        </p:nvPicPr>
        <p:blipFill rotWithShape="1">
          <a:blip r:embed="rId3">
            <a:alphaModFix/>
          </a:blip>
          <a:srcRect b="0" l="24151" r="22733" t="0"/>
          <a:stretch/>
        </p:blipFill>
        <p:spPr>
          <a:xfrm>
            <a:off x="771600" y="1064900"/>
            <a:ext cx="6471013" cy="46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3"/>
          <p:cNvSpPr txBox="1"/>
          <p:nvPr>
            <p:ph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Privacy issues</a:t>
            </a:r>
            <a:endParaRPr/>
          </a:p>
        </p:txBody>
      </p:sp>
      <p:sp>
        <p:nvSpPr>
          <p:cNvPr id="285" name="Google Shape;285;p4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6" name="Google Shape;286;p43"/>
          <p:cNvSpPr/>
          <p:nvPr/>
        </p:nvSpPr>
        <p:spPr>
          <a:xfrm>
            <a:off x="664675" y="2439400"/>
            <a:ext cx="2068200" cy="19599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Block 1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Transaction X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Alice sends X Tokens to BMW’s account at 4 P.M.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Transaction X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Transaction X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Transaction X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7" name="Google Shape;287;p43"/>
          <p:cNvSpPr/>
          <p:nvPr/>
        </p:nvSpPr>
        <p:spPr>
          <a:xfrm>
            <a:off x="3370300" y="2439400"/>
            <a:ext cx="2068200" cy="19599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Block 2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Transaction X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Transaction X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Alice sends X Tokens to Gas provider account at 8 P.M.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Transaction X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Transaction X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8" name="Google Shape;288;p43"/>
          <p:cNvSpPr/>
          <p:nvPr/>
        </p:nvSpPr>
        <p:spPr>
          <a:xfrm>
            <a:off x="6075925" y="2439400"/>
            <a:ext cx="2068200" cy="19599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Block 3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Alice sends X Tokens to unknown address at 10 A.M.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Transaction X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Transaction X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Transaction X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Transaction X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9" name="Google Shape;289;p43"/>
          <p:cNvSpPr/>
          <p:nvPr/>
        </p:nvSpPr>
        <p:spPr>
          <a:xfrm>
            <a:off x="2732875" y="3112325"/>
            <a:ext cx="637454" cy="227604"/>
          </a:xfrm>
          <a:custGeom>
            <a:rect b="b" l="l" r="r" t="t"/>
            <a:pathLst>
              <a:path extrusionOk="0" h="7521" w="24146">
                <a:moveTo>
                  <a:pt x="0" y="0"/>
                </a:moveTo>
                <a:cubicBezTo>
                  <a:pt x="1781" y="1254"/>
                  <a:pt x="6663" y="7521"/>
                  <a:pt x="10687" y="7521"/>
                </a:cubicBezTo>
                <a:cubicBezTo>
                  <a:pt x="14711" y="7521"/>
                  <a:pt x="21903" y="1254"/>
                  <a:pt x="24146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0" name="Google Shape;290;p43"/>
          <p:cNvSpPr/>
          <p:nvPr/>
        </p:nvSpPr>
        <p:spPr>
          <a:xfrm>
            <a:off x="5438500" y="3185575"/>
            <a:ext cx="637454" cy="227604"/>
          </a:xfrm>
          <a:custGeom>
            <a:rect b="b" l="l" r="r" t="t"/>
            <a:pathLst>
              <a:path extrusionOk="0" h="7521" w="24146">
                <a:moveTo>
                  <a:pt x="0" y="0"/>
                </a:moveTo>
                <a:cubicBezTo>
                  <a:pt x="1781" y="1254"/>
                  <a:pt x="6663" y="7521"/>
                  <a:pt x="10687" y="7521"/>
                </a:cubicBezTo>
                <a:cubicBezTo>
                  <a:pt x="14711" y="7521"/>
                  <a:pt x="21903" y="1254"/>
                  <a:pt x="24146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1" name="Google Shape;291;p43"/>
          <p:cNvSpPr/>
          <p:nvPr/>
        </p:nvSpPr>
        <p:spPr>
          <a:xfrm>
            <a:off x="4676075" y="1387700"/>
            <a:ext cx="3143100" cy="4002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oppins"/>
                <a:ea typeface="Poppins"/>
                <a:cs typeface="Poppins"/>
                <a:sym typeface="Poppins"/>
              </a:rPr>
              <a:t>3FZbgi29cpjq2GjdwV8eyHuJJnkLtktZc5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2" name="Google Shape;292;p43"/>
          <p:cNvSpPr txBox="1"/>
          <p:nvPr/>
        </p:nvSpPr>
        <p:spPr>
          <a:xfrm>
            <a:off x="5512175" y="1874338"/>
            <a:ext cx="147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Bitcoin Address</a:t>
            </a:r>
            <a:endParaRPr/>
          </a:p>
        </p:txBody>
      </p:sp>
      <p:sp>
        <p:nvSpPr>
          <p:cNvPr id="293" name="Google Shape;293;p43"/>
          <p:cNvSpPr txBox="1"/>
          <p:nvPr/>
        </p:nvSpPr>
        <p:spPr>
          <a:xfrm>
            <a:off x="1925175" y="1874350"/>
            <a:ext cx="63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Alice</a:t>
            </a:r>
            <a:endParaRPr/>
          </a:p>
        </p:txBody>
      </p:sp>
      <p:pic>
        <p:nvPicPr>
          <p:cNvPr id="294" name="Google Shape;29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6474" y="1259351"/>
            <a:ext cx="314925" cy="656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5" name="Google Shape;295;p43"/>
          <p:cNvCxnSpPr>
            <a:stCxn id="294" idx="3"/>
            <a:endCxn id="291" idx="1"/>
          </p:cNvCxnSpPr>
          <p:nvPr/>
        </p:nvCxnSpPr>
        <p:spPr>
          <a:xfrm>
            <a:off x="2401399" y="1587801"/>
            <a:ext cx="2274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4"/>
          <p:cNvSpPr txBox="1"/>
          <p:nvPr>
            <p:ph idx="1" type="subTitle"/>
          </p:nvPr>
        </p:nvSpPr>
        <p:spPr>
          <a:xfrm>
            <a:off x="4943625" y="2275350"/>
            <a:ext cx="2476200" cy="13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44"/>
          <p:cNvSpPr txBox="1"/>
          <p:nvPr>
            <p:ph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Privacy issues</a:t>
            </a:r>
            <a:endParaRPr/>
          </a:p>
        </p:txBody>
      </p:sp>
      <p:sp>
        <p:nvSpPr>
          <p:cNvPr id="302" name="Google Shape;302;p4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3" name="Google Shape;30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25075"/>
            <a:ext cx="9144151" cy="401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5"/>
          <p:cNvSpPr txBox="1"/>
          <p:nvPr>
            <p:ph type="title"/>
          </p:nvPr>
        </p:nvSpPr>
        <p:spPr>
          <a:xfrm>
            <a:off x="720000" y="1948344"/>
            <a:ext cx="770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solution</a:t>
            </a:r>
            <a:endParaRPr/>
          </a:p>
        </p:txBody>
      </p:sp>
      <p:sp>
        <p:nvSpPr>
          <p:cNvPr id="309" name="Google Shape;309;p45"/>
          <p:cNvSpPr txBox="1"/>
          <p:nvPr>
            <p:ph idx="2" type="title"/>
          </p:nvPr>
        </p:nvSpPr>
        <p:spPr>
          <a:xfrm>
            <a:off x="4039075" y="787325"/>
            <a:ext cx="1065900" cy="106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310" name="Google Shape;310;p45"/>
          <p:cNvSpPr txBox="1"/>
          <p:nvPr>
            <p:ph idx="1" type="subTitle"/>
          </p:nvPr>
        </p:nvSpPr>
        <p:spPr>
          <a:xfrm>
            <a:off x="1677000" y="3006995"/>
            <a:ext cx="5790000" cy="4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reached &amp; what can be optimized?</a:t>
            </a:r>
            <a:endParaRPr/>
          </a:p>
        </p:txBody>
      </p:sp>
      <p:sp>
        <p:nvSpPr>
          <p:cNvPr id="311" name="Google Shape;311;p4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7" name="Google Shape;317;p46"/>
          <p:cNvSpPr txBox="1"/>
          <p:nvPr>
            <p:ph idx="1" type="subTitle"/>
          </p:nvPr>
        </p:nvSpPr>
        <p:spPr>
          <a:xfrm>
            <a:off x="709625" y="1447300"/>
            <a:ext cx="6731100" cy="295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●"/>
            </a:pPr>
            <a:r>
              <a:rPr lang="en" sz="1600"/>
              <a:t>zkSNARK algorithm - </a:t>
            </a:r>
            <a:r>
              <a:rPr lang="en" sz="1600">
                <a:solidFill>
                  <a:srgbClr val="000000"/>
                </a:solidFill>
              </a:rPr>
              <a:t>proof construction where one can prove possession of certain information, e.g. a secret key, without revealing that information, and without any interaction between the prover and verifier.</a:t>
            </a:r>
            <a:endParaRPr sz="16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●"/>
            </a:pPr>
            <a:r>
              <a:rPr lang="en" sz="1600"/>
              <a:t>Tornado.Cash/Mixer - </a:t>
            </a:r>
            <a:r>
              <a:rPr lang="en" sz="1600">
                <a:solidFill>
                  <a:srgbClr val="000000"/>
                </a:solidFill>
              </a:rPr>
              <a:t>improves transaction privacy by breaking the on-chain link between source and destination addresses</a:t>
            </a:r>
            <a:endParaRPr sz="16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●"/>
            </a:pPr>
            <a:r>
              <a:rPr lang="en" sz="1600">
                <a:solidFill>
                  <a:srgbClr val="000000"/>
                </a:solidFill>
              </a:rPr>
              <a:t>Atomic Release of Secrets</a:t>
            </a:r>
            <a:endParaRPr sz="1600"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23" name="Google Shape;323;p47"/>
          <p:cNvGrpSpPr/>
          <p:nvPr/>
        </p:nvGrpSpPr>
        <p:grpSpPr>
          <a:xfrm>
            <a:off x="6364348" y="2680373"/>
            <a:ext cx="2698704" cy="2698070"/>
            <a:chOff x="-3215871" y="1010475"/>
            <a:chExt cx="8725200" cy="2040900"/>
          </a:xfrm>
        </p:grpSpPr>
        <p:sp>
          <p:nvSpPr>
            <p:cNvPr id="324" name="Google Shape;324;p47"/>
            <p:cNvSpPr/>
            <p:nvPr/>
          </p:nvSpPr>
          <p:spPr>
            <a:xfrm>
              <a:off x="-3215871" y="1010475"/>
              <a:ext cx="8725200" cy="2040900"/>
            </a:xfrm>
            <a:prstGeom prst="rect">
              <a:avLst/>
            </a:prstGeom>
            <a:solidFill>
              <a:srgbClr val="CFE2F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47"/>
            <p:cNvSpPr txBox="1"/>
            <p:nvPr/>
          </p:nvSpPr>
          <p:spPr>
            <a:xfrm>
              <a:off x="-3215850" y="1010475"/>
              <a:ext cx="8204400" cy="31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/>
                <a:t>Blockchain’s actual block</a:t>
              </a:r>
              <a:endParaRPr b="1" sz="1500"/>
            </a:p>
          </p:txBody>
        </p:sp>
      </p:grpSp>
      <p:grpSp>
        <p:nvGrpSpPr>
          <p:cNvPr id="326" name="Google Shape;326;p47"/>
          <p:cNvGrpSpPr/>
          <p:nvPr/>
        </p:nvGrpSpPr>
        <p:grpSpPr>
          <a:xfrm>
            <a:off x="-85" y="545051"/>
            <a:ext cx="6265782" cy="4030952"/>
            <a:chOff x="-3215940" y="1010475"/>
            <a:chExt cx="8725500" cy="3263400"/>
          </a:xfrm>
        </p:grpSpPr>
        <p:sp>
          <p:nvSpPr>
            <p:cNvPr id="327" name="Google Shape;327;p47"/>
            <p:cNvSpPr/>
            <p:nvPr/>
          </p:nvSpPr>
          <p:spPr>
            <a:xfrm>
              <a:off x="-3215896" y="1010475"/>
              <a:ext cx="8725200" cy="3263400"/>
            </a:xfrm>
            <a:prstGeom prst="rect">
              <a:avLst/>
            </a:prstGeom>
            <a:solidFill>
              <a:srgbClr val="CFE2F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47"/>
            <p:cNvSpPr txBox="1"/>
            <p:nvPr/>
          </p:nvSpPr>
          <p:spPr>
            <a:xfrm>
              <a:off x="-3215940" y="1010475"/>
              <a:ext cx="8725500" cy="36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/>
                <a:t>Exchange of Tokens on the same Blockchain with a Mixer</a:t>
              </a:r>
              <a:endParaRPr b="1" sz="1700"/>
            </a:p>
          </p:txBody>
        </p:sp>
      </p:grpSp>
      <p:sp>
        <p:nvSpPr>
          <p:cNvPr id="329" name="Google Shape;329;p47"/>
          <p:cNvSpPr/>
          <p:nvPr/>
        </p:nvSpPr>
        <p:spPr>
          <a:xfrm>
            <a:off x="235150" y="1480975"/>
            <a:ext cx="846000" cy="6399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Bob’s account</a:t>
            </a:r>
            <a:endParaRPr/>
          </a:p>
        </p:txBody>
      </p:sp>
      <p:sp>
        <p:nvSpPr>
          <p:cNvPr id="330" name="Google Shape;330;p47"/>
          <p:cNvSpPr/>
          <p:nvPr/>
        </p:nvSpPr>
        <p:spPr>
          <a:xfrm>
            <a:off x="220800" y="3286525"/>
            <a:ext cx="850200" cy="6495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Alice’s account</a:t>
            </a:r>
            <a:endParaRPr/>
          </a:p>
        </p:txBody>
      </p:sp>
      <p:sp>
        <p:nvSpPr>
          <p:cNvPr id="331" name="Google Shape;331;p47"/>
          <p:cNvSpPr/>
          <p:nvPr/>
        </p:nvSpPr>
        <p:spPr>
          <a:xfrm>
            <a:off x="1767576" y="1336909"/>
            <a:ext cx="846000" cy="29946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Mixer</a:t>
            </a:r>
            <a:endParaRPr i="1"/>
          </a:p>
        </p:txBody>
      </p:sp>
      <p:sp>
        <p:nvSpPr>
          <p:cNvPr id="332" name="Google Shape;332;p47"/>
          <p:cNvSpPr/>
          <p:nvPr/>
        </p:nvSpPr>
        <p:spPr>
          <a:xfrm>
            <a:off x="3299825" y="1481000"/>
            <a:ext cx="1002900" cy="8181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Bob temporary account</a:t>
            </a:r>
            <a:endParaRPr/>
          </a:p>
        </p:txBody>
      </p:sp>
      <p:sp>
        <p:nvSpPr>
          <p:cNvPr id="333" name="Google Shape;333;p47"/>
          <p:cNvSpPr/>
          <p:nvPr/>
        </p:nvSpPr>
        <p:spPr>
          <a:xfrm>
            <a:off x="3285573" y="3286525"/>
            <a:ext cx="1002900" cy="8181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Alice temporary account</a:t>
            </a:r>
            <a:endParaRPr/>
          </a:p>
        </p:txBody>
      </p:sp>
      <p:sp>
        <p:nvSpPr>
          <p:cNvPr id="334" name="Google Shape;334;p47"/>
          <p:cNvSpPr/>
          <p:nvPr/>
        </p:nvSpPr>
        <p:spPr>
          <a:xfrm>
            <a:off x="4999351" y="1284109"/>
            <a:ext cx="1116900" cy="3047400"/>
          </a:xfrm>
          <a:prstGeom prst="rect">
            <a:avLst/>
          </a:prstGeom>
          <a:solidFill>
            <a:srgbClr val="D5A6B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Smart Contract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1" lang="en"/>
            </a:b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/>
              <a:t>Simple Exchange of Tokens</a:t>
            </a:r>
            <a:endParaRPr b="1" i="1"/>
          </a:p>
        </p:txBody>
      </p:sp>
      <p:grpSp>
        <p:nvGrpSpPr>
          <p:cNvPr id="335" name="Google Shape;335;p47"/>
          <p:cNvGrpSpPr/>
          <p:nvPr/>
        </p:nvGrpSpPr>
        <p:grpSpPr>
          <a:xfrm>
            <a:off x="1086313" y="1481003"/>
            <a:ext cx="681122" cy="461699"/>
            <a:chOff x="-1797288" y="2312475"/>
            <a:chExt cx="933300" cy="636300"/>
          </a:xfrm>
        </p:grpSpPr>
        <p:cxnSp>
          <p:nvCxnSpPr>
            <p:cNvPr id="336" name="Google Shape;336;p47"/>
            <p:cNvCxnSpPr/>
            <p:nvPr/>
          </p:nvCxnSpPr>
          <p:spPr>
            <a:xfrm flipH="1" rot="10800000">
              <a:off x="-1797288" y="2841760"/>
              <a:ext cx="933300" cy="9900"/>
            </a:xfrm>
            <a:prstGeom prst="straightConnector1">
              <a:avLst/>
            </a:prstGeom>
            <a:noFill/>
            <a:ln cap="flat" cmpd="sng" w="28575">
              <a:solidFill>
                <a:srgbClr val="6AA84F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sp>
          <p:nvSpPr>
            <p:cNvPr id="337" name="Google Shape;337;p47"/>
            <p:cNvSpPr txBox="1"/>
            <p:nvPr/>
          </p:nvSpPr>
          <p:spPr>
            <a:xfrm>
              <a:off x="-1526737" y="2312475"/>
              <a:ext cx="357900" cy="63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/>
                <a:t>1</a:t>
              </a:r>
              <a:endParaRPr b="1" sz="1800"/>
            </a:p>
          </p:txBody>
        </p:sp>
      </p:grpSp>
      <p:grpSp>
        <p:nvGrpSpPr>
          <p:cNvPr id="338" name="Google Shape;338;p47"/>
          <p:cNvGrpSpPr/>
          <p:nvPr/>
        </p:nvGrpSpPr>
        <p:grpSpPr>
          <a:xfrm>
            <a:off x="2600755" y="1480966"/>
            <a:ext cx="699997" cy="461780"/>
            <a:chOff x="203747" y="80539"/>
            <a:chExt cx="951600" cy="1187400"/>
          </a:xfrm>
        </p:grpSpPr>
        <p:cxnSp>
          <p:nvCxnSpPr>
            <p:cNvPr id="339" name="Google Shape;339;p47"/>
            <p:cNvCxnSpPr/>
            <p:nvPr/>
          </p:nvCxnSpPr>
          <p:spPr>
            <a:xfrm>
              <a:off x="203747" y="1123171"/>
              <a:ext cx="951600" cy="18600"/>
            </a:xfrm>
            <a:prstGeom prst="straightConnector1">
              <a:avLst/>
            </a:prstGeom>
            <a:noFill/>
            <a:ln cap="flat" cmpd="sng" w="28575">
              <a:solidFill>
                <a:srgbClr val="6AA84F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sp>
          <p:nvSpPr>
            <p:cNvPr id="340" name="Google Shape;340;p47"/>
            <p:cNvSpPr txBox="1"/>
            <p:nvPr/>
          </p:nvSpPr>
          <p:spPr>
            <a:xfrm>
              <a:off x="508647" y="80539"/>
              <a:ext cx="357900" cy="11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/>
                <a:t>2</a:t>
              </a:r>
              <a:endParaRPr b="1" sz="1800"/>
            </a:p>
          </p:txBody>
        </p:sp>
      </p:grpSp>
      <p:sp>
        <p:nvSpPr>
          <p:cNvPr id="341" name="Google Shape;341;p47"/>
          <p:cNvSpPr txBox="1"/>
          <p:nvPr/>
        </p:nvSpPr>
        <p:spPr>
          <a:xfrm>
            <a:off x="4442074" y="1481009"/>
            <a:ext cx="26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3</a:t>
            </a:r>
            <a:endParaRPr b="1" sz="1800"/>
          </a:p>
        </p:txBody>
      </p:sp>
      <p:cxnSp>
        <p:nvCxnSpPr>
          <p:cNvPr id="342" name="Google Shape;342;p47"/>
          <p:cNvCxnSpPr/>
          <p:nvPr/>
        </p:nvCxnSpPr>
        <p:spPr>
          <a:xfrm flipH="1" rot="10800000">
            <a:off x="4288463" y="3685188"/>
            <a:ext cx="675900" cy="3600"/>
          </a:xfrm>
          <a:prstGeom prst="straightConnector1">
            <a:avLst/>
          </a:prstGeom>
          <a:noFill/>
          <a:ln cap="flat" cmpd="sng" w="28575">
            <a:solidFill>
              <a:srgbClr val="A64D79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343" name="Google Shape;343;p47"/>
          <p:cNvSpPr txBox="1"/>
          <p:nvPr/>
        </p:nvSpPr>
        <p:spPr>
          <a:xfrm>
            <a:off x="4442239" y="3292035"/>
            <a:ext cx="26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4</a:t>
            </a:r>
            <a:endParaRPr b="1" sz="1800"/>
          </a:p>
        </p:txBody>
      </p:sp>
      <p:sp>
        <p:nvSpPr>
          <p:cNvPr id="344" name="Google Shape;344;p47"/>
          <p:cNvSpPr txBox="1"/>
          <p:nvPr/>
        </p:nvSpPr>
        <p:spPr>
          <a:xfrm>
            <a:off x="2862500" y="3292031"/>
            <a:ext cx="26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5</a:t>
            </a:r>
            <a:endParaRPr b="1" sz="1800"/>
          </a:p>
        </p:txBody>
      </p:sp>
      <p:sp>
        <p:nvSpPr>
          <p:cNvPr id="345" name="Google Shape;345;p47"/>
          <p:cNvSpPr txBox="1"/>
          <p:nvPr/>
        </p:nvSpPr>
        <p:spPr>
          <a:xfrm>
            <a:off x="1316487" y="3294706"/>
            <a:ext cx="26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6</a:t>
            </a:r>
            <a:endParaRPr b="1" sz="1800"/>
          </a:p>
        </p:txBody>
      </p:sp>
      <p:cxnSp>
        <p:nvCxnSpPr>
          <p:cNvPr id="346" name="Google Shape;346;p47"/>
          <p:cNvCxnSpPr/>
          <p:nvPr/>
        </p:nvCxnSpPr>
        <p:spPr>
          <a:xfrm flipH="1" rot="10800000">
            <a:off x="4337125" y="1884450"/>
            <a:ext cx="653700" cy="5100"/>
          </a:xfrm>
          <a:prstGeom prst="straightConnector1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47" name="Google Shape;347;p47"/>
          <p:cNvCxnSpPr>
            <a:endCxn id="333" idx="1"/>
          </p:cNvCxnSpPr>
          <p:nvPr/>
        </p:nvCxnSpPr>
        <p:spPr>
          <a:xfrm>
            <a:off x="2615973" y="3690475"/>
            <a:ext cx="669600" cy="5100"/>
          </a:xfrm>
          <a:prstGeom prst="straightConnector1">
            <a:avLst/>
          </a:prstGeom>
          <a:noFill/>
          <a:ln cap="flat" cmpd="sng" w="28575">
            <a:solidFill>
              <a:srgbClr val="A64D79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348" name="Google Shape;348;p47"/>
          <p:cNvCxnSpPr/>
          <p:nvPr/>
        </p:nvCxnSpPr>
        <p:spPr>
          <a:xfrm flipH="1" rot="10800000">
            <a:off x="1078725" y="3653563"/>
            <a:ext cx="696300" cy="5100"/>
          </a:xfrm>
          <a:prstGeom prst="straightConnector1">
            <a:avLst/>
          </a:prstGeom>
          <a:noFill/>
          <a:ln cap="flat" cmpd="sng" w="28575">
            <a:solidFill>
              <a:srgbClr val="A64D79"/>
            </a:solidFill>
            <a:prstDash val="solid"/>
            <a:round/>
            <a:headEnd len="med" w="med" type="stealth"/>
            <a:tailEnd len="med" w="med" type="none"/>
          </a:ln>
        </p:spPr>
      </p:cxnSp>
      <p:grpSp>
        <p:nvGrpSpPr>
          <p:cNvPr id="349" name="Google Shape;349;p47"/>
          <p:cNvGrpSpPr/>
          <p:nvPr/>
        </p:nvGrpSpPr>
        <p:grpSpPr>
          <a:xfrm>
            <a:off x="6364325" y="0"/>
            <a:ext cx="2779664" cy="2569901"/>
            <a:chOff x="-3215909" y="1010476"/>
            <a:chExt cx="9170783" cy="2040900"/>
          </a:xfrm>
        </p:grpSpPr>
        <p:sp>
          <p:nvSpPr>
            <p:cNvPr id="350" name="Google Shape;350;p47"/>
            <p:cNvSpPr/>
            <p:nvPr/>
          </p:nvSpPr>
          <p:spPr>
            <a:xfrm>
              <a:off x="-3215909" y="1010475"/>
              <a:ext cx="8903700" cy="2040900"/>
            </a:xfrm>
            <a:prstGeom prst="rect">
              <a:avLst/>
            </a:prstGeom>
            <a:solidFill>
              <a:srgbClr val="CFE2F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47"/>
            <p:cNvSpPr txBox="1"/>
            <p:nvPr/>
          </p:nvSpPr>
          <p:spPr>
            <a:xfrm>
              <a:off x="-3215826" y="1010476"/>
              <a:ext cx="9170700" cy="33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/>
                <a:t>Blockchain’s transactions</a:t>
              </a:r>
              <a:endParaRPr b="1" sz="1500"/>
            </a:p>
          </p:txBody>
        </p:sp>
      </p:grpSp>
      <p:sp>
        <p:nvSpPr>
          <p:cNvPr id="352" name="Google Shape;352;p47"/>
          <p:cNvSpPr txBox="1"/>
          <p:nvPr/>
        </p:nvSpPr>
        <p:spPr>
          <a:xfrm>
            <a:off x="6283271" y="399063"/>
            <a:ext cx="253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Bob sends N$ to Mixer</a:t>
            </a:r>
            <a:endParaRPr sz="1200"/>
          </a:p>
        </p:txBody>
      </p:sp>
      <p:sp>
        <p:nvSpPr>
          <p:cNvPr id="353" name="Google Shape;353;p47"/>
          <p:cNvSpPr txBox="1"/>
          <p:nvPr/>
        </p:nvSpPr>
        <p:spPr>
          <a:xfrm>
            <a:off x="6283275" y="652175"/>
            <a:ext cx="277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Mixer sends N$ to Bob temp. account</a:t>
            </a:r>
            <a:endParaRPr sz="1200"/>
          </a:p>
        </p:txBody>
      </p:sp>
      <p:sp>
        <p:nvSpPr>
          <p:cNvPr id="354" name="Google Shape;354;p47"/>
          <p:cNvSpPr txBox="1"/>
          <p:nvPr/>
        </p:nvSpPr>
        <p:spPr>
          <a:xfrm>
            <a:off x="6283279" y="855912"/>
            <a:ext cx="2532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Bob temp. account sends N$ to Smart Contract</a:t>
            </a:r>
            <a:endParaRPr sz="1200"/>
          </a:p>
        </p:txBody>
      </p:sp>
      <p:sp>
        <p:nvSpPr>
          <p:cNvPr id="355" name="Google Shape;355;p47"/>
          <p:cNvSpPr txBox="1"/>
          <p:nvPr/>
        </p:nvSpPr>
        <p:spPr>
          <a:xfrm>
            <a:off x="6283279" y="1266649"/>
            <a:ext cx="260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Smart Contract sends N$ to Alice temp. account</a:t>
            </a:r>
            <a:endParaRPr sz="1200"/>
          </a:p>
        </p:txBody>
      </p:sp>
      <p:sp>
        <p:nvSpPr>
          <p:cNvPr id="356" name="Google Shape;356;p47"/>
          <p:cNvSpPr txBox="1"/>
          <p:nvPr/>
        </p:nvSpPr>
        <p:spPr>
          <a:xfrm>
            <a:off x="6283279" y="1663999"/>
            <a:ext cx="2108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Alice temp. account sends N$ to Mixer</a:t>
            </a:r>
            <a:endParaRPr sz="1200"/>
          </a:p>
        </p:txBody>
      </p:sp>
      <p:sp>
        <p:nvSpPr>
          <p:cNvPr id="357" name="Google Shape;357;p47"/>
          <p:cNvSpPr txBox="1"/>
          <p:nvPr/>
        </p:nvSpPr>
        <p:spPr>
          <a:xfrm>
            <a:off x="6283273" y="2065900"/>
            <a:ext cx="178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Mixer sends N$ to Alice</a:t>
            </a:r>
            <a:endParaRPr sz="1200"/>
          </a:p>
        </p:txBody>
      </p:sp>
      <p:sp>
        <p:nvSpPr>
          <p:cNvPr id="358" name="Google Shape;358;p47"/>
          <p:cNvSpPr txBox="1"/>
          <p:nvPr/>
        </p:nvSpPr>
        <p:spPr>
          <a:xfrm>
            <a:off x="6315951" y="3274675"/>
            <a:ext cx="1940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59" name="Google Shape;359;p47"/>
          <p:cNvSpPr txBox="1"/>
          <p:nvPr/>
        </p:nvSpPr>
        <p:spPr>
          <a:xfrm>
            <a:off x="6319503" y="3462388"/>
            <a:ext cx="1658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60" name="Google Shape;360;p47"/>
          <p:cNvSpPr txBox="1"/>
          <p:nvPr/>
        </p:nvSpPr>
        <p:spPr>
          <a:xfrm>
            <a:off x="6345350" y="3724038"/>
            <a:ext cx="188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61" name="Google Shape;361;p47"/>
          <p:cNvSpPr txBox="1"/>
          <p:nvPr/>
        </p:nvSpPr>
        <p:spPr>
          <a:xfrm>
            <a:off x="6328639" y="3928655"/>
            <a:ext cx="1469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62" name="Google Shape;362;p47"/>
          <p:cNvSpPr txBox="1"/>
          <p:nvPr/>
        </p:nvSpPr>
        <p:spPr>
          <a:xfrm>
            <a:off x="6322121" y="4173400"/>
            <a:ext cx="1603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63" name="Google Shape;363;p47"/>
          <p:cNvSpPr txBox="1"/>
          <p:nvPr/>
        </p:nvSpPr>
        <p:spPr>
          <a:xfrm>
            <a:off x="6315950" y="4348775"/>
            <a:ext cx="287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47"/>
          <p:cNvSpPr txBox="1"/>
          <p:nvPr/>
        </p:nvSpPr>
        <p:spPr>
          <a:xfrm>
            <a:off x="1973875" y="4576000"/>
            <a:ext cx="354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The others transactions may be in other blocks, spaced in time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5" name="Google Shape;365;p47"/>
          <p:cNvSpPr txBox="1"/>
          <p:nvPr/>
        </p:nvSpPr>
        <p:spPr>
          <a:xfrm>
            <a:off x="6292850" y="4626363"/>
            <a:ext cx="1549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66" name="Google Shape;366;p47"/>
          <p:cNvSpPr txBox="1"/>
          <p:nvPr/>
        </p:nvSpPr>
        <p:spPr>
          <a:xfrm>
            <a:off x="6322125" y="4852850"/>
            <a:ext cx="1603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67" name="Google Shape;367;p47"/>
          <p:cNvSpPr txBox="1"/>
          <p:nvPr/>
        </p:nvSpPr>
        <p:spPr>
          <a:xfrm>
            <a:off x="6340150" y="2963775"/>
            <a:ext cx="27471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 sends N0$ to Z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Bob sends N$ to Mixer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 sends N1$ to B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X sends N2$ to Y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 sends N3$ to J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E sends N4$ to F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Mixer sends N$ to Bob temp. account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 sends N6$ to G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H sends N$ to P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 sends N8$ to D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Q sends N9$ to O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 sends N2$ to W</a:t>
            </a:r>
            <a:endParaRPr sz="1200"/>
          </a:p>
        </p:txBody>
      </p:sp>
      <p:sp>
        <p:nvSpPr>
          <p:cNvPr id="368" name="Google Shape;368;p47"/>
          <p:cNvSpPr txBox="1"/>
          <p:nvPr>
            <p:ph type="title"/>
          </p:nvPr>
        </p:nvSpPr>
        <p:spPr>
          <a:xfrm>
            <a:off x="2075050" y="-93650"/>
            <a:ext cx="4336800" cy="57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First Mixer Solution</a:t>
            </a:r>
            <a:endParaRPr sz="2400"/>
          </a:p>
        </p:txBody>
      </p:sp>
      <p:sp>
        <p:nvSpPr>
          <p:cNvPr id="369" name="Google Shape;369;p47"/>
          <p:cNvSpPr/>
          <p:nvPr/>
        </p:nvSpPr>
        <p:spPr>
          <a:xfrm>
            <a:off x="6364850" y="3062850"/>
            <a:ext cx="2698800" cy="168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47"/>
          <p:cNvSpPr/>
          <p:nvPr/>
        </p:nvSpPr>
        <p:spPr>
          <a:xfrm>
            <a:off x="6364300" y="3446691"/>
            <a:ext cx="2698800" cy="7269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47"/>
          <p:cNvSpPr/>
          <p:nvPr/>
        </p:nvSpPr>
        <p:spPr>
          <a:xfrm>
            <a:off x="6364300" y="4348751"/>
            <a:ext cx="2698800" cy="168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47"/>
          <p:cNvSpPr/>
          <p:nvPr/>
        </p:nvSpPr>
        <p:spPr>
          <a:xfrm>
            <a:off x="6364850" y="4692197"/>
            <a:ext cx="2698800" cy="7269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47"/>
          <p:cNvSpPr/>
          <p:nvPr/>
        </p:nvSpPr>
        <p:spPr>
          <a:xfrm>
            <a:off x="6364850" y="4483447"/>
            <a:ext cx="2698800" cy="7269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9" name="Google Shape;37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025" y="358375"/>
            <a:ext cx="4261026" cy="313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5349" y="1466900"/>
            <a:ext cx="4516674" cy="328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9"/>
          <p:cNvSpPr txBox="1"/>
          <p:nvPr>
            <p:ph type="title"/>
          </p:nvPr>
        </p:nvSpPr>
        <p:spPr>
          <a:xfrm>
            <a:off x="1373500" y="0"/>
            <a:ext cx="5657400" cy="111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262626"/>
                </a:solidFill>
                <a:latin typeface="Poppins"/>
                <a:ea typeface="Poppins"/>
                <a:cs typeface="Poppins"/>
                <a:sym typeface="Poppins"/>
              </a:rPr>
              <a:t>Atomic Release of Secrets</a:t>
            </a:r>
            <a:endParaRPr b="1" sz="3000">
              <a:solidFill>
                <a:srgbClr val="26262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6" name="Google Shape;386;p49"/>
          <p:cNvSpPr txBox="1"/>
          <p:nvPr/>
        </p:nvSpPr>
        <p:spPr>
          <a:xfrm>
            <a:off x="8072802" y="2415914"/>
            <a:ext cx="19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</p:txBody>
      </p:sp>
      <p:sp>
        <p:nvSpPr>
          <p:cNvPr id="387" name="Google Shape;387;p4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8" name="Google Shape;388;p49"/>
          <p:cNvSpPr txBox="1"/>
          <p:nvPr/>
        </p:nvSpPr>
        <p:spPr>
          <a:xfrm>
            <a:off x="1373500" y="1113900"/>
            <a:ext cx="33021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Diffie-Hellman key-exchange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Deployment of HTLC contracts process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</p:txBody>
      </p:sp>
      <p:sp>
        <p:nvSpPr>
          <p:cNvPr id="389" name="Google Shape;389;p49"/>
          <p:cNvSpPr/>
          <p:nvPr/>
        </p:nvSpPr>
        <p:spPr>
          <a:xfrm>
            <a:off x="1614800" y="2070100"/>
            <a:ext cx="2146200" cy="1113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49"/>
          <p:cNvSpPr txBox="1"/>
          <p:nvPr/>
        </p:nvSpPr>
        <p:spPr>
          <a:xfrm>
            <a:off x="1614800" y="207010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BTC</a:t>
            </a:r>
            <a:endParaRPr/>
          </a:p>
        </p:txBody>
      </p:sp>
      <p:sp>
        <p:nvSpPr>
          <p:cNvPr id="391" name="Google Shape;391;p49"/>
          <p:cNvSpPr/>
          <p:nvPr/>
        </p:nvSpPr>
        <p:spPr>
          <a:xfrm>
            <a:off x="2567350" y="2722300"/>
            <a:ext cx="1193700" cy="461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HTLC</a:t>
            </a:r>
            <a:endParaRPr/>
          </a:p>
        </p:txBody>
      </p:sp>
      <p:sp>
        <p:nvSpPr>
          <p:cNvPr id="392" name="Google Shape;392;p49"/>
          <p:cNvSpPr/>
          <p:nvPr/>
        </p:nvSpPr>
        <p:spPr>
          <a:xfrm>
            <a:off x="4942200" y="2070101"/>
            <a:ext cx="2316600" cy="1214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49"/>
          <p:cNvSpPr txBox="1"/>
          <p:nvPr/>
        </p:nvSpPr>
        <p:spPr>
          <a:xfrm>
            <a:off x="4942200" y="207010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</a:t>
            </a:r>
            <a:endParaRPr/>
          </a:p>
        </p:txBody>
      </p:sp>
      <p:sp>
        <p:nvSpPr>
          <p:cNvPr id="394" name="Google Shape;394;p49"/>
          <p:cNvSpPr/>
          <p:nvPr/>
        </p:nvSpPr>
        <p:spPr>
          <a:xfrm>
            <a:off x="3303900" y="3984125"/>
            <a:ext cx="888900" cy="800100"/>
          </a:xfrm>
          <a:prstGeom prst="smileyFace">
            <a:avLst>
              <a:gd fmla="val 4653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49"/>
          <p:cNvSpPr txBox="1"/>
          <p:nvPr/>
        </p:nvSpPr>
        <p:spPr>
          <a:xfrm>
            <a:off x="3303900" y="4746550"/>
            <a:ext cx="88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Lorenzo</a:t>
            </a:r>
            <a:endParaRPr/>
          </a:p>
        </p:txBody>
      </p:sp>
      <p:cxnSp>
        <p:nvCxnSpPr>
          <p:cNvPr descr="A)" id="396" name="Google Shape;396;p49" title="A)"/>
          <p:cNvCxnSpPr>
            <a:stCxn id="394" idx="1"/>
            <a:endCxn id="391" idx="2"/>
          </p:cNvCxnSpPr>
          <p:nvPr/>
        </p:nvCxnSpPr>
        <p:spPr>
          <a:xfrm rot="10800000">
            <a:off x="3164076" y="3183897"/>
            <a:ext cx="270000" cy="917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7" name="Google Shape;397;p49"/>
          <p:cNvSpPr/>
          <p:nvPr/>
        </p:nvSpPr>
        <p:spPr>
          <a:xfrm>
            <a:off x="5412100" y="3946450"/>
            <a:ext cx="888900" cy="800100"/>
          </a:xfrm>
          <a:prstGeom prst="smileyFace">
            <a:avLst>
              <a:gd fmla="val 4653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49"/>
          <p:cNvSpPr txBox="1"/>
          <p:nvPr/>
        </p:nvSpPr>
        <p:spPr>
          <a:xfrm>
            <a:off x="5501000" y="4746550"/>
            <a:ext cx="88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Bogdan</a:t>
            </a:r>
            <a:endParaRPr/>
          </a:p>
        </p:txBody>
      </p:sp>
      <p:sp>
        <p:nvSpPr>
          <p:cNvPr id="399" name="Google Shape;399;p49"/>
          <p:cNvSpPr txBox="1"/>
          <p:nvPr/>
        </p:nvSpPr>
        <p:spPr>
          <a:xfrm>
            <a:off x="1373500" y="3303200"/>
            <a:ext cx="20955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</a:t>
            </a:r>
            <a:r>
              <a:rPr lang="en"/>
              <a:t>new secret and push g^sA + send 2BTC</a:t>
            </a:r>
            <a:endParaRPr/>
          </a:p>
        </p:txBody>
      </p:sp>
      <p:cxnSp>
        <p:nvCxnSpPr>
          <p:cNvPr id="400" name="Google Shape;400;p49"/>
          <p:cNvCxnSpPr>
            <a:stCxn id="397" idx="2"/>
            <a:endCxn id="391" idx="3"/>
          </p:cNvCxnSpPr>
          <p:nvPr/>
        </p:nvCxnSpPr>
        <p:spPr>
          <a:xfrm rot="10800000">
            <a:off x="3761200" y="2953300"/>
            <a:ext cx="1650900" cy="1393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1" name="Google Shape;401;p49"/>
          <p:cNvSpPr txBox="1"/>
          <p:nvPr/>
        </p:nvSpPr>
        <p:spPr>
          <a:xfrm>
            <a:off x="4846900" y="3284425"/>
            <a:ext cx="32259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Verify this contract satisfies predecided conditions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0"/>
          <p:cNvSpPr txBox="1"/>
          <p:nvPr>
            <p:ph type="title"/>
          </p:nvPr>
        </p:nvSpPr>
        <p:spPr>
          <a:xfrm>
            <a:off x="1373500" y="0"/>
            <a:ext cx="5477100" cy="111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Unlinking identities on cross blockchain swap</a:t>
            </a:r>
            <a:endParaRPr sz="3000"/>
          </a:p>
        </p:txBody>
      </p:sp>
      <p:sp>
        <p:nvSpPr>
          <p:cNvPr id="407" name="Google Shape;407;p50"/>
          <p:cNvSpPr txBox="1"/>
          <p:nvPr/>
        </p:nvSpPr>
        <p:spPr>
          <a:xfrm>
            <a:off x="8072802" y="2415914"/>
            <a:ext cx="19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</p:txBody>
      </p:sp>
      <p:sp>
        <p:nvSpPr>
          <p:cNvPr id="408" name="Google Shape;408;p50"/>
          <p:cNvSpPr txBox="1"/>
          <p:nvPr>
            <p:ph idx="12" type="sldNum"/>
          </p:nvPr>
        </p:nvSpPr>
        <p:spPr>
          <a:xfrm>
            <a:off x="85953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9" name="Google Shape;409;p50"/>
          <p:cNvSpPr txBox="1"/>
          <p:nvPr/>
        </p:nvSpPr>
        <p:spPr>
          <a:xfrm>
            <a:off x="1373500" y="1113900"/>
            <a:ext cx="3302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Tokens claiming </a:t>
            </a:r>
            <a:r>
              <a:rPr lang="en"/>
              <a:t>process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</p:txBody>
      </p:sp>
      <p:sp>
        <p:nvSpPr>
          <p:cNvPr id="410" name="Google Shape;410;p50"/>
          <p:cNvSpPr/>
          <p:nvPr/>
        </p:nvSpPr>
        <p:spPr>
          <a:xfrm>
            <a:off x="1614800" y="2070100"/>
            <a:ext cx="2146200" cy="1113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50"/>
          <p:cNvSpPr txBox="1"/>
          <p:nvPr/>
        </p:nvSpPr>
        <p:spPr>
          <a:xfrm>
            <a:off x="1614800" y="207010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BTC</a:t>
            </a:r>
            <a:endParaRPr/>
          </a:p>
        </p:txBody>
      </p:sp>
      <p:sp>
        <p:nvSpPr>
          <p:cNvPr id="412" name="Google Shape;412;p50"/>
          <p:cNvSpPr/>
          <p:nvPr/>
        </p:nvSpPr>
        <p:spPr>
          <a:xfrm>
            <a:off x="2567350" y="2722300"/>
            <a:ext cx="1193700" cy="461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HTLC</a:t>
            </a:r>
            <a:endParaRPr/>
          </a:p>
        </p:txBody>
      </p:sp>
      <p:sp>
        <p:nvSpPr>
          <p:cNvPr id="413" name="Google Shape;413;p50"/>
          <p:cNvSpPr/>
          <p:nvPr/>
        </p:nvSpPr>
        <p:spPr>
          <a:xfrm>
            <a:off x="4942200" y="2070101"/>
            <a:ext cx="2316600" cy="1214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50"/>
          <p:cNvSpPr txBox="1"/>
          <p:nvPr/>
        </p:nvSpPr>
        <p:spPr>
          <a:xfrm>
            <a:off x="4942200" y="207010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</a:t>
            </a:r>
            <a:endParaRPr/>
          </a:p>
        </p:txBody>
      </p:sp>
      <p:sp>
        <p:nvSpPr>
          <p:cNvPr id="415" name="Google Shape;415;p50"/>
          <p:cNvSpPr/>
          <p:nvPr/>
        </p:nvSpPr>
        <p:spPr>
          <a:xfrm>
            <a:off x="3303900" y="3984125"/>
            <a:ext cx="888900" cy="800100"/>
          </a:xfrm>
          <a:prstGeom prst="smileyFace">
            <a:avLst>
              <a:gd fmla="val 4653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50"/>
          <p:cNvSpPr txBox="1"/>
          <p:nvPr/>
        </p:nvSpPr>
        <p:spPr>
          <a:xfrm>
            <a:off x="3303900" y="4746550"/>
            <a:ext cx="88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Lorenzo</a:t>
            </a:r>
            <a:endParaRPr/>
          </a:p>
        </p:txBody>
      </p:sp>
      <p:cxnSp>
        <p:nvCxnSpPr>
          <p:cNvPr descr="A)" id="417" name="Google Shape;417;p50" title="A)"/>
          <p:cNvCxnSpPr>
            <a:stCxn id="415" idx="7"/>
            <a:endCxn id="418" idx="1"/>
          </p:cNvCxnSpPr>
          <p:nvPr/>
        </p:nvCxnSpPr>
        <p:spPr>
          <a:xfrm flipH="1" rot="10800000">
            <a:off x="4062624" y="3046197"/>
            <a:ext cx="1832100" cy="1055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9" name="Google Shape;419;p50"/>
          <p:cNvSpPr/>
          <p:nvPr/>
        </p:nvSpPr>
        <p:spPr>
          <a:xfrm>
            <a:off x="5412100" y="3946450"/>
            <a:ext cx="888900" cy="800100"/>
          </a:xfrm>
          <a:prstGeom prst="smileyFace">
            <a:avLst>
              <a:gd fmla="val 4653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50"/>
          <p:cNvSpPr txBox="1"/>
          <p:nvPr/>
        </p:nvSpPr>
        <p:spPr>
          <a:xfrm>
            <a:off x="5501000" y="4746550"/>
            <a:ext cx="88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Bogdan</a:t>
            </a:r>
            <a:endParaRPr/>
          </a:p>
        </p:txBody>
      </p:sp>
      <p:cxnSp>
        <p:nvCxnSpPr>
          <p:cNvPr id="421" name="Google Shape;421;p50"/>
          <p:cNvCxnSpPr>
            <a:stCxn id="419" idx="7"/>
            <a:endCxn id="413" idx="2"/>
          </p:cNvCxnSpPr>
          <p:nvPr/>
        </p:nvCxnSpPr>
        <p:spPr>
          <a:xfrm rot="10800000">
            <a:off x="6100624" y="3284522"/>
            <a:ext cx="70200" cy="779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2" name="Google Shape;422;p50"/>
          <p:cNvSpPr txBox="1"/>
          <p:nvPr/>
        </p:nvSpPr>
        <p:spPr>
          <a:xfrm>
            <a:off x="6100625" y="3415625"/>
            <a:ext cx="22005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Publish g^(sA + z)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send 5ETH</a:t>
            </a:r>
            <a:endParaRPr/>
          </a:p>
        </p:txBody>
      </p:sp>
      <p:sp>
        <p:nvSpPr>
          <p:cNvPr id="418" name="Google Shape;418;p50"/>
          <p:cNvSpPr/>
          <p:nvPr/>
        </p:nvSpPr>
        <p:spPr>
          <a:xfrm>
            <a:off x="5894750" y="2815450"/>
            <a:ext cx="1193700" cy="461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HTLC</a:t>
            </a:r>
            <a:endParaRPr/>
          </a:p>
        </p:txBody>
      </p:sp>
      <p:sp>
        <p:nvSpPr>
          <p:cNvPr id="423" name="Google Shape;423;p50"/>
          <p:cNvSpPr txBox="1"/>
          <p:nvPr/>
        </p:nvSpPr>
        <p:spPr>
          <a:xfrm>
            <a:off x="1957750" y="3258425"/>
            <a:ext cx="2412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Compute sB = sA + z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claims 5ETH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Reveal sB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1"/>
          <p:cNvSpPr txBox="1"/>
          <p:nvPr>
            <p:ph type="title"/>
          </p:nvPr>
        </p:nvSpPr>
        <p:spPr>
          <a:xfrm>
            <a:off x="1373500" y="0"/>
            <a:ext cx="5477100" cy="111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Unlinking identities on cross blockchain swap</a:t>
            </a:r>
            <a:endParaRPr sz="3000"/>
          </a:p>
        </p:txBody>
      </p:sp>
      <p:sp>
        <p:nvSpPr>
          <p:cNvPr id="429" name="Google Shape;429;p51"/>
          <p:cNvSpPr txBox="1"/>
          <p:nvPr/>
        </p:nvSpPr>
        <p:spPr>
          <a:xfrm>
            <a:off x="8072802" y="2415914"/>
            <a:ext cx="19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</p:txBody>
      </p:sp>
      <p:sp>
        <p:nvSpPr>
          <p:cNvPr id="430" name="Google Shape;430;p51"/>
          <p:cNvSpPr txBox="1"/>
          <p:nvPr>
            <p:ph idx="12" type="sldNum"/>
          </p:nvPr>
        </p:nvSpPr>
        <p:spPr>
          <a:xfrm>
            <a:off x="85953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1" name="Google Shape;431;p51"/>
          <p:cNvSpPr txBox="1"/>
          <p:nvPr/>
        </p:nvSpPr>
        <p:spPr>
          <a:xfrm>
            <a:off x="1373500" y="1113900"/>
            <a:ext cx="3302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Tokens claiming process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</p:txBody>
      </p:sp>
      <p:sp>
        <p:nvSpPr>
          <p:cNvPr id="432" name="Google Shape;432;p51"/>
          <p:cNvSpPr/>
          <p:nvPr/>
        </p:nvSpPr>
        <p:spPr>
          <a:xfrm>
            <a:off x="1614800" y="2070100"/>
            <a:ext cx="2146200" cy="1113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51"/>
          <p:cNvSpPr txBox="1"/>
          <p:nvPr/>
        </p:nvSpPr>
        <p:spPr>
          <a:xfrm>
            <a:off x="1614800" y="207010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BTC</a:t>
            </a:r>
            <a:endParaRPr/>
          </a:p>
        </p:txBody>
      </p:sp>
      <p:sp>
        <p:nvSpPr>
          <p:cNvPr id="434" name="Google Shape;434;p51"/>
          <p:cNvSpPr/>
          <p:nvPr/>
        </p:nvSpPr>
        <p:spPr>
          <a:xfrm>
            <a:off x="2567350" y="2722300"/>
            <a:ext cx="1193700" cy="461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HTLC</a:t>
            </a:r>
            <a:endParaRPr/>
          </a:p>
        </p:txBody>
      </p:sp>
      <p:sp>
        <p:nvSpPr>
          <p:cNvPr id="435" name="Google Shape;435;p51"/>
          <p:cNvSpPr/>
          <p:nvPr/>
        </p:nvSpPr>
        <p:spPr>
          <a:xfrm>
            <a:off x="4942200" y="2070101"/>
            <a:ext cx="2316600" cy="1214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51"/>
          <p:cNvSpPr txBox="1"/>
          <p:nvPr/>
        </p:nvSpPr>
        <p:spPr>
          <a:xfrm>
            <a:off x="4942200" y="207010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</a:t>
            </a:r>
            <a:endParaRPr/>
          </a:p>
        </p:txBody>
      </p:sp>
      <p:sp>
        <p:nvSpPr>
          <p:cNvPr id="437" name="Google Shape;437;p51"/>
          <p:cNvSpPr/>
          <p:nvPr/>
        </p:nvSpPr>
        <p:spPr>
          <a:xfrm>
            <a:off x="3303900" y="3984125"/>
            <a:ext cx="888900" cy="800100"/>
          </a:xfrm>
          <a:prstGeom prst="smileyFace">
            <a:avLst>
              <a:gd fmla="val 4653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51"/>
          <p:cNvSpPr txBox="1"/>
          <p:nvPr/>
        </p:nvSpPr>
        <p:spPr>
          <a:xfrm>
            <a:off x="3303900" y="4746550"/>
            <a:ext cx="88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Lorenzo</a:t>
            </a:r>
            <a:endParaRPr/>
          </a:p>
        </p:txBody>
      </p:sp>
      <p:sp>
        <p:nvSpPr>
          <p:cNvPr id="439" name="Google Shape;439;p51"/>
          <p:cNvSpPr/>
          <p:nvPr/>
        </p:nvSpPr>
        <p:spPr>
          <a:xfrm>
            <a:off x="5412100" y="3946450"/>
            <a:ext cx="888900" cy="800100"/>
          </a:xfrm>
          <a:prstGeom prst="smileyFace">
            <a:avLst>
              <a:gd fmla="val 4653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51"/>
          <p:cNvSpPr txBox="1"/>
          <p:nvPr/>
        </p:nvSpPr>
        <p:spPr>
          <a:xfrm>
            <a:off x="5501000" y="4746550"/>
            <a:ext cx="88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Bogdan</a:t>
            </a:r>
            <a:endParaRPr/>
          </a:p>
        </p:txBody>
      </p:sp>
      <p:cxnSp>
        <p:nvCxnSpPr>
          <p:cNvPr id="441" name="Google Shape;441;p51"/>
          <p:cNvCxnSpPr>
            <a:stCxn id="439" idx="1"/>
            <a:endCxn id="434" idx="2"/>
          </p:cNvCxnSpPr>
          <p:nvPr/>
        </p:nvCxnSpPr>
        <p:spPr>
          <a:xfrm rot="10800000">
            <a:off x="3164176" y="3184022"/>
            <a:ext cx="2378100" cy="879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42" name="Google Shape;442;p51"/>
          <p:cNvSpPr txBox="1"/>
          <p:nvPr/>
        </p:nvSpPr>
        <p:spPr>
          <a:xfrm>
            <a:off x="4756300" y="3415375"/>
            <a:ext cx="274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Claim 2BTC using sA = sB - z</a:t>
            </a:r>
            <a:endParaRPr/>
          </a:p>
        </p:txBody>
      </p:sp>
      <p:sp>
        <p:nvSpPr>
          <p:cNvPr id="443" name="Google Shape;443;p51"/>
          <p:cNvSpPr/>
          <p:nvPr/>
        </p:nvSpPr>
        <p:spPr>
          <a:xfrm>
            <a:off x="5894750" y="2815450"/>
            <a:ext cx="1193700" cy="461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HTLC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/>
          <p:nvPr>
            <p:ph type="title"/>
          </p:nvPr>
        </p:nvSpPr>
        <p:spPr>
          <a:xfrm>
            <a:off x="3348500" y="1742775"/>
            <a:ext cx="2217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 </a:t>
            </a:r>
            <a:endParaRPr/>
          </a:p>
        </p:txBody>
      </p:sp>
      <p:sp>
        <p:nvSpPr>
          <p:cNvPr id="209" name="Google Shape;209;p34"/>
          <p:cNvSpPr txBox="1"/>
          <p:nvPr>
            <p:ph idx="2" type="title"/>
          </p:nvPr>
        </p:nvSpPr>
        <p:spPr>
          <a:xfrm>
            <a:off x="6312050" y="3040500"/>
            <a:ext cx="572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210" name="Google Shape;210;p34"/>
          <p:cNvSpPr txBox="1"/>
          <p:nvPr>
            <p:ph idx="3" type="title"/>
          </p:nvPr>
        </p:nvSpPr>
        <p:spPr>
          <a:xfrm>
            <a:off x="6235850" y="1540875"/>
            <a:ext cx="2541000" cy="93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Critical issues</a:t>
            </a:r>
            <a:endParaRPr/>
          </a:p>
        </p:txBody>
      </p:sp>
      <p:sp>
        <p:nvSpPr>
          <p:cNvPr id="211" name="Google Shape;211;p34"/>
          <p:cNvSpPr txBox="1"/>
          <p:nvPr>
            <p:ph idx="5" type="title"/>
          </p:nvPr>
        </p:nvSpPr>
        <p:spPr>
          <a:xfrm>
            <a:off x="3348500" y="3608375"/>
            <a:ext cx="2157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</a:t>
            </a:r>
            <a:r>
              <a:rPr lang="en"/>
              <a:t>olution</a:t>
            </a:r>
            <a:endParaRPr/>
          </a:p>
        </p:txBody>
      </p:sp>
      <p:sp>
        <p:nvSpPr>
          <p:cNvPr id="212" name="Google Shape;212;p34"/>
          <p:cNvSpPr txBox="1"/>
          <p:nvPr>
            <p:ph idx="7" type="title"/>
          </p:nvPr>
        </p:nvSpPr>
        <p:spPr>
          <a:xfrm>
            <a:off x="6235850" y="3608375"/>
            <a:ext cx="2217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213" name="Google Shape;213;p34"/>
          <p:cNvSpPr txBox="1"/>
          <p:nvPr>
            <p:ph idx="9" type="title"/>
          </p:nvPr>
        </p:nvSpPr>
        <p:spPr>
          <a:xfrm>
            <a:off x="3466250" y="3040500"/>
            <a:ext cx="572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214" name="Google Shape;214;p34"/>
          <p:cNvSpPr txBox="1"/>
          <p:nvPr>
            <p:ph idx="13" type="title"/>
          </p:nvPr>
        </p:nvSpPr>
        <p:spPr>
          <a:xfrm>
            <a:off x="3466250" y="1119000"/>
            <a:ext cx="572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215" name="Google Shape;215;p34"/>
          <p:cNvSpPr txBox="1"/>
          <p:nvPr>
            <p:ph idx="14" type="title"/>
          </p:nvPr>
        </p:nvSpPr>
        <p:spPr>
          <a:xfrm>
            <a:off x="6312050" y="1119000"/>
            <a:ext cx="572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216" name="Google Shape;216;p34"/>
          <p:cNvSpPr txBox="1"/>
          <p:nvPr>
            <p:ph idx="15"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217" name="Google Shape;217;p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2"/>
          <p:cNvSpPr txBox="1"/>
          <p:nvPr>
            <p:ph type="title"/>
          </p:nvPr>
        </p:nvSpPr>
        <p:spPr>
          <a:xfrm>
            <a:off x="1373500" y="0"/>
            <a:ext cx="5477100" cy="111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Our solution</a:t>
            </a:r>
            <a:endParaRPr sz="3000"/>
          </a:p>
        </p:txBody>
      </p:sp>
      <p:sp>
        <p:nvSpPr>
          <p:cNvPr id="449" name="Google Shape;449;p52"/>
          <p:cNvSpPr txBox="1"/>
          <p:nvPr/>
        </p:nvSpPr>
        <p:spPr>
          <a:xfrm>
            <a:off x="2190000" y="4349650"/>
            <a:ext cx="5030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0</a:t>
            </a:r>
            <a:r>
              <a:rPr b="1" lang="en">
                <a:latin typeface="Poppins"/>
                <a:ea typeface="Poppins"/>
                <a:cs typeface="Poppins"/>
                <a:sym typeface="Poppins"/>
              </a:rPr>
              <a:t> -</a:t>
            </a:r>
            <a:r>
              <a:rPr lang="en">
                <a:latin typeface="Poppins"/>
                <a:ea typeface="Poppins"/>
                <a:cs typeface="Poppins"/>
                <a:sym typeface="Poppins"/>
              </a:rPr>
              <a:t> Setting up the common secret between Alice and Bob through a private, secure, offchain channel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0" name="Google Shape;450;p5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1" name="Google Shape;45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500" y="793900"/>
            <a:ext cx="6276426" cy="339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3"/>
          <p:cNvSpPr txBox="1"/>
          <p:nvPr>
            <p:ph type="title"/>
          </p:nvPr>
        </p:nvSpPr>
        <p:spPr>
          <a:xfrm>
            <a:off x="1373500" y="0"/>
            <a:ext cx="5477100" cy="111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Our solution</a:t>
            </a:r>
            <a:endParaRPr sz="3000"/>
          </a:p>
        </p:txBody>
      </p:sp>
      <p:sp>
        <p:nvSpPr>
          <p:cNvPr id="457" name="Google Shape;457;p53"/>
          <p:cNvSpPr txBox="1"/>
          <p:nvPr/>
        </p:nvSpPr>
        <p:spPr>
          <a:xfrm>
            <a:off x="2179950" y="4197250"/>
            <a:ext cx="5469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1 &amp; 2 -</a:t>
            </a:r>
            <a:r>
              <a:rPr lang="en">
                <a:latin typeface="Poppins"/>
                <a:ea typeface="Poppins"/>
                <a:cs typeface="Poppins"/>
                <a:sym typeface="Poppins"/>
              </a:rPr>
              <a:t> Bob and Alice transfer the funds to be exchanged from their permanent accounts to temporary accounts through a mixer or mixer-like solution for anonymity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8" name="Google Shape;458;p5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9" name="Google Shape;45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500" y="793900"/>
            <a:ext cx="6276426" cy="339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4"/>
          <p:cNvSpPr txBox="1"/>
          <p:nvPr>
            <p:ph type="title"/>
          </p:nvPr>
        </p:nvSpPr>
        <p:spPr>
          <a:xfrm>
            <a:off x="1373500" y="0"/>
            <a:ext cx="5477100" cy="111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Our solution</a:t>
            </a:r>
            <a:endParaRPr sz="3000"/>
          </a:p>
        </p:txBody>
      </p:sp>
      <p:sp>
        <p:nvSpPr>
          <p:cNvPr id="465" name="Google Shape;465;p54"/>
          <p:cNvSpPr txBox="1"/>
          <p:nvPr/>
        </p:nvSpPr>
        <p:spPr>
          <a:xfrm>
            <a:off x="2537625" y="4197250"/>
            <a:ext cx="4683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3</a:t>
            </a:r>
            <a:r>
              <a:rPr b="1" lang="en">
                <a:latin typeface="Poppins"/>
                <a:ea typeface="Poppins"/>
                <a:cs typeface="Poppins"/>
                <a:sym typeface="Poppins"/>
              </a:rPr>
              <a:t> -</a:t>
            </a:r>
            <a:r>
              <a:rPr lang="en">
                <a:latin typeface="Poppins"/>
                <a:ea typeface="Poppins"/>
                <a:cs typeface="Poppins"/>
                <a:sym typeface="Poppins"/>
              </a:rPr>
              <a:t> Setting up the privacy preserving HTLC, both using different secrets derived from the common secret set up during </a:t>
            </a:r>
            <a:r>
              <a:rPr b="1" lang="en">
                <a:latin typeface="Poppins"/>
                <a:ea typeface="Poppins"/>
                <a:cs typeface="Poppins"/>
                <a:sym typeface="Poppins"/>
              </a:rPr>
              <a:t>0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6" name="Google Shape;466;p5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7" name="Google Shape;46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500" y="793900"/>
            <a:ext cx="6276426" cy="339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5"/>
          <p:cNvSpPr txBox="1"/>
          <p:nvPr>
            <p:ph type="title"/>
          </p:nvPr>
        </p:nvSpPr>
        <p:spPr>
          <a:xfrm>
            <a:off x="1373500" y="0"/>
            <a:ext cx="5477100" cy="111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Our solution</a:t>
            </a:r>
            <a:endParaRPr sz="3000"/>
          </a:p>
        </p:txBody>
      </p:sp>
      <p:sp>
        <p:nvSpPr>
          <p:cNvPr id="473" name="Google Shape;473;p55"/>
          <p:cNvSpPr txBox="1"/>
          <p:nvPr/>
        </p:nvSpPr>
        <p:spPr>
          <a:xfrm>
            <a:off x="2159875" y="4121050"/>
            <a:ext cx="5477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4</a:t>
            </a:r>
            <a:r>
              <a:rPr b="1" lang="en">
                <a:latin typeface="Poppins"/>
                <a:ea typeface="Poppins"/>
                <a:cs typeface="Poppins"/>
                <a:sym typeface="Poppins"/>
              </a:rPr>
              <a:t> -</a:t>
            </a:r>
            <a:r>
              <a:rPr lang="en">
                <a:latin typeface="Poppins"/>
                <a:ea typeface="Poppins"/>
                <a:cs typeface="Poppins"/>
                <a:sym typeface="Poppins"/>
              </a:rPr>
              <a:t> Alice shares her part of the secret to HTLC 1 through her temporary account, unlocking the funds</a:t>
            </a:r>
            <a:br>
              <a:rPr lang="en">
                <a:latin typeface="Poppins"/>
                <a:ea typeface="Poppins"/>
                <a:cs typeface="Poppins"/>
                <a:sym typeface="Poppins"/>
              </a:rPr>
            </a:br>
            <a:r>
              <a:rPr b="1" lang="en">
                <a:latin typeface="Poppins"/>
                <a:ea typeface="Poppins"/>
                <a:cs typeface="Poppins"/>
                <a:sym typeface="Poppins"/>
              </a:rPr>
              <a:t>4’ -</a:t>
            </a:r>
            <a:r>
              <a:rPr lang="en">
                <a:latin typeface="Poppins"/>
                <a:ea typeface="Poppins"/>
                <a:cs typeface="Poppins"/>
                <a:sym typeface="Poppins"/>
              </a:rPr>
              <a:t> HTLC 1 transfers the fund to Alice’s temporary account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4" name="Google Shape;474;p5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5" name="Google Shape;47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500" y="793900"/>
            <a:ext cx="6276426" cy="339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6"/>
          <p:cNvSpPr txBox="1"/>
          <p:nvPr>
            <p:ph type="title"/>
          </p:nvPr>
        </p:nvSpPr>
        <p:spPr>
          <a:xfrm>
            <a:off x="1373500" y="0"/>
            <a:ext cx="5477100" cy="111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Our solution</a:t>
            </a:r>
            <a:endParaRPr sz="3000"/>
          </a:p>
        </p:txBody>
      </p:sp>
      <p:sp>
        <p:nvSpPr>
          <p:cNvPr id="481" name="Google Shape;481;p56"/>
          <p:cNvSpPr txBox="1"/>
          <p:nvPr/>
        </p:nvSpPr>
        <p:spPr>
          <a:xfrm>
            <a:off x="2280425" y="4121050"/>
            <a:ext cx="5369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5</a:t>
            </a:r>
            <a:r>
              <a:rPr b="1" lang="en">
                <a:latin typeface="Poppins"/>
                <a:ea typeface="Poppins"/>
                <a:cs typeface="Poppins"/>
                <a:sym typeface="Poppins"/>
              </a:rPr>
              <a:t> -</a:t>
            </a:r>
            <a:r>
              <a:rPr lang="en">
                <a:latin typeface="Poppins"/>
                <a:ea typeface="Poppins"/>
                <a:cs typeface="Poppins"/>
                <a:sym typeface="Poppins"/>
              </a:rPr>
              <a:t> Bob reads Alice newly revealed secret on HTLC 1</a:t>
            </a:r>
            <a:br>
              <a:rPr lang="en">
                <a:latin typeface="Poppins"/>
                <a:ea typeface="Poppins"/>
                <a:cs typeface="Poppins"/>
                <a:sym typeface="Poppins"/>
              </a:rPr>
            </a:br>
            <a:r>
              <a:rPr b="1" lang="en">
                <a:latin typeface="Poppins"/>
                <a:ea typeface="Poppins"/>
                <a:cs typeface="Poppins"/>
                <a:sym typeface="Poppins"/>
              </a:rPr>
              <a:t>6 -</a:t>
            </a:r>
            <a:r>
              <a:rPr lang="en">
                <a:latin typeface="Poppins"/>
                <a:ea typeface="Poppins"/>
                <a:cs typeface="Poppins"/>
                <a:sym typeface="Poppins"/>
              </a:rPr>
              <a:t> From Alice’s secret, he infers his own secret to use on HTLC 2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2" name="Google Shape;482;p5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3" name="Google Shape;48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500" y="793900"/>
            <a:ext cx="6276426" cy="339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7"/>
          <p:cNvSpPr txBox="1"/>
          <p:nvPr>
            <p:ph type="title"/>
          </p:nvPr>
        </p:nvSpPr>
        <p:spPr>
          <a:xfrm>
            <a:off x="1373500" y="0"/>
            <a:ext cx="5477100" cy="111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Our solution</a:t>
            </a:r>
            <a:endParaRPr sz="3000"/>
          </a:p>
        </p:txBody>
      </p:sp>
      <p:sp>
        <p:nvSpPr>
          <p:cNvPr id="489" name="Google Shape;489;p57"/>
          <p:cNvSpPr txBox="1"/>
          <p:nvPr/>
        </p:nvSpPr>
        <p:spPr>
          <a:xfrm>
            <a:off x="2149825" y="4197250"/>
            <a:ext cx="5595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7</a:t>
            </a:r>
            <a:r>
              <a:rPr b="1" lang="en">
                <a:latin typeface="Poppins"/>
                <a:ea typeface="Poppins"/>
                <a:cs typeface="Poppins"/>
                <a:sym typeface="Poppins"/>
              </a:rPr>
              <a:t> -</a:t>
            </a:r>
            <a:r>
              <a:rPr lang="en">
                <a:latin typeface="Poppins"/>
                <a:ea typeface="Poppins"/>
                <a:cs typeface="Poppins"/>
                <a:sym typeface="Poppins"/>
              </a:rPr>
              <a:t> Bob shares the secret he just inferred to HTLC 2 through his temporary account, unlocking the funds</a:t>
            </a:r>
            <a:br>
              <a:rPr lang="en">
                <a:latin typeface="Poppins"/>
                <a:ea typeface="Poppins"/>
                <a:cs typeface="Poppins"/>
                <a:sym typeface="Poppins"/>
              </a:rPr>
            </a:br>
            <a:r>
              <a:rPr b="1" lang="en">
                <a:latin typeface="Poppins"/>
                <a:ea typeface="Poppins"/>
                <a:cs typeface="Poppins"/>
                <a:sym typeface="Poppins"/>
              </a:rPr>
              <a:t>7’</a:t>
            </a:r>
            <a:r>
              <a:rPr b="1" lang="en">
                <a:latin typeface="Poppins"/>
                <a:ea typeface="Poppins"/>
                <a:cs typeface="Poppins"/>
                <a:sym typeface="Poppins"/>
              </a:rPr>
              <a:t> -</a:t>
            </a:r>
            <a:r>
              <a:rPr lang="en">
                <a:latin typeface="Poppins"/>
                <a:ea typeface="Poppins"/>
                <a:cs typeface="Poppins"/>
                <a:sym typeface="Poppins"/>
              </a:rPr>
              <a:t> HTLC 2 transfers the fund to Bob’s temporary account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0" name="Google Shape;490;p5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1" name="Google Shape;49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500" y="793900"/>
            <a:ext cx="6276426" cy="339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8"/>
          <p:cNvSpPr txBox="1"/>
          <p:nvPr>
            <p:ph type="title"/>
          </p:nvPr>
        </p:nvSpPr>
        <p:spPr>
          <a:xfrm>
            <a:off x="1373500" y="0"/>
            <a:ext cx="5477100" cy="111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Our solution</a:t>
            </a:r>
            <a:endParaRPr sz="3000"/>
          </a:p>
        </p:txBody>
      </p:sp>
      <p:sp>
        <p:nvSpPr>
          <p:cNvPr id="497" name="Google Shape;497;p58"/>
          <p:cNvSpPr txBox="1"/>
          <p:nvPr/>
        </p:nvSpPr>
        <p:spPr>
          <a:xfrm>
            <a:off x="2149825" y="4197250"/>
            <a:ext cx="5545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8 &amp; 9</a:t>
            </a:r>
            <a:r>
              <a:rPr b="1" lang="en">
                <a:latin typeface="Poppins"/>
                <a:ea typeface="Poppins"/>
                <a:cs typeface="Poppins"/>
                <a:sym typeface="Poppins"/>
              </a:rPr>
              <a:t> -</a:t>
            </a:r>
            <a:r>
              <a:rPr lang="en">
                <a:latin typeface="Poppins"/>
                <a:ea typeface="Poppins"/>
                <a:cs typeface="Poppins"/>
                <a:sym typeface="Poppins"/>
              </a:rPr>
              <a:t> Bob and Alice transfer the now exchanged funds from their temporary accounts to their permanent accounts through a mixer or mixer-like solution for anonymity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8" name="Google Shape;498;p5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9" name="Google Shape;49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500" y="793900"/>
            <a:ext cx="6276426" cy="339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9"/>
          <p:cNvSpPr txBox="1"/>
          <p:nvPr>
            <p:ph type="title"/>
          </p:nvPr>
        </p:nvSpPr>
        <p:spPr>
          <a:xfrm>
            <a:off x="1240700" y="1594100"/>
            <a:ext cx="6343200" cy="243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●"/>
            </a:pPr>
            <a:r>
              <a:rPr lang="en" sz="19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User addresses are no more explicitly used in contracts</a:t>
            </a:r>
            <a:endParaRPr sz="1900"/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●"/>
            </a:pPr>
            <a:r>
              <a:rPr lang="en" sz="19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Transactions on both chains are not distinguishable</a:t>
            </a:r>
            <a:endParaRPr sz="19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BUT:</a:t>
            </a:r>
            <a:endParaRPr sz="19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●"/>
            </a:pPr>
            <a:r>
              <a:rPr lang="en" sz="1900">
                <a:latin typeface="Poppins"/>
                <a:ea typeface="Poppins"/>
                <a:cs typeface="Poppins"/>
                <a:sym typeface="Poppins"/>
              </a:rPr>
              <a:t>Values, tokens amounts, prices are public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505" name="Google Shape;505;p5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6" name="Google Shape;506;p59"/>
          <p:cNvSpPr txBox="1"/>
          <p:nvPr>
            <p:ph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state of our solution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0"/>
          <p:cNvSpPr txBox="1"/>
          <p:nvPr>
            <p:ph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Possible limitations</a:t>
            </a:r>
            <a:endParaRPr/>
          </a:p>
        </p:txBody>
      </p:sp>
      <p:sp>
        <p:nvSpPr>
          <p:cNvPr id="512" name="Google Shape;512;p6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3" name="Google Shape;513;p60"/>
          <p:cNvSpPr txBox="1"/>
          <p:nvPr/>
        </p:nvSpPr>
        <p:spPr>
          <a:xfrm>
            <a:off x="2090950" y="1498500"/>
            <a:ext cx="4343400" cy="29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Poppins"/>
                <a:ea typeface="Poppins"/>
                <a:cs typeface="Poppins"/>
                <a:sym typeface="Poppins"/>
              </a:rPr>
              <a:t>What can still bring privacy issues? </a:t>
            </a:r>
            <a:endParaRPr b="1" sz="16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oppins"/>
              <a:buChar char="●"/>
            </a:pP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Deposits </a:t>
            </a: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and withdrawals in raw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oppins"/>
              <a:buChar char="●"/>
            </a:pP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Using the same RPC (access node to the blockchain)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oppins"/>
              <a:buChar char="●"/>
            </a:pP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Using the same IP address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oppins"/>
              <a:buChar char="●"/>
            </a:pP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DApps’ cookies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1"/>
          <p:cNvSpPr txBox="1"/>
          <p:nvPr>
            <p:ph type="title"/>
          </p:nvPr>
        </p:nvSpPr>
        <p:spPr>
          <a:xfrm>
            <a:off x="720000" y="1948344"/>
            <a:ext cx="770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519" name="Google Shape;519;p61"/>
          <p:cNvSpPr txBox="1"/>
          <p:nvPr>
            <p:ph idx="2" type="title"/>
          </p:nvPr>
        </p:nvSpPr>
        <p:spPr>
          <a:xfrm>
            <a:off x="4039075" y="787325"/>
            <a:ext cx="1065900" cy="106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520" name="Google Shape;520;p61"/>
          <p:cNvSpPr txBox="1"/>
          <p:nvPr>
            <p:ph idx="1" type="subTitle"/>
          </p:nvPr>
        </p:nvSpPr>
        <p:spPr>
          <a:xfrm>
            <a:off x="2031900" y="3019775"/>
            <a:ext cx="5080200" cy="4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Considerations &amp; f</a:t>
            </a:r>
            <a:r>
              <a:rPr lang="en"/>
              <a:t>uture work</a:t>
            </a:r>
            <a:endParaRPr/>
          </a:p>
        </p:txBody>
      </p:sp>
      <p:sp>
        <p:nvSpPr>
          <p:cNvPr id="521" name="Google Shape;521;p6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/>
          <p:nvPr>
            <p:ph type="title"/>
          </p:nvPr>
        </p:nvSpPr>
        <p:spPr>
          <a:xfrm>
            <a:off x="720000" y="1948344"/>
            <a:ext cx="770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223" name="Google Shape;223;p35"/>
          <p:cNvSpPr txBox="1"/>
          <p:nvPr>
            <p:ph idx="2" type="title"/>
          </p:nvPr>
        </p:nvSpPr>
        <p:spPr>
          <a:xfrm>
            <a:off x="4039075" y="787325"/>
            <a:ext cx="1065900" cy="106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224" name="Google Shape;224;p35"/>
          <p:cNvSpPr txBox="1"/>
          <p:nvPr>
            <p:ph idx="1" type="subTitle"/>
          </p:nvPr>
        </p:nvSpPr>
        <p:spPr>
          <a:xfrm>
            <a:off x="2031925" y="3030725"/>
            <a:ext cx="5080200" cy="4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atomic swap knowledge</a:t>
            </a:r>
            <a:endParaRPr/>
          </a:p>
        </p:txBody>
      </p:sp>
      <p:sp>
        <p:nvSpPr>
          <p:cNvPr id="225" name="Google Shape;225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2"/>
          <p:cNvSpPr txBox="1"/>
          <p:nvPr>
            <p:ph idx="1" type="subTitle"/>
          </p:nvPr>
        </p:nvSpPr>
        <p:spPr>
          <a:xfrm>
            <a:off x="1444650" y="1740850"/>
            <a:ext cx="6254700" cy="251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●"/>
            </a:pPr>
            <a:r>
              <a:rPr lang="en" sz="1600">
                <a:solidFill>
                  <a:srgbClr val="000000"/>
                </a:solidFill>
              </a:rPr>
              <a:t>privacy in cross-chain atomic swaps with use of HTLC</a:t>
            </a:r>
            <a:br>
              <a:rPr lang="en" sz="1600">
                <a:solidFill>
                  <a:srgbClr val="000000"/>
                </a:solidFill>
              </a:rPr>
            </a:b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●"/>
            </a:pPr>
            <a:r>
              <a:rPr lang="en" sz="1600">
                <a:solidFill>
                  <a:srgbClr val="000000"/>
                </a:solidFill>
              </a:rPr>
              <a:t>anonymized instantiation of a use of HTLC for the cross chain swaps</a:t>
            </a:r>
            <a:br>
              <a:rPr lang="en" sz="1600">
                <a:solidFill>
                  <a:srgbClr val="000000"/>
                </a:solidFill>
              </a:rPr>
            </a:b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●"/>
            </a:pPr>
            <a:r>
              <a:rPr lang="en" sz="1600">
                <a:solidFill>
                  <a:srgbClr val="000000"/>
                </a:solidFill>
              </a:rPr>
              <a:t>anonymity in the current systems that do not support privacy by design</a:t>
            </a:r>
            <a:endParaRPr sz="1600"/>
          </a:p>
        </p:txBody>
      </p:sp>
      <p:sp>
        <p:nvSpPr>
          <p:cNvPr id="527" name="Google Shape;527;p6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8" name="Google Shape;528;p62"/>
          <p:cNvSpPr txBox="1"/>
          <p:nvPr/>
        </p:nvSpPr>
        <p:spPr>
          <a:xfrm>
            <a:off x="1444650" y="751500"/>
            <a:ext cx="4187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Poppins SemiBold"/>
                <a:ea typeface="Poppins SemiBold"/>
                <a:cs typeface="Poppins SemiBold"/>
                <a:sym typeface="Poppins SemiBold"/>
              </a:rPr>
              <a:t>What we have reached</a:t>
            </a:r>
            <a:endParaRPr sz="26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4" name="Google Shape;534;p63"/>
          <p:cNvSpPr txBox="1"/>
          <p:nvPr>
            <p:ph idx="1" type="subTitle"/>
          </p:nvPr>
        </p:nvSpPr>
        <p:spPr>
          <a:xfrm>
            <a:off x="1650950" y="1709575"/>
            <a:ext cx="5224500" cy="208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Improvement to HTLC and to our proposed solution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Use of blockchains that are secure by design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Encryption of the content on the blockchain</a:t>
            </a:r>
            <a:endParaRPr/>
          </a:p>
        </p:txBody>
      </p:sp>
      <p:sp>
        <p:nvSpPr>
          <p:cNvPr id="535" name="Google Shape;535;p63"/>
          <p:cNvSpPr txBox="1"/>
          <p:nvPr/>
        </p:nvSpPr>
        <p:spPr>
          <a:xfrm>
            <a:off x="1553350" y="712475"/>
            <a:ext cx="4138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Poppins SemiBold"/>
                <a:ea typeface="Poppins SemiBold"/>
                <a:cs typeface="Poppins SemiBold"/>
                <a:sym typeface="Poppins SemiBold"/>
              </a:rPr>
              <a:t>Future work</a:t>
            </a:r>
            <a:endParaRPr sz="26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4"/>
          <p:cNvSpPr txBox="1"/>
          <p:nvPr>
            <p:ph type="ctrTitle"/>
          </p:nvPr>
        </p:nvSpPr>
        <p:spPr>
          <a:xfrm>
            <a:off x="2608500" y="2088725"/>
            <a:ext cx="3927000" cy="74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541" name="Google Shape;541;p64"/>
          <p:cNvSpPr txBox="1"/>
          <p:nvPr>
            <p:ph idx="1" type="subTitle"/>
          </p:nvPr>
        </p:nvSpPr>
        <p:spPr>
          <a:xfrm>
            <a:off x="1712250" y="2832125"/>
            <a:ext cx="5719500" cy="61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have any questions?</a:t>
            </a:r>
            <a:endParaRPr/>
          </a:p>
        </p:txBody>
      </p:sp>
      <p:sp>
        <p:nvSpPr>
          <p:cNvPr id="542" name="Google Shape;542;p6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5"/>
          <p:cNvSpPr txBox="1"/>
          <p:nvPr>
            <p:ph type="title"/>
          </p:nvPr>
        </p:nvSpPr>
        <p:spPr>
          <a:xfrm>
            <a:off x="1565425" y="-178500"/>
            <a:ext cx="5477100" cy="111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Bibliography</a:t>
            </a:r>
            <a:endParaRPr sz="3000"/>
          </a:p>
        </p:txBody>
      </p:sp>
      <p:sp>
        <p:nvSpPr>
          <p:cNvPr id="548" name="Google Shape;548;p6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9" name="Google Shape;549;p65"/>
          <p:cNvSpPr txBox="1"/>
          <p:nvPr/>
        </p:nvSpPr>
        <p:spPr>
          <a:xfrm>
            <a:off x="913200" y="859200"/>
            <a:ext cx="7708500" cy="3909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AutoNum type="arabicPeriod"/>
            </a:pPr>
            <a:r>
              <a:rPr i="1" lang="en" sz="1600" u="sng">
                <a:latin typeface="Poppins"/>
                <a:ea typeface="Poppins"/>
                <a:cs typeface="Poppins"/>
                <a:sym typeface="Poppins"/>
              </a:rPr>
              <a:t>T</a:t>
            </a:r>
            <a:r>
              <a:rPr i="1" lang="en" sz="160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ornadocash</a:t>
            </a:r>
            <a:r>
              <a:rPr lang="en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’s website</a:t>
            </a: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 u="sng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AutoNum type="arabicPeriod"/>
            </a:pPr>
            <a:r>
              <a:rPr i="1" lang="en" sz="1600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Why and How zk-SNARK Works</a:t>
            </a:r>
            <a:r>
              <a:rPr lang="en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Maksym - Medium - March 2019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 u="sng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oppins"/>
              <a:buAutoNum type="arabicPeriod"/>
            </a:pPr>
            <a:r>
              <a:rPr i="1" lang="en" sz="1600">
                <a:latin typeface="Poppins"/>
                <a:ea typeface="Poppins"/>
                <a:cs typeface="Poppins"/>
                <a:sym typeface="Poppins"/>
              </a:rPr>
              <a:t>Privacy-Preserving Cross-Chain Atomic Swaps</a:t>
            </a: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- Apoorvaa Deshpande and Maurice Herlihy - Brown University - August 2020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oppins"/>
              <a:buAutoNum type="arabicPeriod"/>
            </a:pPr>
            <a:r>
              <a:rPr i="1" lang="en" sz="1600">
                <a:latin typeface="Poppins"/>
                <a:ea typeface="Poppins"/>
                <a:cs typeface="Poppins"/>
                <a:sym typeface="Poppins"/>
              </a:rPr>
              <a:t>SwapCT: Swap Confidential Transactions for </a:t>
            </a:r>
            <a:r>
              <a:rPr i="1" lang="en" sz="1600">
                <a:latin typeface="Poppins"/>
                <a:ea typeface="Poppins"/>
                <a:cs typeface="Poppins"/>
                <a:sym typeface="Poppins"/>
              </a:rPr>
              <a:t>Privacy-Preserving Multi-Token Exchanges</a:t>
            </a: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 - Engelmann, Müller, Peter, Kargl, and Bösch - Proceedings on Privacy Enhancing Technologies ; 2021 (4) : 270–290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oppins"/>
              <a:buAutoNum type="arabicPeriod"/>
            </a:pPr>
            <a:r>
              <a:rPr lang="en" sz="1600" u="sng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https://en.bitcoin.it/wiki/Main_Page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oppins"/>
              <a:buAutoNum type="arabicPeriod"/>
            </a:pPr>
            <a:r>
              <a:rPr lang="en" sz="1600" u="sng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Monero — An Anonymous CryptoCurrency, Akash Kandpal </a:t>
            </a:r>
            <a:endParaRPr sz="1600" u="sng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 u="sng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 u="sng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6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434343"/>
                </a:solidFill>
              </a:rPr>
              <a:t>‹#›</a:t>
            </a:fld>
            <a:endParaRPr>
              <a:solidFill>
                <a:srgbClr val="434343"/>
              </a:solidFill>
            </a:endParaRPr>
          </a:p>
        </p:txBody>
      </p:sp>
      <p:grpSp>
        <p:nvGrpSpPr>
          <p:cNvPr id="555" name="Google Shape;555;p66"/>
          <p:cNvGrpSpPr/>
          <p:nvPr/>
        </p:nvGrpSpPr>
        <p:grpSpPr>
          <a:xfrm>
            <a:off x="1184296" y="473967"/>
            <a:ext cx="6470608" cy="1818693"/>
            <a:chOff x="-3215896" y="1010475"/>
            <a:chExt cx="8725200" cy="3263400"/>
          </a:xfrm>
        </p:grpSpPr>
        <p:sp>
          <p:nvSpPr>
            <p:cNvPr id="556" name="Google Shape;556;p66"/>
            <p:cNvSpPr/>
            <p:nvPr/>
          </p:nvSpPr>
          <p:spPr>
            <a:xfrm>
              <a:off x="-3215896" y="1010475"/>
              <a:ext cx="8725200" cy="3263400"/>
            </a:xfrm>
            <a:prstGeom prst="rect">
              <a:avLst/>
            </a:prstGeom>
            <a:solidFill>
              <a:srgbClr val="CFE2F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66"/>
            <p:cNvSpPr txBox="1"/>
            <p:nvPr/>
          </p:nvSpPr>
          <p:spPr>
            <a:xfrm>
              <a:off x="-3215886" y="1010475"/>
              <a:ext cx="3480900" cy="80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/>
                <a:t>Blockchain 1</a:t>
              </a:r>
              <a:endParaRPr b="1" sz="1700"/>
            </a:p>
          </p:txBody>
        </p:sp>
      </p:grpSp>
      <p:sp>
        <p:nvSpPr>
          <p:cNvPr id="558" name="Google Shape;558;p66"/>
          <p:cNvSpPr/>
          <p:nvPr/>
        </p:nvSpPr>
        <p:spPr>
          <a:xfrm>
            <a:off x="1435902" y="897475"/>
            <a:ext cx="964500" cy="5112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Bob’s account 1</a:t>
            </a:r>
            <a:endParaRPr/>
          </a:p>
        </p:txBody>
      </p:sp>
      <p:sp>
        <p:nvSpPr>
          <p:cNvPr id="559" name="Google Shape;559;p66"/>
          <p:cNvSpPr/>
          <p:nvPr/>
        </p:nvSpPr>
        <p:spPr>
          <a:xfrm>
            <a:off x="1435900" y="1572050"/>
            <a:ext cx="964500" cy="5112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Alice’s account 1</a:t>
            </a:r>
            <a:endParaRPr/>
          </a:p>
        </p:txBody>
      </p:sp>
      <p:sp>
        <p:nvSpPr>
          <p:cNvPr id="560" name="Google Shape;560;p66"/>
          <p:cNvSpPr/>
          <p:nvPr/>
        </p:nvSpPr>
        <p:spPr>
          <a:xfrm>
            <a:off x="2918450" y="918775"/>
            <a:ext cx="964500" cy="11610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Mixer or mixer-like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</a:t>
            </a:r>
            <a:endParaRPr/>
          </a:p>
        </p:txBody>
      </p:sp>
      <p:sp>
        <p:nvSpPr>
          <p:cNvPr id="561" name="Google Shape;561;p66"/>
          <p:cNvSpPr/>
          <p:nvPr/>
        </p:nvSpPr>
        <p:spPr>
          <a:xfrm>
            <a:off x="6107901" y="885800"/>
            <a:ext cx="1143900" cy="1161000"/>
          </a:xfrm>
          <a:prstGeom prst="rect">
            <a:avLst/>
          </a:prstGeom>
          <a:solidFill>
            <a:srgbClr val="D5A6B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Privacy Preserving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HTLC 1</a:t>
            </a:r>
            <a:endParaRPr b="1"/>
          </a:p>
        </p:txBody>
      </p:sp>
      <p:grpSp>
        <p:nvGrpSpPr>
          <p:cNvPr id="562" name="Google Shape;562;p66"/>
          <p:cNvGrpSpPr/>
          <p:nvPr/>
        </p:nvGrpSpPr>
        <p:grpSpPr>
          <a:xfrm>
            <a:off x="2436978" y="1066924"/>
            <a:ext cx="481447" cy="461739"/>
            <a:chOff x="-1526737" y="2312475"/>
            <a:chExt cx="649200" cy="738900"/>
          </a:xfrm>
        </p:grpSpPr>
        <p:cxnSp>
          <p:nvCxnSpPr>
            <p:cNvPr id="563" name="Google Shape;563;p66"/>
            <p:cNvCxnSpPr>
              <a:stCxn id="564" idx="1"/>
            </p:cNvCxnSpPr>
            <p:nvPr/>
          </p:nvCxnSpPr>
          <p:spPr>
            <a:xfrm>
              <a:off x="-1526737" y="2681925"/>
              <a:ext cx="649200" cy="322500"/>
            </a:xfrm>
            <a:prstGeom prst="straightConnector1">
              <a:avLst/>
            </a:prstGeom>
            <a:noFill/>
            <a:ln cap="flat" cmpd="sng" w="28575">
              <a:solidFill>
                <a:srgbClr val="6AA84F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sp>
          <p:nvSpPr>
            <p:cNvPr id="564" name="Google Shape;564;p66"/>
            <p:cNvSpPr txBox="1"/>
            <p:nvPr/>
          </p:nvSpPr>
          <p:spPr>
            <a:xfrm>
              <a:off x="-1526737" y="2312475"/>
              <a:ext cx="3579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/>
                <a:t>1</a:t>
              </a:r>
              <a:endParaRPr b="1" sz="1800"/>
            </a:p>
          </p:txBody>
        </p:sp>
      </p:grpSp>
      <p:grpSp>
        <p:nvGrpSpPr>
          <p:cNvPr id="565" name="Google Shape;565;p66"/>
          <p:cNvGrpSpPr/>
          <p:nvPr/>
        </p:nvGrpSpPr>
        <p:grpSpPr>
          <a:xfrm>
            <a:off x="2436969" y="1499433"/>
            <a:ext cx="481447" cy="644803"/>
            <a:chOff x="-1526750" y="3004600"/>
            <a:chExt cx="649200" cy="1031850"/>
          </a:xfrm>
        </p:grpSpPr>
        <p:cxnSp>
          <p:nvCxnSpPr>
            <p:cNvPr id="566" name="Google Shape;566;p66"/>
            <p:cNvCxnSpPr>
              <a:stCxn id="567" idx="1"/>
            </p:cNvCxnSpPr>
            <p:nvPr/>
          </p:nvCxnSpPr>
          <p:spPr>
            <a:xfrm flipH="1" rot="10800000">
              <a:off x="-1526750" y="3004600"/>
              <a:ext cx="649200" cy="662400"/>
            </a:xfrm>
            <a:prstGeom prst="straightConnector1">
              <a:avLst/>
            </a:prstGeom>
            <a:noFill/>
            <a:ln cap="flat" cmpd="sng" w="28575">
              <a:solidFill>
                <a:srgbClr val="E69138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sp>
          <p:nvSpPr>
            <p:cNvPr id="567" name="Google Shape;567;p66"/>
            <p:cNvSpPr txBox="1"/>
            <p:nvPr/>
          </p:nvSpPr>
          <p:spPr>
            <a:xfrm>
              <a:off x="-1526750" y="3297550"/>
              <a:ext cx="3579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/>
                <a:t>9</a:t>
              </a:r>
              <a:endParaRPr b="1" sz="1800"/>
            </a:p>
          </p:txBody>
        </p:sp>
      </p:grpSp>
      <p:grpSp>
        <p:nvGrpSpPr>
          <p:cNvPr id="568" name="Google Shape;568;p66"/>
          <p:cNvGrpSpPr/>
          <p:nvPr/>
        </p:nvGrpSpPr>
        <p:grpSpPr>
          <a:xfrm>
            <a:off x="1184296" y="2688119"/>
            <a:ext cx="6470608" cy="1818693"/>
            <a:chOff x="-3215896" y="1010475"/>
            <a:chExt cx="8725200" cy="3263400"/>
          </a:xfrm>
        </p:grpSpPr>
        <p:sp>
          <p:nvSpPr>
            <p:cNvPr id="569" name="Google Shape;569;p66"/>
            <p:cNvSpPr/>
            <p:nvPr/>
          </p:nvSpPr>
          <p:spPr>
            <a:xfrm>
              <a:off x="-3215896" y="1010475"/>
              <a:ext cx="8725200" cy="3263400"/>
            </a:xfrm>
            <a:prstGeom prst="rect">
              <a:avLst/>
            </a:prstGeom>
            <a:solidFill>
              <a:srgbClr val="D0E0E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66"/>
            <p:cNvSpPr txBox="1"/>
            <p:nvPr/>
          </p:nvSpPr>
          <p:spPr>
            <a:xfrm>
              <a:off x="-3215886" y="1010475"/>
              <a:ext cx="3480900" cy="80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/>
                <a:t>Blockchain 2</a:t>
              </a:r>
              <a:endParaRPr b="1" sz="1700"/>
            </a:p>
          </p:txBody>
        </p:sp>
      </p:grpSp>
      <p:sp>
        <p:nvSpPr>
          <p:cNvPr id="571" name="Google Shape;571;p66"/>
          <p:cNvSpPr/>
          <p:nvPr/>
        </p:nvSpPr>
        <p:spPr>
          <a:xfrm>
            <a:off x="1435902" y="3111625"/>
            <a:ext cx="964500" cy="5112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Bob’s account 2</a:t>
            </a:r>
            <a:endParaRPr/>
          </a:p>
        </p:txBody>
      </p:sp>
      <p:sp>
        <p:nvSpPr>
          <p:cNvPr id="572" name="Google Shape;572;p66"/>
          <p:cNvSpPr/>
          <p:nvPr/>
        </p:nvSpPr>
        <p:spPr>
          <a:xfrm>
            <a:off x="1435902" y="3786200"/>
            <a:ext cx="964500" cy="5112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Alice’s account 2</a:t>
            </a:r>
            <a:endParaRPr/>
          </a:p>
        </p:txBody>
      </p:sp>
      <p:sp>
        <p:nvSpPr>
          <p:cNvPr id="573" name="Google Shape;573;p66"/>
          <p:cNvSpPr/>
          <p:nvPr/>
        </p:nvSpPr>
        <p:spPr>
          <a:xfrm>
            <a:off x="2918450" y="3132925"/>
            <a:ext cx="964500" cy="11610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Mixer or mixer-like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</a:t>
            </a:r>
            <a:endParaRPr/>
          </a:p>
        </p:txBody>
      </p:sp>
      <p:sp>
        <p:nvSpPr>
          <p:cNvPr id="574" name="Google Shape;574;p66"/>
          <p:cNvSpPr/>
          <p:nvPr/>
        </p:nvSpPr>
        <p:spPr>
          <a:xfrm>
            <a:off x="6107826" y="3099950"/>
            <a:ext cx="1143900" cy="1161000"/>
          </a:xfrm>
          <a:prstGeom prst="rect">
            <a:avLst/>
          </a:prstGeom>
          <a:solidFill>
            <a:srgbClr val="D5A6B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Privacy Preserving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HTLC 2</a:t>
            </a:r>
            <a:endParaRPr b="1"/>
          </a:p>
        </p:txBody>
      </p:sp>
      <p:grpSp>
        <p:nvGrpSpPr>
          <p:cNvPr id="575" name="Google Shape;575;p66"/>
          <p:cNvGrpSpPr/>
          <p:nvPr/>
        </p:nvGrpSpPr>
        <p:grpSpPr>
          <a:xfrm>
            <a:off x="2436978" y="3281076"/>
            <a:ext cx="481447" cy="461739"/>
            <a:chOff x="-1526737" y="2312475"/>
            <a:chExt cx="649200" cy="738900"/>
          </a:xfrm>
        </p:grpSpPr>
        <p:cxnSp>
          <p:nvCxnSpPr>
            <p:cNvPr id="576" name="Google Shape;576;p66"/>
            <p:cNvCxnSpPr>
              <a:stCxn id="577" idx="1"/>
            </p:cNvCxnSpPr>
            <p:nvPr/>
          </p:nvCxnSpPr>
          <p:spPr>
            <a:xfrm>
              <a:off x="-1526737" y="2681925"/>
              <a:ext cx="649200" cy="322500"/>
            </a:xfrm>
            <a:prstGeom prst="straightConnector1">
              <a:avLst/>
            </a:prstGeom>
            <a:noFill/>
            <a:ln cap="flat" cmpd="sng" w="28575">
              <a:solidFill>
                <a:srgbClr val="6AA84F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sp>
          <p:nvSpPr>
            <p:cNvPr id="577" name="Google Shape;577;p66"/>
            <p:cNvSpPr txBox="1"/>
            <p:nvPr/>
          </p:nvSpPr>
          <p:spPr>
            <a:xfrm>
              <a:off x="-1526737" y="2312475"/>
              <a:ext cx="3579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/>
                <a:t>1</a:t>
              </a:r>
              <a:endParaRPr b="1" sz="1800"/>
            </a:p>
          </p:txBody>
        </p:sp>
      </p:grpSp>
      <p:grpSp>
        <p:nvGrpSpPr>
          <p:cNvPr id="578" name="Google Shape;578;p66"/>
          <p:cNvGrpSpPr/>
          <p:nvPr/>
        </p:nvGrpSpPr>
        <p:grpSpPr>
          <a:xfrm>
            <a:off x="2436969" y="3713585"/>
            <a:ext cx="481447" cy="644803"/>
            <a:chOff x="-1526750" y="3004600"/>
            <a:chExt cx="649200" cy="1031850"/>
          </a:xfrm>
        </p:grpSpPr>
        <p:cxnSp>
          <p:nvCxnSpPr>
            <p:cNvPr id="579" name="Google Shape;579;p66"/>
            <p:cNvCxnSpPr>
              <a:stCxn id="580" idx="1"/>
            </p:cNvCxnSpPr>
            <p:nvPr/>
          </p:nvCxnSpPr>
          <p:spPr>
            <a:xfrm flipH="1" rot="10800000">
              <a:off x="-1526750" y="3004600"/>
              <a:ext cx="649200" cy="662400"/>
            </a:xfrm>
            <a:prstGeom prst="straightConnector1">
              <a:avLst/>
            </a:prstGeom>
            <a:noFill/>
            <a:ln cap="flat" cmpd="sng" w="28575">
              <a:solidFill>
                <a:srgbClr val="E69138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sp>
          <p:nvSpPr>
            <p:cNvPr id="580" name="Google Shape;580;p66"/>
            <p:cNvSpPr txBox="1"/>
            <p:nvPr/>
          </p:nvSpPr>
          <p:spPr>
            <a:xfrm>
              <a:off x="-1526750" y="3297550"/>
              <a:ext cx="3579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/>
                <a:t>9</a:t>
              </a:r>
              <a:endParaRPr b="1" sz="1800"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434343"/>
                </a:solidFill>
              </a:rPr>
              <a:t>‹#›</a:t>
            </a:fld>
            <a:endParaRPr>
              <a:solidFill>
                <a:srgbClr val="434343"/>
              </a:solidFill>
            </a:endParaRPr>
          </a:p>
        </p:txBody>
      </p:sp>
      <p:grpSp>
        <p:nvGrpSpPr>
          <p:cNvPr id="586" name="Google Shape;586;p67"/>
          <p:cNvGrpSpPr/>
          <p:nvPr/>
        </p:nvGrpSpPr>
        <p:grpSpPr>
          <a:xfrm>
            <a:off x="2148808" y="622392"/>
            <a:ext cx="6470608" cy="1818693"/>
            <a:chOff x="-3215896" y="1010475"/>
            <a:chExt cx="8725200" cy="3263400"/>
          </a:xfrm>
        </p:grpSpPr>
        <p:sp>
          <p:nvSpPr>
            <p:cNvPr id="587" name="Google Shape;587;p67"/>
            <p:cNvSpPr/>
            <p:nvPr/>
          </p:nvSpPr>
          <p:spPr>
            <a:xfrm>
              <a:off x="-3215896" y="1010475"/>
              <a:ext cx="8725200" cy="3263400"/>
            </a:xfrm>
            <a:prstGeom prst="rect">
              <a:avLst/>
            </a:prstGeom>
            <a:solidFill>
              <a:srgbClr val="CFE2F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67"/>
            <p:cNvSpPr txBox="1"/>
            <p:nvPr/>
          </p:nvSpPr>
          <p:spPr>
            <a:xfrm>
              <a:off x="-3215886" y="1010475"/>
              <a:ext cx="3480900" cy="80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/>
                <a:t>Blockchain 1</a:t>
              </a:r>
              <a:endParaRPr b="1" sz="1700"/>
            </a:p>
          </p:txBody>
        </p:sp>
      </p:grpSp>
      <p:sp>
        <p:nvSpPr>
          <p:cNvPr id="589" name="Google Shape;589;p67"/>
          <p:cNvSpPr/>
          <p:nvPr/>
        </p:nvSpPr>
        <p:spPr>
          <a:xfrm>
            <a:off x="2400400" y="1045900"/>
            <a:ext cx="991200" cy="5112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Bob’s account 1</a:t>
            </a:r>
            <a:endParaRPr/>
          </a:p>
        </p:txBody>
      </p:sp>
      <p:sp>
        <p:nvSpPr>
          <p:cNvPr id="590" name="Google Shape;590;p67"/>
          <p:cNvSpPr/>
          <p:nvPr/>
        </p:nvSpPr>
        <p:spPr>
          <a:xfrm>
            <a:off x="2400399" y="1720475"/>
            <a:ext cx="991200" cy="5112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Alice’s account 1</a:t>
            </a:r>
            <a:endParaRPr/>
          </a:p>
        </p:txBody>
      </p:sp>
      <p:sp>
        <p:nvSpPr>
          <p:cNvPr id="591" name="Google Shape;591;p67"/>
          <p:cNvSpPr/>
          <p:nvPr/>
        </p:nvSpPr>
        <p:spPr>
          <a:xfrm>
            <a:off x="7453475" y="1011675"/>
            <a:ext cx="991200" cy="11610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Mixer or mixer-like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</a:t>
            </a:r>
            <a:endParaRPr/>
          </a:p>
        </p:txBody>
      </p:sp>
      <p:sp>
        <p:nvSpPr>
          <p:cNvPr id="592" name="Google Shape;592;p67"/>
          <p:cNvSpPr/>
          <p:nvPr/>
        </p:nvSpPr>
        <p:spPr>
          <a:xfrm>
            <a:off x="3917100" y="1382050"/>
            <a:ext cx="1172700" cy="921300"/>
          </a:xfrm>
          <a:prstGeom prst="rect">
            <a:avLst/>
          </a:prstGeom>
          <a:solidFill>
            <a:srgbClr val="D5A6B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Privacy Preserving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HTLC 1</a:t>
            </a:r>
            <a:endParaRPr b="1"/>
          </a:p>
        </p:txBody>
      </p:sp>
      <p:grpSp>
        <p:nvGrpSpPr>
          <p:cNvPr id="593" name="Google Shape;593;p67"/>
          <p:cNvGrpSpPr/>
          <p:nvPr/>
        </p:nvGrpSpPr>
        <p:grpSpPr>
          <a:xfrm rot="10800000">
            <a:off x="3391602" y="1431880"/>
            <a:ext cx="525498" cy="544111"/>
            <a:chOff x="-1864137" y="3165733"/>
            <a:chExt cx="708600" cy="870717"/>
          </a:xfrm>
        </p:grpSpPr>
        <p:cxnSp>
          <p:nvCxnSpPr>
            <p:cNvPr id="594" name="Google Shape;594;p67"/>
            <p:cNvCxnSpPr>
              <a:stCxn id="592" idx="1"/>
              <a:endCxn id="590" idx="3"/>
            </p:cNvCxnSpPr>
            <p:nvPr/>
          </p:nvCxnSpPr>
          <p:spPr>
            <a:xfrm flipH="1" rot="10800000">
              <a:off x="-1864137" y="3165733"/>
              <a:ext cx="708600" cy="213300"/>
            </a:xfrm>
            <a:prstGeom prst="straightConnector1">
              <a:avLst/>
            </a:prstGeom>
            <a:noFill/>
            <a:ln cap="flat" cmpd="sng" w="28575">
              <a:solidFill>
                <a:srgbClr val="E69138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sp>
          <p:nvSpPr>
            <p:cNvPr id="595" name="Google Shape;595;p67"/>
            <p:cNvSpPr txBox="1"/>
            <p:nvPr/>
          </p:nvSpPr>
          <p:spPr>
            <a:xfrm>
              <a:off x="-1526750" y="3297550"/>
              <a:ext cx="3579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/>
            </a:p>
          </p:txBody>
        </p:sp>
      </p:grpSp>
      <p:grpSp>
        <p:nvGrpSpPr>
          <p:cNvPr id="596" name="Google Shape;596;p67"/>
          <p:cNvGrpSpPr/>
          <p:nvPr/>
        </p:nvGrpSpPr>
        <p:grpSpPr>
          <a:xfrm>
            <a:off x="2148808" y="2836544"/>
            <a:ext cx="6470608" cy="1818693"/>
            <a:chOff x="-3215896" y="1010475"/>
            <a:chExt cx="8725200" cy="3263400"/>
          </a:xfrm>
        </p:grpSpPr>
        <p:sp>
          <p:nvSpPr>
            <p:cNvPr id="597" name="Google Shape;597;p67"/>
            <p:cNvSpPr/>
            <p:nvPr/>
          </p:nvSpPr>
          <p:spPr>
            <a:xfrm>
              <a:off x="-3215896" y="1010475"/>
              <a:ext cx="8725200" cy="3263400"/>
            </a:xfrm>
            <a:prstGeom prst="rect">
              <a:avLst/>
            </a:prstGeom>
            <a:solidFill>
              <a:srgbClr val="D0E0E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67"/>
            <p:cNvSpPr txBox="1"/>
            <p:nvPr/>
          </p:nvSpPr>
          <p:spPr>
            <a:xfrm>
              <a:off x="-3215886" y="1010475"/>
              <a:ext cx="3480900" cy="80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/>
                <a:t>Blockchain 2</a:t>
              </a:r>
              <a:endParaRPr b="1" sz="1700"/>
            </a:p>
          </p:txBody>
        </p:sp>
      </p:grpSp>
      <p:grpSp>
        <p:nvGrpSpPr>
          <p:cNvPr id="599" name="Google Shape;599;p67"/>
          <p:cNvGrpSpPr/>
          <p:nvPr/>
        </p:nvGrpSpPr>
        <p:grpSpPr>
          <a:xfrm>
            <a:off x="3391600" y="1165909"/>
            <a:ext cx="4062418" cy="461751"/>
            <a:chOff x="-1772637" y="2312475"/>
            <a:chExt cx="895200" cy="3601800"/>
          </a:xfrm>
        </p:grpSpPr>
        <p:cxnSp>
          <p:nvCxnSpPr>
            <p:cNvPr id="600" name="Google Shape;600;p67"/>
            <p:cNvCxnSpPr>
              <a:stCxn id="589" idx="3"/>
            </p:cNvCxnSpPr>
            <p:nvPr/>
          </p:nvCxnSpPr>
          <p:spPr>
            <a:xfrm flipH="1" rot="10800000">
              <a:off x="-1772637" y="3005029"/>
              <a:ext cx="895200" cy="365100"/>
            </a:xfrm>
            <a:prstGeom prst="straightConnector1">
              <a:avLst/>
            </a:prstGeom>
            <a:noFill/>
            <a:ln cap="flat" cmpd="sng" w="28575">
              <a:solidFill>
                <a:srgbClr val="6AA84F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sp>
          <p:nvSpPr>
            <p:cNvPr id="601" name="Google Shape;601;p67"/>
            <p:cNvSpPr txBox="1"/>
            <p:nvPr/>
          </p:nvSpPr>
          <p:spPr>
            <a:xfrm>
              <a:off x="-1526737" y="2312475"/>
              <a:ext cx="357900" cy="360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/>
            </a:p>
          </p:txBody>
        </p:sp>
      </p:grpSp>
      <p:sp>
        <p:nvSpPr>
          <p:cNvPr id="602" name="Google Shape;602;p67"/>
          <p:cNvSpPr/>
          <p:nvPr/>
        </p:nvSpPr>
        <p:spPr>
          <a:xfrm>
            <a:off x="2400399" y="3260050"/>
            <a:ext cx="991200" cy="5112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Bob’s account 2</a:t>
            </a:r>
            <a:endParaRPr/>
          </a:p>
        </p:txBody>
      </p:sp>
      <p:sp>
        <p:nvSpPr>
          <p:cNvPr id="603" name="Google Shape;603;p67"/>
          <p:cNvSpPr/>
          <p:nvPr/>
        </p:nvSpPr>
        <p:spPr>
          <a:xfrm>
            <a:off x="2400399" y="3934625"/>
            <a:ext cx="991200" cy="5112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Alice’s account 2</a:t>
            </a:r>
            <a:endParaRPr/>
          </a:p>
        </p:txBody>
      </p:sp>
      <p:sp>
        <p:nvSpPr>
          <p:cNvPr id="604" name="Google Shape;604;p67"/>
          <p:cNvSpPr/>
          <p:nvPr/>
        </p:nvSpPr>
        <p:spPr>
          <a:xfrm>
            <a:off x="7453477" y="3248375"/>
            <a:ext cx="991200" cy="11610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Mixer or mixer-like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</a:t>
            </a:r>
            <a:endParaRPr/>
          </a:p>
        </p:txBody>
      </p:sp>
      <p:sp>
        <p:nvSpPr>
          <p:cNvPr id="605" name="Google Shape;605;p67"/>
          <p:cNvSpPr/>
          <p:nvPr/>
        </p:nvSpPr>
        <p:spPr>
          <a:xfrm>
            <a:off x="3882975" y="3145175"/>
            <a:ext cx="1172700" cy="921300"/>
          </a:xfrm>
          <a:prstGeom prst="rect">
            <a:avLst/>
          </a:prstGeom>
          <a:solidFill>
            <a:srgbClr val="D5A6B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Privacy Preserving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HTLC 2</a:t>
            </a:r>
            <a:endParaRPr b="1"/>
          </a:p>
        </p:txBody>
      </p:sp>
      <p:grpSp>
        <p:nvGrpSpPr>
          <p:cNvPr id="606" name="Google Shape;606;p67"/>
          <p:cNvGrpSpPr/>
          <p:nvPr/>
        </p:nvGrpSpPr>
        <p:grpSpPr>
          <a:xfrm>
            <a:off x="3391599" y="4168314"/>
            <a:ext cx="4066502" cy="463088"/>
            <a:chOff x="-1772637" y="2295473"/>
            <a:chExt cx="896100" cy="5839702"/>
          </a:xfrm>
        </p:grpSpPr>
        <p:cxnSp>
          <p:nvCxnSpPr>
            <p:cNvPr id="607" name="Google Shape;607;p67"/>
            <p:cNvCxnSpPr>
              <a:stCxn id="603" idx="3"/>
            </p:cNvCxnSpPr>
            <p:nvPr/>
          </p:nvCxnSpPr>
          <p:spPr>
            <a:xfrm flipH="1" rot="10800000">
              <a:off x="-1772637" y="2295473"/>
              <a:ext cx="896100" cy="276300"/>
            </a:xfrm>
            <a:prstGeom prst="straightConnector1">
              <a:avLst/>
            </a:prstGeom>
            <a:noFill/>
            <a:ln cap="flat" cmpd="sng" w="28575">
              <a:solidFill>
                <a:srgbClr val="6AA84F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sp>
          <p:nvSpPr>
            <p:cNvPr id="608" name="Google Shape;608;p67"/>
            <p:cNvSpPr txBox="1"/>
            <p:nvPr/>
          </p:nvSpPr>
          <p:spPr>
            <a:xfrm>
              <a:off x="-1526737" y="2312475"/>
              <a:ext cx="357900" cy="582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/>
            </a:p>
          </p:txBody>
        </p:sp>
      </p:grpSp>
      <p:sp>
        <p:nvSpPr>
          <p:cNvPr id="609" name="Google Shape;609;p67"/>
          <p:cNvSpPr/>
          <p:nvPr/>
        </p:nvSpPr>
        <p:spPr>
          <a:xfrm>
            <a:off x="467124" y="3488074"/>
            <a:ext cx="1172700" cy="921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Bob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Z, sA, sB,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psB, hom(psB)</a:t>
            </a:r>
            <a:endParaRPr/>
          </a:p>
        </p:txBody>
      </p:sp>
      <p:sp>
        <p:nvSpPr>
          <p:cNvPr id="610" name="Google Shape;610;p67"/>
          <p:cNvSpPr/>
          <p:nvPr/>
        </p:nvSpPr>
        <p:spPr>
          <a:xfrm>
            <a:off x="472124" y="880175"/>
            <a:ext cx="1172700" cy="840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Alice</a:t>
            </a:r>
            <a:br>
              <a:rPr lang="en"/>
            </a:br>
            <a:r>
              <a:rPr lang="en"/>
              <a:t>Z, sA, sB, psA, </a:t>
            </a:r>
            <a:endParaRPr/>
          </a:p>
        </p:txBody>
      </p:sp>
      <p:cxnSp>
        <p:nvCxnSpPr>
          <p:cNvPr id="611" name="Google Shape;611;p67"/>
          <p:cNvCxnSpPr>
            <a:stCxn id="610" idx="2"/>
            <a:endCxn id="609" idx="0"/>
          </p:cNvCxnSpPr>
          <p:nvPr/>
        </p:nvCxnSpPr>
        <p:spPr>
          <a:xfrm flipH="1">
            <a:off x="1053374" y="1720475"/>
            <a:ext cx="5100" cy="1767600"/>
          </a:xfrm>
          <a:prstGeom prst="straightConnector1">
            <a:avLst/>
          </a:prstGeom>
          <a:noFill/>
          <a:ln cap="flat" cmpd="sng" w="28575">
            <a:solidFill>
              <a:srgbClr val="999999"/>
            </a:solidFill>
            <a:prstDash val="solid"/>
            <a:round/>
            <a:headEnd len="med" w="med" type="stealth"/>
            <a:tailEnd len="med" w="med" type="stealth"/>
          </a:ln>
        </p:spPr>
      </p:cxnSp>
      <p:grpSp>
        <p:nvGrpSpPr>
          <p:cNvPr id="612" name="Google Shape;612;p67"/>
          <p:cNvGrpSpPr/>
          <p:nvPr/>
        </p:nvGrpSpPr>
        <p:grpSpPr>
          <a:xfrm rot="-10110191">
            <a:off x="3435397" y="3038416"/>
            <a:ext cx="499179" cy="620834"/>
            <a:chOff x="-1795803" y="2864970"/>
            <a:chExt cx="653700" cy="1689580"/>
          </a:xfrm>
        </p:grpSpPr>
        <p:cxnSp>
          <p:nvCxnSpPr>
            <p:cNvPr id="613" name="Google Shape;613;p67"/>
            <p:cNvCxnSpPr>
              <a:stCxn id="605" idx="1"/>
              <a:endCxn id="602" idx="3"/>
            </p:cNvCxnSpPr>
            <p:nvPr/>
          </p:nvCxnSpPr>
          <p:spPr>
            <a:xfrm rot="-1380799">
              <a:off x="-1810050" y="2997630"/>
              <a:ext cx="682193" cy="241979"/>
            </a:xfrm>
            <a:prstGeom prst="straightConnector1">
              <a:avLst/>
            </a:prstGeom>
            <a:noFill/>
            <a:ln cap="flat" cmpd="sng" w="28575">
              <a:solidFill>
                <a:srgbClr val="E69138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sp>
          <p:nvSpPr>
            <p:cNvPr id="614" name="Google Shape;614;p67"/>
            <p:cNvSpPr txBox="1"/>
            <p:nvPr/>
          </p:nvSpPr>
          <p:spPr>
            <a:xfrm>
              <a:off x="-1526750" y="3297550"/>
              <a:ext cx="357900" cy="12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/>
            </a:p>
          </p:txBody>
        </p:sp>
      </p:grpSp>
      <p:grpSp>
        <p:nvGrpSpPr>
          <p:cNvPr id="615" name="Google Shape;615;p67"/>
          <p:cNvGrpSpPr/>
          <p:nvPr/>
        </p:nvGrpSpPr>
        <p:grpSpPr>
          <a:xfrm rot="10800000">
            <a:off x="5089800" y="1260086"/>
            <a:ext cx="2339499" cy="582614"/>
            <a:chOff x="-1817989" y="2093624"/>
            <a:chExt cx="837000" cy="5802926"/>
          </a:xfrm>
        </p:grpSpPr>
        <p:cxnSp>
          <p:nvCxnSpPr>
            <p:cNvPr id="616" name="Google Shape;616;p67"/>
            <p:cNvCxnSpPr>
              <a:endCxn id="592" idx="3"/>
            </p:cNvCxnSpPr>
            <p:nvPr/>
          </p:nvCxnSpPr>
          <p:spPr>
            <a:xfrm flipH="1" rot="10800000">
              <a:off x="-1817989" y="2093624"/>
              <a:ext cx="837000" cy="1437300"/>
            </a:xfrm>
            <a:prstGeom prst="straightConnector1">
              <a:avLst/>
            </a:prstGeom>
            <a:noFill/>
            <a:ln cap="flat" cmpd="sng" w="28575">
              <a:solidFill>
                <a:srgbClr val="E69138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sp>
          <p:nvSpPr>
            <p:cNvPr id="617" name="Google Shape;617;p67"/>
            <p:cNvSpPr txBox="1"/>
            <p:nvPr/>
          </p:nvSpPr>
          <p:spPr>
            <a:xfrm>
              <a:off x="-1526750" y="3297550"/>
              <a:ext cx="357900" cy="459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/>
            </a:p>
          </p:txBody>
        </p:sp>
      </p:grpSp>
      <p:grpSp>
        <p:nvGrpSpPr>
          <p:cNvPr id="618" name="Google Shape;618;p67"/>
          <p:cNvGrpSpPr/>
          <p:nvPr/>
        </p:nvGrpSpPr>
        <p:grpSpPr>
          <a:xfrm rot="10800000">
            <a:off x="5055675" y="3063844"/>
            <a:ext cx="2411612" cy="541981"/>
            <a:chOff x="-1818156" y="1966967"/>
            <a:chExt cx="862800" cy="8988083"/>
          </a:xfrm>
        </p:grpSpPr>
        <p:cxnSp>
          <p:nvCxnSpPr>
            <p:cNvPr id="619" name="Google Shape;619;p67"/>
            <p:cNvCxnSpPr>
              <a:endCxn id="605" idx="3"/>
            </p:cNvCxnSpPr>
            <p:nvPr/>
          </p:nvCxnSpPr>
          <p:spPr>
            <a:xfrm flipH="1" rot="10800000">
              <a:off x="-1818156" y="1966967"/>
              <a:ext cx="862800" cy="1562100"/>
            </a:xfrm>
            <a:prstGeom prst="straightConnector1">
              <a:avLst/>
            </a:prstGeom>
            <a:noFill/>
            <a:ln cap="flat" cmpd="sng" w="28575">
              <a:solidFill>
                <a:srgbClr val="E69138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sp>
          <p:nvSpPr>
            <p:cNvPr id="620" name="Google Shape;620;p67"/>
            <p:cNvSpPr txBox="1"/>
            <p:nvPr/>
          </p:nvSpPr>
          <p:spPr>
            <a:xfrm>
              <a:off x="-1526750" y="3297550"/>
              <a:ext cx="357900" cy="765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pic>
        <p:nvPicPr>
          <p:cNvPr id="626" name="Google Shape;62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400" y="532775"/>
            <a:ext cx="7570301" cy="407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6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32" name="Google Shape;632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69025"/>
            <a:ext cx="8839203" cy="3091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70"/>
          <p:cNvSpPr txBox="1"/>
          <p:nvPr>
            <p:ph idx="4294967295"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Hiding Transaction amount: how Monero does it</a:t>
            </a:r>
            <a:endParaRPr sz="2500"/>
          </a:p>
        </p:txBody>
      </p:sp>
      <p:sp>
        <p:nvSpPr>
          <p:cNvPr id="638" name="Google Shape;638;p7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pic>
        <p:nvPicPr>
          <p:cNvPr id="639" name="Google Shape;639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9650" y="1240299"/>
            <a:ext cx="6874350" cy="3903151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70"/>
          <p:cNvSpPr txBox="1"/>
          <p:nvPr/>
        </p:nvSpPr>
        <p:spPr>
          <a:xfrm>
            <a:off x="0" y="1625000"/>
            <a:ext cx="24657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400"/>
              <a:buFont typeface="Poppins Medium"/>
              <a:buChar char="-"/>
            </a:pPr>
            <a:r>
              <a:rPr lang="en">
                <a:solidFill>
                  <a:srgbClr val="29292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Monero money supply is divided into outputs (like divisions of currency)</a:t>
            </a:r>
            <a:endParaRPr>
              <a:solidFill>
                <a:srgbClr val="292929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92929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400"/>
              <a:buFont typeface="Poppins Medium"/>
              <a:buChar char="-"/>
            </a:pPr>
            <a:r>
              <a:rPr lang="en">
                <a:solidFill>
                  <a:srgbClr val="29292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When you create a Monero transaction, you create a ring signature out of your transaction, and at least 5 other transactions</a:t>
            </a:r>
            <a:endParaRPr>
              <a:solidFill>
                <a:srgbClr val="292929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71"/>
          <p:cNvSpPr txBox="1"/>
          <p:nvPr>
            <p:ph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Hiding Transaction amount: how Monero does it</a:t>
            </a:r>
            <a:endParaRPr/>
          </a:p>
        </p:txBody>
      </p:sp>
      <p:sp>
        <p:nvSpPr>
          <p:cNvPr id="646" name="Google Shape;646;p7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7" name="Google Shape;64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98588"/>
            <a:ext cx="6953850" cy="394827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71"/>
          <p:cNvSpPr txBox="1"/>
          <p:nvPr/>
        </p:nvSpPr>
        <p:spPr>
          <a:xfrm>
            <a:off x="7131075" y="1356375"/>
            <a:ext cx="2013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9292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 will sign all inputs such that an outside observer cannot determine which is the real one being spent.</a:t>
            </a:r>
            <a:endParaRPr>
              <a:solidFill>
                <a:srgbClr val="292929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92929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9292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This signature includes 3 elements:</a:t>
            </a:r>
            <a:endParaRPr>
              <a:solidFill>
                <a:srgbClr val="292929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400"/>
              <a:buFont typeface="Poppins Medium"/>
              <a:buAutoNum type="arabicParenR"/>
            </a:pPr>
            <a:r>
              <a:rPr lang="en">
                <a:solidFill>
                  <a:srgbClr val="29292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Image</a:t>
            </a:r>
            <a:endParaRPr>
              <a:solidFill>
                <a:srgbClr val="292929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400"/>
              <a:buFont typeface="Poppins Medium"/>
              <a:buAutoNum type="arabicParenR"/>
            </a:pPr>
            <a:r>
              <a:rPr lang="en">
                <a:solidFill>
                  <a:srgbClr val="29292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Pedersen Commitment</a:t>
            </a:r>
            <a:endParaRPr>
              <a:solidFill>
                <a:srgbClr val="292929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400"/>
              <a:buFont typeface="Poppins Medium"/>
              <a:buAutoNum type="arabicParenR"/>
            </a:pPr>
            <a:r>
              <a:rPr lang="en">
                <a:solidFill>
                  <a:srgbClr val="29292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Commitment Public Key</a:t>
            </a:r>
            <a:endParaRPr>
              <a:solidFill>
                <a:srgbClr val="292929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6"/>
          <p:cNvSpPr txBox="1"/>
          <p:nvPr>
            <p:ph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Atomic swap</a:t>
            </a:r>
            <a:endParaRPr/>
          </a:p>
        </p:txBody>
      </p:sp>
      <p:sp>
        <p:nvSpPr>
          <p:cNvPr id="231" name="Google Shape;231;p36"/>
          <p:cNvSpPr txBox="1"/>
          <p:nvPr>
            <p:ph idx="1" type="body"/>
          </p:nvPr>
        </p:nvSpPr>
        <p:spPr>
          <a:xfrm>
            <a:off x="720000" y="1065500"/>
            <a:ext cx="7704000" cy="93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50">
                <a:solidFill>
                  <a:srgbClr val="262626"/>
                </a:solidFill>
              </a:rPr>
              <a:t>Atomic swaps are automatic exchange contracts that allow two parties to trade tokens from two different blockchains</a:t>
            </a:r>
            <a:endParaRPr sz="1900"/>
          </a:p>
        </p:txBody>
      </p:sp>
      <p:pic>
        <p:nvPicPr>
          <p:cNvPr id="232" name="Google Shape;23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0313" y="2250450"/>
            <a:ext cx="4443366" cy="2499399"/>
          </a:xfrm>
          <a:prstGeom prst="rect">
            <a:avLst/>
          </a:prstGeom>
          <a:noFill/>
          <a:ln>
            <a:noFill/>
          </a:ln>
          <a:effectLst>
            <a:outerShdw blurRad="185738" rotWithShape="0" algn="bl" dir="2640000" dist="133350">
              <a:srgbClr val="000000">
                <a:alpha val="13000"/>
              </a:srgbClr>
            </a:outerShdw>
          </a:effectLst>
        </p:spPr>
      </p:pic>
      <p:sp>
        <p:nvSpPr>
          <p:cNvPr id="233" name="Google Shape;233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4" name="Google Shape;234;p36"/>
          <p:cNvSpPr txBox="1"/>
          <p:nvPr/>
        </p:nvSpPr>
        <p:spPr>
          <a:xfrm>
            <a:off x="831725" y="4826125"/>
            <a:ext cx="6642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435D74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https://www.bitpanda.com/academy/en/lessons/what-is-an-atomic-swap/</a:t>
            </a:r>
            <a:endParaRPr sz="1500">
              <a:solidFill>
                <a:srgbClr val="435D74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7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4" name="Google Shape;654;p72"/>
          <p:cNvSpPr txBox="1"/>
          <p:nvPr/>
        </p:nvSpPr>
        <p:spPr>
          <a:xfrm>
            <a:off x="-53725" y="0"/>
            <a:ext cx="8084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 Medium"/>
                <a:ea typeface="Poppins Medium"/>
                <a:cs typeface="Poppins Medium"/>
                <a:sym typeface="Poppins Medium"/>
              </a:rPr>
              <a:t>- the</a:t>
            </a:r>
            <a:r>
              <a:rPr b="1" lang="en">
                <a:latin typeface="Poppins"/>
                <a:ea typeface="Poppins"/>
                <a:cs typeface="Poppins"/>
                <a:sym typeface="Poppins"/>
              </a:rPr>
              <a:t> Key image</a:t>
            </a:r>
            <a:r>
              <a:rPr lang="en">
                <a:latin typeface="Poppins Medium"/>
                <a:ea typeface="Poppins Medium"/>
                <a:cs typeface="Poppins Medium"/>
                <a:sym typeface="Poppins Medium"/>
              </a:rPr>
              <a:t> is a one-way reference to the real input,</a:t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 Medium"/>
                <a:ea typeface="Poppins Medium"/>
                <a:cs typeface="Poppins Medium"/>
                <a:sym typeface="Poppins Medium"/>
              </a:rPr>
              <a:t>- it is given to the network as proof that the signature was created appropriately, and that the image has not been sent before (prevents double spending). </a:t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 Medium"/>
                <a:ea typeface="Poppins Medium"/>
                <a:cs typeface="Poppins Medium"/>
                <a:sym typeface="Poppins Medium"/>
              </a:rPr>
              <a:t>- can be verified without knowing which transaction is the real one</a:t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655" name="Google Shape;65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725" y="1106700"/>
            <a:ext cx="6562435" cy="40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72"/>
          <p:cNvSpPr txBox="1"/>
          <p:nvPr/>
        </p:nvSpPr>
        <p:spPr>
          <a:xfrm>
            <a:off x="6768475" y="1463825"/>
            <a:ext cx="23754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 Medium"/>
                <a:ea typeface="Poppins Medium"/>
                <a:cs typeface="Poppins Medium"/>
                <a:sym typeface="Poppins Medium"/>
              </a:rPr>
              <a:t>- The </a:t>
            </a:r>
            <a:r>
              <a:rPr b="1" lang="en">
                <a:latin typeface="Poppins"/>
                <a:ea typeface="Poppins"/>
                <a:cs typeface="Poppins"/>
                <a:sym typeface="Poppins"/>
              </a:rPr>
              <a:t>Pedersen commitment</a:t>
            </a:r>
            <a:r>
              <a:rPr lang="en">
                <a:latin typeface="Poppins Medium"/>
                <a:ea typeface="Poppins Medium"/>
                <a:cs typeface="Poppins Medium"/>
                <a:sym typeface="Poppins Medium"/>
              </a:rPr>
              <a:t> is used to commit to spending a certain value that you have the authority to spend</a:t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 Medium"/>
                <a:ea typeface="Poppins Medium"/>
                <a:cs typeface="Poppins Medium"/>
                <a:sym typeface="Poppins Medium"/>
              </a:rPr>
              <a:t>- it encrypts the actual number so that it cannot be seen by others.</a:t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 Medium"/>
                <a:ea typeface="Poppins Medium"/>
                <a:cs typeface="Poppins Medium"/>
                <a:sym typeface="Poppins Medium"/>
              </a:rPr>
              <a:t>  </a:t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 Medium"/>
                <a:ea typeface="Poppins Medium"/>
                <a:cs typeface="Poppins Medium"/>
                <a:sym typeface="Poppins Medium"/>
              </a:rPr>
              <a:t>The </a:t>
            </a:r>
            <a:r>
              <a:rPr b="1" lang="en">
                <a:latin typeface="Poppins"/>
                <a:ea typeface="Poppins"/>
                <a:cs typeface="Poppins"/>
                <a:sym typeface="Poppins"/>
              </a:rPr>
              <a:t>Commitment Public key </a:t>
            </a:r>
            <a:r>
              <a:rPr lang="en">
                <a:latin typeface="Poppins Medium"/>
                <a:ea typeface="Poppins Medium"/>
                <a:cs typeface="Poppins Medium"/>
                <a:sym typeface="Poppins Medium"/>
              </a:rPr>
              <a:t>is what is used by the network to verify the commitment. </a:t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7"/>
          <p:cNvSpPr txBox="1"/>
          <p:nvPr>
            <p:ph idx="4294967295" type="title"/>
          </p:nvPr>
        </p:nvSpPr>
        <p:spPr>
          <a:xfrm>
            <a:off x="0" y="0"/>
            <a:ext cx="6343200" cy="5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case</a:t>
            </a:r>
            <a:endParaRPr/>
          </a:p>
        </p:txBody>
      </p:sp>
      <p:sp>
        <p:nvSpPr>
          <p:cNvPr id="240" name="Google Shape;240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pic>
        <p:nvPicPr>
          <p:cNvPr id="241" name="Google Shape;24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7025" y="509363"/>
            <a:ext cx="6481801" cy="412477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7"/>
          <p:cNvSpPr txBox="1"/>
          <p:nvPr/>
        </p:nvSpPr>
        <p:spPr>
          <a:xfrm>
            <a:off x="3" y="4749850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CryptoMining Rig: cryptomining-blo</a:t>
            </a:r>
            <a:r>
              <a:rPr lang="en" sz="1000" u="sng">
                <a:solidFill>
                  <a:srgbClr val="0000FF"/>
                </a:solidFill>
              </a:rPr>
              <a:t>g, </a:t>
            </a:r>
            <a:r>
              <a:rPr lang="en" sz="1000" u="sng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Solar array mounted on a rooftop (Wikipedia)</a:t>
            </a:r>
            <a:r>
              <a:rPr lang="en" sz="1000" u="sng">
                <a:solidFill>
                  <a:srgbClr val="0000FF"/>
                </a:solidFill>
              </a:rPr>
              <a:t>,P</a:t>
            </a:r>
            <a:r>
              <a:rPr lang="en" sz="1000" u="sng">
                <a:solidFill>
                  <a:srgbClr val="0000FF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ower Plant: </a:t>
            </a:r>
            <a:r>
              <a:rPr lang="en" sz="1000" u="sng">
                <a:solidFill>
                  <a:srgbClr val="0000FF"/>
                </a:solidFill>
              </a:rPr>
              <a:t>Robb Kendrick - Nat Geographic Photo Collection</a:t>
            </a:r>
            <a:endParaRPr sz="10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8"/>
          <p:cNvSpPr txBox="1"/>
          <p:nvPr>
            <p:ph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Time Lock Contracts</a:t>
            </a:r>
            <a:endParaRPr/>
          </a:p>
        </p:txBody>
      </p:sp>
      <p:sp>
        <p:nvSpPr>
          <p:cNvPr id="248" name="Google Shape;248;p38"/>
          <p:cNvSpPr txBox="1"/>
          <p:nvPr>
            <p:ph idx="1" type="body"/>
          </p:nvPr>
        </p:nvSpPr>
        <p:spPr>
          <a:xfrm>
            <a:off x="720000" y="1287425"/>
            <a:ext cx="4574100" cy="313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A Hashed Timelock Contract (HTLC) is a type of smart contract used in blockchain applications to eliminate counterparty risk by enabling the implementation of time-bound transactions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249" name="Google Shape;249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0" name="Google Shape;250;p38"/>
          <p:cNvSpPr txBox="1"/>
          <p:nvPr/>
        </p:nvSpPr>
        <p:spPr>
          <a:xfrm>
            <a:off x="720000" y="4746550"/>
            <a:ext cx="7286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435D74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https://academy.horizen.io/technology/advanced/atomic-swaps/</a:t>
            </a:r>
            <a:endParaRPr sz="1100">
              <a:solidFill>
                <a:srgbClr val="435D74"/>
              </a:solidFill>
            </a:endParaRPr>
          </a:p>
        </p:txBody>
      </p:sp>
      <p:pic>
        <p:nvPicPr>
          <p:cNvPr id="251" name="Google Shape;25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6500" y="1115700"/>
            <a:ext cx="3366328" cy="3478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9"/>
          <p:cNvSpPr txBox="1"/>
          <p:nvPr>
            <p:ph type="title"/>
          </p:nvPr>
        </p:nvSpPr>
        <p:spPr>
          <a:xfrm>
            <a:off x="720000" y="1948344"/>
            <a:ext cx="770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Critical issues</a:t>
            </a:r>
            <a:endParaRPr/>
          </a:p>
        </p:txBody>
      </p:sp>
      <p:sp>
        <p:nvSpPr>
          <p:cNvPr id="257" name="Google Shape;257;p39"/>
          <p:cNvSpPr txBox="1"/>
          <p:nvPr>
            <p:ph idx="2" type="title"/>
          </p:nvPr>
        </p:nvSpPr>
        <p:spPr>
          <a:xfrm>
            <a:off x="4039075" y="787325"/>
            <a:ext cx="1065900" cy="106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258" name="Google Shape;258;p39"/>
          <p:cNvSpPr txBox="1"/>
          <p:nvPr>
            <p:ph idx="1" type="subTitle"/>
          </p:nvPr>
        </p:nvSpPr>
        <p:spPr>
          <a:xfrm>
            <a:off x="2031925" y="3019775"/>
            <a:ext cx="5080200" cy="4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Privacy shortcomings</a:t>
            </a:r>
            <a:endParaRPr/>
          </a:p>
        </p:txBody>
      </p:sp>
      <p:sp>
        <p:nvSpPr>
          <p:cNvPr id="259" name="Google Shape;259;p3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0"/>
          <p:cNvSpPr txBox="1"/>
          <p:nvPr>
            <p:ph idx="1" type="subTitle"/>
          </p:nvPr>
        </p:nvSpPr>
        <p:spPr>
          <a:xfrm>
            <a:off x="1168400" y="1700750"/>
            <a:ext cx="5943600" cy="2088300"/>
          </a:xfrm>
          <a:prstGeom prst="rect">
            <a:avLst/>
          </a:prstGeom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lang="en" sz="1900">
                <a:solidFill>
                  <a:srgbClr val="000000"/>
                </a:solidFill>
              </a:rPr>
              <a:t>User addresses are explicitly used in contracts</a:t>
            </a:r>
            <a:endParaRPr sz="1900"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lang="en" sz="1900">
                <a:solidFill>
                  <a:srgbClr val="000000"/>
                </a:solidFill>
              </a:rPr>
              <a:t>Transactions on both chains are easily identifiable via same secret key</a:t>
            </a:r>
            <a:endParaRPr sz="1900">
              <a:solidFill>
                <a:srgbClr val="000000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lang="en" sz="1900"/>
              <a:t>Values, tokens amounts, prices are public</a:t>
            </a:r>
            <a:endParaRPr sz="1900"/>
          </a:p>
        </p:txBody>
      </p:sp>
      <p:sp>
        <p:nvSpPr>
          <p:cNvPr id="265" name="Google Shape;265;p4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1"/>
          <p:cNvSpPr txBox="1"/>
          <p:nvPr>
            <p:ph type="title"/>
          </p:nvPr>
        </p:nvSpPr>
        <p:spPr>
          <a:xfrm>
            <a:off x="720000" y="387600"/>
            <a:ext cx="6784200" cy="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cross-chain overview</a:t>
            </a:r>
            <a:endParaRPr/>
          </a:p>
        </p:txBody>
      </p:sp>
      <p:sp>
        <p:nvSpPr>
          <p:cNvPr id="271" name="Google Shape;271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2" name="Google Shape;272;p41"/>
          <p:cNvPicPr preferRelativeResize="0"/>
          <p:nvPr/>
        </p:nvPicPr>
        <p:blipFill rotWithShape="1">
          <a:blip r:embed="rId3">
            <a:alphaModFix/>
          </a:blip>
          <a:srcRect b="0" l="16599" r="24095" t="0"/>
          <a:stretch/>
        </p:blipFill>
        <p:spPr>
          <a:xfrm>
            <a:off x="552100" y="851625"/>
            <a:ext cx="7104500" cy="454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ifference Between Cryptocurrency and Stocks by Slidesgo">
  <a:themeElements>
    <a:clrScheme name="Simple Light">
      <a:dk1>
        <a:srgbClr val="313131"/>
      </a:dk1>
      <a:lt1>
        <a:srgbClr val="FFFFFF"/>
      </a:lt1>
      <a:dk2>
        <a:srgbClr val="D8867B"/>
      </a:dk2>
      <a:lt2>
        <a:srgbClr val="7DBBBF"/>
      </a:lt2>
      <a:accent1>
        <a:srgbClr val="FFF27B"/>
      </a:accent1>
      <a:accent2>
        <a:srgbClr val="B1CB7C"/>
      </a:accent2>
      <a:accent3>
        <a:srgbClr val="F6F6F8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